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5"/>
  </p:notesMasterIdLst>
  <p:sldIdLst>
    <p:sldId id="256" r:id="rId3"/>
    <p:sldId id="259" r:id="rId4"/>
    <p:sldId id="260" r:id="rId5"/>
    <p:sldId id="266" r:id="rId6"/>
    <p:sldId id="267" r:id="rId7"/>
    <p:sldId id="270" r:id="rId8"/>
    <p:sldId id="273" r:id="rId9"/>
    <p:sldId id="275" r:id="rId10"/>
    <p:sldId id="278" r:id="rId11"/>
    <p:sldId id="279" r:id="rId12"/>
    <p:sldId id="334" r:id="rId13"/>
    <p:sldId id="309" r:id="rId14"/>
    <p:sldId id="310" r:id="rId15"/>
    <p:sldId id="312" r:id="rId16"/>
    <p:sldId id="313" r:id="rId17"/>
    <p:sldId id="289" r:id="rId18"/>
    <p:sldId id="293" r:id="rId19"/>
    <p:sldId id="294" r:id="rId20"/>
    <p:sldId id="295" r:id="rId21"/>
    <p:sldId id="296" r:id="rId22"/>
    <p:sldId id="320" r:id="rId23"/>
    <p:sldId id="321" r:id="rId24"/>
    <p:sldId id="290" r:id="rId25"/>
    <p:sldId id="291" r:id="rId26"/>
    <p:sldId id="318" r:id="rId27"/>
    <p:sldId id="319" r:id="rId28"/>
    <p:sldId id="298" r:id="rId29"/>
    <p:sldId id="299" r:id="rId30"/>
    <p:sldId id="300" r:id="rId31"/>
    <p:sldId id="302" r:id="rId32"/>
    <p:sldId id="303" r:id="rId33"/>
    <p:sldId id="304" r:id="rId34"/>
    <p:sldId id="323" r:id="rId35"/>
    <p:sldId id="324" r:id="rId36"/>
    <p:sldId id="325" r:id="rId37"/>
    <p:sldId id="329" r:id="rId38"/>
    <p:sldId id="330" r:id="rId39"/>
    <p:sldId id="331" r:id="rId40"/>
    <p:sldId id="306" r:id="rId41"/>
    <p:sldId id="307" r:id="rId42"/>
    <p:sldId id="308" r:id="rId43"/>
    <p:sldId id="333" r:id="rId4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984C-D441-4BE5-895C-2125FE6CCDE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3E2B-9163-4EB4-9B85-B4DB2041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3E2B-9163-4EB4-9B85-B4DB20417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84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0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04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88" indent="0">
              <a:buNone/>
              <a:defRPr sz="1700" b="1"/>
            </a:lvl4pPr>
            <a:lvl5pPr marL="1824241" indent="0">
              <a:buNone/>
              <a:defRPr sz="1700" b="1"/>
            </a:lvl5pPr>
            <a:lvl6pPr marL="2280288" indent="0">
              <a:buNone/>
              <a:defRPr sz="1700" b="1"/>
            </a:lvl6pPr>
            <a:lvl7pPr marL="2736371" indent="0">
              <a:buNone/>
              <a:defRPr sz="1700" b="1"/>
            </a:lvl7pPr>
            <a:lvl8pPr marL="3192429" indent="0">
              <a:buNone/>
              <a:defRPr sz="1700" b="1"/>
            </a:lvl8pPr>
            <a:lvl9pPr marL="364850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20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04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88" indent="0">
              <a:buNone/>
              <a:defRPr sz="1700" b="1"/>
            </a:lvl4pPr>
            <a:lvl5pPr marL="1824241" indent="0">
              <a:buNone/>
              <a:defRPr sz="1700" b="1"/>
            </a:lvl5pPr>
            <a:lvl6pPr marL="2280288" indent="0">
              <a:buNone/>
              <a:defRPr sz="1700" b="1"/>
            </a:lvl6pPr>
            <a:lvl7pPr marL="2736371" indent="0">
              <a:buNone/>
              <a:defRPr sz="1700" b="1"/>
            </a:lvl7pPr>
            <a:lvl8pPr marL="3192429" indent="0">
              <a:buNone/>
              <a:defRPr sz="1700" b="1"/>
            </a:lvl8pPr>
            <a:lvl9pPr marL="364850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6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62"/>
            <a:ext cx="9144000" cy="10128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25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193"/>
            <a:ext cx="3008312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64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04" indent="0">
              <a:buNone/>
              <a:defRPr sz="1100"/>
            </a:lvl2pPr>
            <a:lvl3pPr marL="912128" indent="0">
              <a:buNone/>
              <a:defRPr sz="1000"/>
            </a:lvl3pPr>
            <a:lvl4pPr marL="1368188" indent="0">
              <a:buNone/>
              <a:defRPr sz="900"/>
            </a:lvl4pPr>
            <a:lvl5pPr marL="1824241" indent="0">
              <a:buNone/>
              <a:defRPr sz="900"/>
            </a:lvl5pPr>
            <a:lvl6pPr marL="2280288" indent="0">
              <a:buNone/>
              <a:defRPr sz="900"/>
            </a:lvl6pPr>
            <a:lvl7pPr marL="2736371" indent="0">
              <a:buNone/>
              <a:defRPr sz="900"/>
            </a:lvl7pPr>
            <a:lvl8pPr marL="3192429" indent="0">
              <a:buNone/>
              <a:defRPr sz="900"/>
            </a:lvl8pPr>
            <a:lvl9pPr marL="36485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6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49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04" indent="0">
              <a:buNone/>
              <a:defRPr sz="2800"/>
            </a:lvl2pPr>
            <a:lvl3pPr marL="912128" indent="0">
              <a:buNone/>
              <a:defRPr sz="2400"/>
            </a:lvl3pPr>
            <a:lvl4pPr marL="1368188" indent="0">
              <a:buNone/>
              <a:defRPr sz="2000"/>
            </a:lvl4pPr>
            <a:lvl5pPr marL="1824241" indent="0">
              <a:buNone/>
              <a:defRPr sz="2000"/>
            </a:lvl5pPr>
            <a:lvl6pPr marL="2280288" indent="0">
              <a:buNone/>
              <a:defRPr sz="2000"/>
            </a:lvl6pPr>
            <a:lvl7pPr marL="2736371" indent="0">
              <a:buNone/>
              <a:defRPr sz="2000"/>
            </a:lvl7pPr>
            <a:lvl8pPr marL="3192429" indent="0">
              <a:buNone/>
              <a:defRPr sz="2000"/>
            </a:lvl8pPr>
            <a:lvl9pPr marL="36485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3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104" indent="0">
              <a:buNone/>
              <a:defRPr sz="1100"/>
            </a:lvl2pPr>
            <a:lvl3pPr marL="912128" indent="0">
              <a:buNone/>
              <a:defRPr sz="1000"/>
            </a:lvl3pPr>
            <a:lvl4pPr marL="1368188" indent="0">
              <a:buNone/>
              <a:defRPr sz="900"/>
            </a:lvl4pPr>
            <a:lvl5pPr marL="1824241" indent="0">
              <a:buNone/>
              <a:defRPr sz="900"/>
            </a:lvl5pPr>
            <a:lvl6pPr marL="2280288" indent="0">
              <a:buNone/>
              <a:defRPr sz="900"/>
            </a:lvl6pPr>
            <a:lvl7pPr marL="2736371" indent="0">
              <a:buNone/>
              <a:defRPr sz="900"/>
            </a:lvl7pPr>
            <a:lvl8pPr marL="3192429" indent="0">
              <a:buNone/>
              <a:defRPr sz="900"/>
            </a:lvl8pPr>
            <a:lvl9pPr marL="36485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9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40" y="104775"/>
            <a:ext cx="2189162" cy="6021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94" y="104775"/>
            <a:ext cx="6419850" cy="6021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9" y="104842"/>
            <a:ext cx="8761412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3" y="1435115"/>
            <a:ext cx="8542338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739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9" y="104842"/>
            <a:ext cx="8761412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435101"/>
            <a:ext cx="8542338" cy="2268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3856050"/>
            <a:ext cx="8542338" cy="2270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8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90037" y="300184"/>
            <a:ext cx="7772400" cy="571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93"/>
            <a:ext cx="2133600" cy="476251"/>
          </a:xfrm>
          <a:prstGeom prst="rect">
            <a:avLst/>
          </a:prstGeom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6949FBB-7ED6-4000-99D9-E7B2BCE38975}" type="slidenum">
              <a:rPr lang="en-US" kern="1200">
                <a:solidFill>
                  <a:srgbClr val="FFFFFF"/>
                </a:solidFill>
                <a:ea typeface="ＭＳ Ｐゴシック" pitchFamily="34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96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7" y="300041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28443" y="1905003"/>
            <a:ext cx="3738033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1827" y="1905003"/>
            <a:ext cx="373944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93"/>
            <a:ext cx="2133600" cy="476251"/>
          </a:xfrm>
          <a:prstGeom prst="rect">
            <a:avLst/>
          </a:prstGeom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40EA404-C6A9-477C-9CB8-883618783206}" type="slidenum">
              <a:rPr lang="en-US" kern="1200">
                <a:solidFill>
                  <a:srgbClr val="FFFFFF"/>
                </a:solidFill>
                <a:ea typeface="ＭＳ Ｐゴシック" pitchFamily="34" charset="-128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44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 marL="1020705" indent="-215553">
              <a:buFont typeface="Arial" pitchFamily="34" charset="0"/>
              <a:buChar char="•"/>
              <a:defRPr lang="en-US" sz="2000" b="0" dirty="0">
                <a:solidFill>
                  <a:schemeClr val="bg2"/>
                </a:solidFill>
                <a:latin typeface="+mn-lt"/>
              </a:defRPr>
            </a:lvl3pPr>
            <a:lvl4pPr marL="1141143" indent="-228228">
              <a:defRPr lang="en-US" sz="2000" b="1" dirty="0" smtClean="0">
                <a:solidFill>
                  <a:schemeClr val="bg2"/>
                </a:solidFill>
                <a:latin typeface="+mn-lt"/>
              </a:defRPr>
            </a:lvl4pPr>
            <a:lvl5pPr marL="1141143" indent="-228228">
              <a:defRPr lang="en-US" sz="2000" b="1" dirty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91140" y="6562267"/>
            <a:ext cx="2133600" cy="290604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1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2DF0245-2CA1-6445-9E71-A40071F6548D}" type="slidenum">
              <a:rPr lang="en-US" kern="1200" smtClean="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ea typeface="+mn-ea"/>
            </a:endParaRPr>
          </a:p>
        </p:txBody>
      </p:sp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552734" y="82001"/>
            <a:ext cx="8045356" cy="1143001"/>
          </a:xfrm>
          <a:prstGeom prst="rect">
            <a:avLst/>
          </a:prstGeom>
        </p:spPr>
        <p:txBody>
          <a:bodyPr vert="horz" lIns="91301" tIns="45652" rIns="91301" bIns="45652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5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63500"/>
            <a:ext cx="8248650" cy="9271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50" y="1370013"/>
            <a:ext cx="4040187" cy="4876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4041775" cy="4876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4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 descr="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57200"/>
            <a:ext cx="1517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457201" y="228573"/>
            <a:ext cx="6171429" cy="914286"/>
          </a:xfrm>
        </p:spPr>
        <p:txBody>
          <a:bodyPr>
            <a:noAutofit/>
          </a:bodyPr>
          <a:lstStyle>
            <a:lvl1pPr algn="l">
              <a:defRPr sz="23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57714" y="1142857"/>
            <a:ext cx="6171429" cy="683383"/>
          </a:xfrm>
        </p:spPr>
        <p:txBody>
          <a:bodyPr bIns="45133" anchor="b"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49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288" y="6566486"/>
            <a:ext cx="1774525" cy="169277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45625" y="6042611"/>
            <a:ext cx="1774525" cy="169277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63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230547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88352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260442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76674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08981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74644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655474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155206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637781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17"/>
          <p:cNvSpPr/>
          <p:nvPr userDrawn="1"/>
        </p:nvSpPr>
        <p:spPr>
          <a:xfrm>
            <a:off x="-15875" y="4310063"/>
            <a:ext cx="1905000" cy="255428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ight Triangle 16"/>
          <p:cNvSpPr/>
          <p:nvPr userDrawn="1"/>
        </p:nvSpPr>
        <p:spPr>
          <a:xfrm rot="16200000">
            <a:off x="7347744" y="5056981"/>
            <a:ext cx="1806575" cy="18081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870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553200" y="6356415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 algn="l" rtl="0">
              <a:defRPr/>
            </a:pPr>
            <a:fld id="{A8645293-0762-AF48-8897-226584F7A3B1}" type="slidenum">
              <a:rPr lang="fr-FR" kern="1200">
                <a:solidFill>
                  <a:srgbClr val="FFFFFF"/>
                </a:solidFill>
                <a:latin typeface="Arial" charset="0"/>
              </a:rPr>
              <a:pPr algn="l" rtl="0">
                <a:defRPr/>
              </a:pPr>
              <a:t>‹#›</a:t>
            </a:fld>
            <a:endParaRPr lang="fr-FR" kern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25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0" y="5803721"/>
            <a:ext cx="6775450" cy="926244"/>
          </a:xfrm>
          <a:ln>
            <a:noFill/>
          </a:ln>
        </p:spPr>
        <p:txBody>
          <a:bodyPr bIns="72000" anchor="b">
            <a:normAutofit/>
          </a:bodyPr>
          <a:lstStyle>
            <a:lvl1pPr marL="0" indent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010400" y="63642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10B5087-E4A4-9642-990B-196E23EA60C3}" type="slidenum">
              <a:rPr lang="fr-FR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3339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648200" y="6537325"/>
            <a:ext cx="609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F3FD029-52FC-D546-A432-70E19217B2FE}" type="datetime1">
              <a: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12/3/2025</a:t>
            </a:fld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334000" y="6537325"/>
            <a:ext cx="30480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Author’s Last Name, Conference Name, Year, Presentation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6704BA2-5A12-D746-90F9-D16229C85857}" type="slidenum">
              <a: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64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044964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237119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7935" y="6644296"/>
            <a:ext cx="1026360" cy="1410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3183" y="6644296"/>
            <a:ext cx="1240198" cy="1410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35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0" y="5803721"/>
            <a:ext cx="6775450" cy="926244"/>
          </a:xfrm>
          <a:ln>
            <a:noFill/>
          </a:ln>
        </p:spPr>
        <p:txBody>
          <a:bodyPr bIns="72000" anchor="b">
            <a:normAutofit/>
          </a:bodyPr>
          <a:lstStyle>
            <a:lvl1pPr marL="0" indent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010400" y="63642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6C6830E-5610-9644-ACD0-270313D5CD6B}" type="slidenum">
              <a:rPr lang="fr-FR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43023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0" y="5803721"/>
            <a:ext cx="6775450" cy="926244"/>
          </a:xfrm>
          <a:ln>
            <a:noFill/>
          </a:ln>
        </p:spPr>
        <p:txBody>
          <a:bodyPr bIns="72000" anchor="b">
            <a:normAutofit/>
          </a:bodyPr>
          <a:lstStyle>
            <a:lvl1pPr marL="0" indent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010400" y="63642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4E1C91-419F-404A-B329-D9235667C63B}" type="slidenum">
              <a:rPr lang="fr-FR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0218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5802" y="6497641"/>
            <a:ext cx="6858000" cy="2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2" y="6503990"/>
            <a:ext cx="6858000" cy="2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497"/>
            <a:ext cx="7924800" cy="78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33" y="6248400"/>
            <a:ext cx="7870371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00" tIns="45702" rIns="91400" bIns="45702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rtl="0">
              <a:defRPr/>
            </a:pPr>
            <a:fld id="{95B75126-FF73-40C3-AB78-827CE4F0F619}" type="slidenum">
              <a:rPr lang="en-US" kern="1200">
                <a:latin typeface="Arial" charset="0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00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1023" y="4182139"/>
            <a:ext cx="8228572" cy="1142857"/>
          </a:xfrm>
        </p:spPr>
        <p:txBody>
          <a:bodyPr tIns="90010" bIns="90010"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71432" y="6400003"/>
            <a:ext cx="914286" cy="228570"/>
          </a:xfrm>
          <a:prstGeom prst="rect">
            <a:avLst/>
          </a:prstGeom>
        </p:spPr>
        <p:txBody>
          <a:bodyPr lIns="75017" tIns="37509" rIns="75017" bIns="37509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EDC64A9-6D47-432A-B9C2-434FE4EA21C9}" type="slidenum">
              <a:rPr lang="de-DE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21023" y="3218009"/>
            <a:ext cx="8228572" cy="91428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7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+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465200"/>
            <a:ext cx="8229600" cy="5060144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448" y="6520259"/>
            <a:ext cx="432048" cy="365125"/>
          </a:xfrm>
          <a:prstGeom prst="rect">
            <a:avLst/>
          </a:prstGeom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B42018C-0AE3-4EC0-8EB4-3EB047154A40}" type="slidenum">
              <a:rPr lang="nl-BE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BE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90550" y="6587356"/>
            <a:ext cx="8302625" cy="153888"/>
          </a:xfrm>
        </p:spPr>
        <p:txBody>
          <a:bodyPr lIns="0" tIns="0" rIns="0" bIns="0"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 smtClean="0"/>
              <a:t>Reference box ….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4069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box +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465200"/>
            <a:ext cx="8229600" cy="412404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1188" y="5733257"/>
            <a:ext cx="8208962" cy="792087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  <a:endParaRPr lang="nl-BE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90550" y="6587356"/>
            <a:ext cx="8302625" cy="153888"/>
          </a:xfrm>
        </p:spPr>
        <p:txBody>
          <a:bodyPr lIns="0" tIns="0" rIns="0" bIns="0"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 smtClean="0"/>
              <a:t>Reference box ….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3723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 descr="Logo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57200"/>
            <a:ext cx="1517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44" y="1828574"/>
            <a:ext cx="6171429" cy="434285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1" y="228573"/>
            <a:ext cx="6171429" cy="914286"/>
          </a:xfrm>
        </p:spPr>
        <p:txBody>
          <a:bodyPr lIns="0" tIns="0" rIns="0" bIns="0">
            <a:noAutofit/>
          </a:bodyPr>
          <a:lstStyle>
            <a:lvl1pPr algn="l">
              <a:defRPr sz="23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457714" y="1142857"/>
            <a:ext cx="6171429" cy="683383"/>
          </a:xfrm>
        </p:spPr>
        <p:txBody>
          <a:bodyPr bIns="45558" anchor="b"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95030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90646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5138" y="6561184"/>
            <a:ext cx="96180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7678651" y="6561184"/>
            <a:ext cx="993862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900"/>
            </a:lvl1pPr>
            <a:lvl2pPr marL="357187" indent="0">
              <a:buNone/>
              <a:defRPr sz="1000"/>
            </a:lvl2pPr>
            <a:lvl3pPr marL="714375" indent="0">
              <a:buNone/>
              <a:defRPr sz="1000"/>
            </a:lvl3pPr>
            <a:lvl4pPr marL="1071563" indent="0">
              <a:buNone/>
              <a:defRPr sz="1000"/>
            </a:lvl4pPr>
            <a:lvl5pPr marL="1439862" indent="0">
              <a:buNone/>
              <a:defRPr sz="10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687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6" y="1868634"/>
            <a:ext cx="8915401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1734"/>
            <a:ext cx="6400800" cy="1752601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842"/>
            <a:ext cx="9144000" cy="1012825"/>
          </a:xfrm>
        </p:spPr>
        <p:txBody>
          <a:bodyPr/>
          <a:lstStyle>
            <a:lvl1pPr marL="110845" indent="0">
              <a:lnSpc>
                <a:spcPct val="1000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60" y="1348033"/>
            <a:ext cx="8244114" cy="5183411"/>
          </a:xfrm>
        </p:spPr>
        <p:txBody>
          <a:bodyPr/>
          <a:lstStyle>
            <a:lvl1pPr marL="231192" indent="-231192">
              <a:buSzPct val="140000"/>
              <a:defRPr sz="2800" b="0" baseline="0">
                <a:latin typeface="Arial" panose="020B0604020202020204" pitchFamily="34" charset="0"/>
              </a:defRPr>
            </a:lvl1pPr>
            <a:lvl2pPr marL="565297" indent="-218539">
              <a:buClr>
                <a:srgbClr val="FFFF00"/>
              </a:buClr>
              <a:buFont typeface="Wingdings" panose="05000000000000000000" pitchFamily="2" charset="2"/>
              <a:buChar char="§"/>
              <a:defRPr sz="2400" b="0" baseline="0">
                <a:latin typeface="Arial" panose="020B0604020202020204" pitchFamily="34" charset="0"/>
              </a:defRPr>
            </a:lvl2pPr>
            <a:lvl3pPr marL="912128" indent="-231192">
              <a:buClr>
                <a:srgbClr val="FFFF00"/>
              </a:buClr>
              <a:buFont typeface="Wingdings" panose="05000000000000000000" pitchFamily="2" charset="2"/>
              <a:buChar char="§"/>
              <a:defRPr sz="2200" b="0" baseline="0">
                <a:latin typeface="Arial" panose="020B0604020202020204" pitchFamily="34" charset="0"/>
              </a:defRPr>
            </a:lvl3pPr>
            <a:lvl4pPr marL="1258913" indent="-231192">
              <a:buClr>
                <a:schemeClr val="accent1"/>
              </a:buClr>
              <a:defRPr sz="2200" b="0" baseline="0">
                <a:latin typeface="Arial" panose="020B0604020202020204" pitchFamily="34" charset="0"/>
              </a:defRPr>
            </a:lvl4pPr>
            <a:lvl5pPr marL="1593044" indent="-216951">
              <a:buClr>
                <a:schemeClr val="accent1"/>
              </a:buClr>
              <a:buFont typeface="Wingdings" panose="05000000000000000000" pitchFamily="2" charset="2"/>
              <a:buChar char="§"/>
              <a:defRPr sz="2200" b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9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0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04" indent="0">
              <a:buNone/>
              <a:defRPr sz="1800"/>
            </a:lvl2pPr>
            <a:lvl3pPr marL="912128" indent="0">
              <a:buNone/>
              <a:defRPr sz="1700"/>
            </a:lvl3pPr>
            <a:lvl4pPr marL="1368188" indent="0">
              <a:buNone/>
              <a:defRPr sz="1400"/>
            </a:lvl4pPr>
            <a:lvl5pPr marL="1824241" indent="0">
              <a:buNone/>
              <a:defRPr sz="1400"/>
            </a:lvl5pPr>
            <a:lvl6pPr marL="2280288" indent="0">
              <a:buNone/>
              <a:defRPr sz="1400"/>
            </a:lvl6pPr>
            <a:lvl7pPr marL="2736371" indent="0">
              <a:buNone/>
              <a:defRPr sz="1400"/>
            </a:lvl7pPr>
            <a:lvl8pPr marL="3192429" indent="0">
              <a:buNone/>
              <a:defRPr sz="1400"/>
            </a:lvl8pPr>
            <a:lvl9pPr marL="36485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00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534"/>
            <a:ext cx="9144000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0" y="1435115"/>
            <a:ext cx="4480560" cy="4691063"/>
          </a:xfrm>
        </p:spPr>
        <p:txBody>
          <a:bodyPr/>
          <a:lstStyle>
            <a:lvl1pPr>
              <a:defRPr sz="2800"/>
            </a:lvl1pPr>
            <a:lvl2pPr>
              <a:buClr>
                <a:schemeClr val="bg2">
                  <a:lumMod val="60000"/>
                  <a:lumOff val="40000"/>
                </a:schemeClr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rgbClr val="339933"/>
              </a:buClr>
              <a:buFont typeface="Arial" pitchFamily="34" charset="0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095" y="1435115"/>
            <a:ext cx="448056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rgbClr val="339933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707" y="-48926"/>
            <a:ext cx="8639810" cy="157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100" y="3087649"/>
            <a:ext cx="7080250" cy="2355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335"/>
            <a:ext cx="9144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1435115"/>
            <a:ext cx="86868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5189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</p:sldLayoutIdLst>
  <p:hf sldNum="0" hdr="0" ftr="0" dt="0"/>
  <p:txStyles>
    <p:titleStyle>
      <a:lvl1pPr marL="110845" indent="-110845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ＭＳ Ｐゴシック" charset="0"/>
          <a:cs typeface="ＭＳ Ｐゴシック"/>
        </a:defRPr>
      </a:lvl1pPr>
      <a:lvl2pPr marL="110845" indent="-110845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charset="0"/>
          <a:cs typeface="ＭＳ Ｐゴシック"/>
        </a:defRPr>
      </a:lvl2pPr>
      <a:lvl3pPr marL="110845" indent="-110845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charset="0"/>
          <a:cs typeface="ＭＳ Ｐゴシック"/>
        </a:defRPr>
      </a:lvl3pPr>
      <a:lvl4pPr marL="110845" indent="-110845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charset="0"/>
          <a:cs typeface="ＭＳ Ｐゴシック"/>
        </a:defRPr>
      </a:lvl4pPr>
      <a:lvl5pPr marL="110845" indent="-110845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charset="0"/>
          <a:cs typeface="ＭＳ Ｐゴシック"/>
        </a:defRPr>
      </a:lvl5pPr>
      <a:lvl6pPr marL="45610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6pPr>
      <a:lvl7pPr marL="91212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7pPr>
      <a:lvl8pPr marL="136818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8pPr>
      <a:lvl9pPr marL="182424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9pPr>
    </p:titleStyle>
    <p:bodyStyle>
      <a:lvl1pPr marL="456104" indent="-342050" algn="l" rtl="0" eaLnBrk="0" fontAlgn="base" hangingPunct="0">
        <a:lnSpc>
          <a:spcPct val="95000"/>
        </a:lnSpc>
        <a:spcBef>
          <a:spcPts val="599"/>
        </a:spcBef>
        <a:spcAft>
          <a:spcPct val="0"/>
        </a:spcAft>
        <a:buClr>
          <a:srgbClr val="FFFF00"/>
        </a:buClr>
        <a:buSzPct val="100000"/>
        <a:buFont typeface="Arial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912128" indent="-456104" algn="l" rtl="0" eaLnBrk="0" fontAlgn="base" hangingPunct="0">
        <a:lnSpc>
          <a:spcPct val="95000"/>
        </a:lnSpc>
        <a:spcBef>
          <a:spcPts val="599"/>
        </a:spcBef>
        <a:spcAft>
          <a:spcPct val="0"/>
        </a:spcAft>
        <a:buClr>
          <a:srgbClr val="0A85FF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257335" indent="-345206" algn="l" rtl="0" eaLnBrk="0" fontAlgn="base" hangingPunct="0">
        <a:lnSpc>
          <a:spcPct val="95000"/>
        </a:lnSpc>
        <a:spcBef>
          <a:spcPts val="599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713388" indent="-345206" algn="l" rtl="0" eaLnBrk="0" fontAlgn="base" hangingPunct="0">
        <a:lnSpc>
          <a:spcPct val="95000"/>
        </a:lnSpc>
        <a:spcBef>
          <a:spcPts val="599"/>
        </a:spcBef>
        <a:spcAft>
          <a:spcPct val="0"/>
        </a:spcAft>
        <a:buClr>
          <a:srgbClr val="00FF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169455" indent="-345206" algn="l" rtl="0" eaLnBrk="0" fontAlgn="base" hangingPunct="0">
        <a:lnSpc>
          <a:spcPct val="95000"/>
        </a:lnSpc>
        <a:spcBef>
          <a:spcPts val="599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08337" indent="-228031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64394" indent="-228031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0455" indent="-228031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76489" indent="-228031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0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8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41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371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429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50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e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4073" y="1195832"/>
            <a:ext cx="54368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5" dirty="0" smtClean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r>
              <a:rPr lang="en-US" sz="5400" b="1" spc="-25" dirty="0" smtClean="0">
                <a:solidFill>
                  <a:srgbClr val="FFFF00"/>
                </a:solidFill>
                <a:latin typeface="Arial"/>
                <a:cs typeface="Arial"/>
              </a:rPr>
              <a:t> Chemo- Free Treatment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4944" y="3317635"/>
            <a:ext cx="4572000" cy="14330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Seham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Sulaiman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20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Professor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Medicine</a:t>
            </a:r>
            <a:endParaRPr sz="20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 MT"/>
                <a:cs typeface="Arial MT"/>
              </a:rPr>
              <a:t>Damascus University- </a:t>
            </a:r>
            <a:r>
              <a:rPr lang="en-US" sz="2000" smtClean="0">
                <a:solidFill>
                  <a:srgbClr val="FFFFFF"/>
                </a:solidFill>
                <a:latin typeface="Arial MT"/>
                <a:cs typeface="Arial MT"/>
              </a:rPr>
              <a:t>Syrian </a:t>
            </a:r>
            <a:r>
              <a:rPr lang="en-US" sz="2000" smtClean="0">
                <a:solidFill>
                  <a:srgbClr val="FFFFFF"/>
                </a:solidFill>
                <a:latin typeface="Arial MT"/>
                <a:cs typeface="Arial MT"/>
              </a:rPr>
              <a:t>Private </a:t>
            </a:r>
            <a:r>
              <a:rPr lang="en-US" sz="2000" dirty="0" smtClean="0">
                <a:solidFill>
                  <a:srgbClr val="FFFFFF"/>
                </a:solidFill>
                <a:latin typeface="Arial MT"/>
                <a:cs typeface="Arial MT"/>
              </a:rPr>
              <a:t>University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206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Why</a:t>
            </a:r>
            <a:r>
              <a:rPr sz="4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Not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Treat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r>
              <a:rPr sz="44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Arial"/>
                <a:cs typeface="Arial"/>
              </a:rPr>
              <a:t>Diagnosis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561" y="1968496"/>
            <a:ext cx="6824980" cy="265938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583565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Indolent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6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583565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36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583565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70’s</a:t>
            </a:r>
            <a:endParaRPr sz="36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583565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cure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1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7721" y="2880356"/>
            <a:ext cx="412115" cy="896619"/>
            <a:chOff x="3617721" y="2880356"/>
            <a:chExt cx="412115" cy="896619"/>
          </a:xfrm>
        </p:grpSpPr>
        <p:sp>
          <p:nvSpPr>
            <p:cNvPr id="3" name="object 3"/>
            <p:cNvSpPr/>
            <p:nvPr/>
          </p:nvSpPr>
          <p:spPr>
            <a:xfrm>
              <a:off x="3624071" y="3512819"/>
              <a:ext cx="342265" cy="226060"/>
            </a:xfrm>
            <a:custGeom>
              <a:avLst/>
              <a:gdLst/>
              <a:ahLst/>
              <a:cxnLst/>
              <a:rect l="l" t="t" r="r" b="b"/>
              <a:pathLst>
                <a:path w="342264" h="226060">
                  <a:moveTo>
                    <a:pt x="0" y="0"/>
                  </a:moveTo>
                  <a:lnTo>
                    <a:pt x="0" y="225552"/>
                  </a:lnTo>
                  <a:lnTo>
                    <a:pt x="341884" y="225552"/>
                  </a:lnTo>
                </a:path>
              </a:pathLst>
            </a:custGeom>
            <a:ln w="127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3257" y="37002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071" y="2918459"/>
              <a:ext cx="342265" cy="594360"/>
            </a:xfrm>
            <a:custGeom>
              <a:avLst/>
              <a:gdLst/>
              <a:ahLst/>
              <a:cxnLst/>
              <a:rect l="l" t="t" r="r" b="b"/>
              <a:pathLst>
                <a:path w="342264" h="594360">
                  <a:moveTo>
                    <a:pt x="0" y="594360"/>
                  </a:moveTo>
                  <a:lnTo>
                    <a:pt x="0" y="0"/>
                  </a:lnTo>
                  <a:lnTo>
                    <a:pt x="341884" y="0"/>
                  </a:lnTo>
                </a:path>
              </a:pathLst>
            </a:custGeom>
            <a:ln w="127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3257" y="28803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77539" y="2583179"/>
            <a:ext cx="233679" cy="1673860"/>
          </a:xfrm>
          <a:prstGeom prst="rect">
            <a:avLst/>
          </a:prstGeom>
          <a:ln w="12700">
            <a:solidFill>
              <a:srgbClr val="44536A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60960" marR="52705">
              <a:lnSpc>
                <a:spcPct val="100000"/>
              </a:lnSpc>
              <a:spcBef>
                <a:spcPts val="885"/>
              </a:spcBef>
            </a:pPr>
            <a:r>
              <a:rPr sz="1050" b="1" spc="-50" dirty="0">
                <a:solidFill>
                  <a:srgbClr val="575857"/>
                </a:solidFill>
                <a:latin typeface="Arial"/>
                <a:cs typeface="Arial"/>
              </a:rPr>
              <a:t>R A N D O M I</a:t>
            </a:r>
            <a:r>
              <a:rPr sz="1050" b="1" spc="500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575857"/>
                </a:solidFill>
                <a:latin typeface="Arial"/>
                <a:cs typeface="Arial"/>
              </a:rPr>
              <a:t>Z E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5261" y="2745060"/>
            <a:ext cx="354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n=136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7601" y="3751014"/>
            <a:ext cx="354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n=133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1093" y="3264668"/>
            <a:ext cx="367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N=269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7133" y="2683510"/>
            <a:ext cx="2737485" cy="1474470"/>
            <a:chOff x="437133" y="2683510"/>
            <a:chExt cx="2737485" cy="1474470"/>
          </a:xfrm>
        </p:grpSpPr>
        <p:sp>
          <p:nvSpPr>
            <p:cNvPr id="12" name="object 12"/>
            <p:cNvSpPr/>
            <p:nvPr/>
          </p:nvSpPr>
          <p:spPr>
            <a:xfrm>
              <a:off x="2656332" y="3416808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60">
                  <a:moveTo>
                    <a:pt x="0" y="0"/>
                  </a:moveTo>
                  <a:lnTo>
                    <a:pt x="454469" y="0"/>
                  </a:lnTo>
                </a:path>
              </a:pathLst>
            </a:custGeom>
            <a:ln w="127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8109" y="33787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483" y="2689860"/>
              <a:ext cx="2212975" cy="1461770"/>
            </a:xfrm>
            <a:custGeom>
              <a:avLst/>
              <a:gdLst/>
              <a:ahLst/>
              <a:cxnLst/>
              <a:rect l="l" t="t" r="r" b="b"/>
              <a:pathLst>
                <a:path w="2212975" h="1461770">
                  <a:moveTo>
                    <a:pt x="2212848" y="0"/>
                  </a:moveTo>
                  <a:lnTo>
                    <a:pt x="0" y="0"/>
                  </a:lnTo>
                  <a:lnTo>
                    <a:pt x="0" y="1461515"/>
                  </a:lnTo>
                  <a:lnTo>
                    <a:pt x="2212848" y="1461515"/>
                  </a:lnTo>
                  <a:lnTo>
                    <a:pt x="2212848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3483" y="2689860"/>
              <a:ext cx="2212975" cy="1461770"/>
            </a:xfrm>
            <a:custGeom>
              <a:avLst/>
              <a:gdLst/>
              <a:ahLst/>
              <a:cxnLst/>
              <a:rect l="l" t="t" r="r" b="b"/>
              <a:pathLst>
                <a:path w="2212975" h="1461770">
                  <a:moveTo>
                    <a:pt x="0" y="0"/>
                  </a:moveTo>
                  <a:lnTo>
                    <a:pt x="2212848" y="0"/>
                  </a:lnTo>
                  <a:lnTo>
                    <a:pt x="2212848" y="1461515"/>
                  </a:lnTo>
                  <a:lnTo>
                    <a:pt x="0" y="14615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7390" y="684499"/>
            <a:ext cx="752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solidFill>
                  <a:srgbClr val="000000"/>
                </a:solidFill>
                <a:latin typeface="Calibri"/>
                <a:cs typeface="Calibri"/>
              </a:rPr>
              <a:t>RESONATE-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2:</a:t>
            </a:r>
            <a:r>
              <a:rPr sz="36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36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36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  <a:r>
              <a:rPr sz="36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6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1L</a:t>
            </a:r>
            <a:r>
              <a:rPr sz="36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CLL/SLL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303" y="1731849"/>
            <a:ext cx="793051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Phase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randomized,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multicenter,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open-</a:t>
            </a:r>
            <a:r>
              <a:rPr sz="2100" dirty="0">
                <a:latin typeface="Calibri"/>
                <a:cs typeface="Calibri"/>
              </a:rPr>
              <a:t>label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trial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ibrutinib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vs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100" dirty="0">
                <a:latin typeface="Calibri"/>
                <a:cs typeface="Calibri"/>
              </a:rPr>
              <a:t>chlorambucil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patients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≥65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years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age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1L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CLL/SLL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(NCT01722487)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8805" y="2686644"/>
            <a:ext cx="832485" cy="3822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315"/>
              </a:spcBef>
            </a:pP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IRC-confirmed </a:t>
            </a:r>
            <a:r>
              <a:rPr sz="900" b="1" dirty="0">
                <a:solidFill>
                  <a:srgbClr val="575857"/>
                </a:solidFill>
                <a:latin typeface="Arial"/>
                <a:cs typeface="Arial"/>
              </a:rPr>
              <a:t>progression</a:t>
            </a:r>
            <a:r>
              <a:rPr sz="900" b="1" spc="-60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575857"/>
                </a:solidFill>
                <a:latin typeface="Arial"/>
                <a:cs typeface="Arial"/>
              </a:rPr>
              <a:t>or </a:t>
            </a:r>
            <a:r>
              <a:rPr sz="900" b="1" dirty="0">
                <a:solidFill>
                  <a:srgbClr val="575857"/>
                </a:solidFill>
                <a:latin typeface="Arial"/>
                <a:cs typeface="Arial"/>
              </a:rPr>
              <a:t>study</a:t>
            </a:r>
            <a:r>
              <a:rPr sz="900" b="1" spc="-25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closure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03819" y="2569464"/>
            <a:ext cx="1270000" cy="1582420"/>
          </a:xfrm>
          <a:prstGeom prst="rect">
            <a:avLst/>
          </a:prstGeom>
          <a:solidFill>
            <a:srgbClr val="2C5B8E"/>
          </a:solidFill>
        </p:spPr>
        <p:txBody>
          <a:bodyPr vert="horz" wrap="square" lIns="0" tIns="927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30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PCYC-1116-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0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1050">
              <a:latin typeface="Arial"/>
              <a:cs typeface="Arial"/>
            </a:endParaRPr>
          </a:p>
          <a:p>
            <a:pPr marL="90805" marR="139700">
              <a:lnSpc>
                <a:spcPct val="100000"/>
              </a:lnSpc>
              <a:spcBef>
                <a:spcPts val="845"/>
              </a:spcBef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chlorambucil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arm,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75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patients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crossed</a:t>
            </a:r>
            <a:r>
              <a:rPr sz="1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ibrutinib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following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PD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(56%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ITT</a:t>
            </a:r>
            <a:endParaRPr sz="105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population)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9207" y="4360636"/>
            <a:ext cx="14497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575857"/>
                </a:solidFill>
                <a:latin typeface="Arial"/>
                <a:cs typeface="Arial"/>
              </a:rPr>
              <a:t>Primary</a:t>
            </a:r>
            <a:r>
              <a:rPr sz="1000" b="1" spc="-40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75857"/>
                </a:solidFill>
                <a:latin typeface="Arial"/>
                <a:cs typeface="Arial"/>
              </a:rPr>
              <a:t>Endpoint</a:t>
            </a:r>
            <a:r>
              <a:rPr sz="975" b="1" spc="-15" baseline="25641" dirty="0">
                <a:solidFill>
                  <a:srgbClr val="575857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  <a:p>
            <a:pPr marL="158115" marR="30480" indent="-120650">
              <a:lnSpc>
                <a:spcPct val="100000"/>
              </a:lnSpc>
              <a:buChar char="•"/>
              <a:tabLst>
                <a:tab pos="159385" algn="l"/>
              </a:tabLst>
            </a:pP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PFS</a:t>
            </a:r>
            <a:r>
              <a:rPr sz="1000" spc="-2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by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IRC</a:t>
            </a:r>
            <a:r>
              <a:rPr sz="1000" spc="-2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according 	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to</a:t>
            </a:r>
            <a:r>
              <a:rPr sz="1000" spc="-3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2008</a:t>
            </a:r>
            <a:r>
              <a:rPr sz="1000" spc="-4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iwCLL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 criteria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07800" y="4360613"/>
            <a:ext cx="1425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575857"/>
                </a:solidFill>
                <a:latin typeface="Arial"/>
                <a:cs typeface="Arial"/>
              </a:rPr>
              <a:t>Secondary</a:t>
            </a:r>
            <a:r>
              <a:rPr sz="1000" b="1" spc="-50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75857"/>
                </a:solidFill>
                <a:latin typeface="Arial"/>
                <a:cs typeface="Arial"/>
              </a:rPr>
              <a:t>Endpoints</a:t>
            </a:r>
            <a:r>
              <a:rPr sz="975" b="1" spc="-15" baseline="25641" dirty="0">
                <a:solidFill>
                  <a:srgbClr val="575857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3234" y="4513036"/>
            <a:ext cx="5067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indent="-120650">
              <a:lnSpc>
                <a:spcPct val="100000"/>
              </a:lnSpc>
              <a:spcBef>
                <a:spcPts val="95"/>
              </a:spcBef>
              <a:buChar char="•"/>
              <a:tabLst>
                <a:tab pos="133350" algn="l"/>
              </a:tabLst>
            </a:pPr>
            <a:r>
              <a:rPr sz="1000" spc="-25" dirty="0">
                <a:solidFill>
                  <a:srgbClr val="575857"/>
                </a:solidFill>
                <a:latin typeface="Arial MT"/>
                <a:cs typeface="Arial MT"/>
              </a:rPr>
              <a:t>OS</a:t>
            </a:r>
            <a:endParaRPr sz="1000">
              <a:latin typeface="Arial MT"/>
              <a:cs typeface="Arial MT"/>
            </a:endParaRPr>
          </a:p>
          <a:p>
            <a:pPr marL="133350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000" spc="-25" dirty="0">
                <a:solidFill>
                  <a:srgbClr val="575857"/>
                </a:solidFill>
                <a:latin typeface="Arial MT"/>
                <a:cs typeface="Arial MT"/>
              </a:rPr>
              <a:t>ORR</a:t>
            </a:r>
            <a:endParaRPr sz="1000">
              <a:latin typeface="Arial MT"/>
              <a:cs typeface="Arial MT"/>
            </a:endParaRPr>
          </a:p>
          <a:p>
            <a:pPr marL="133350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Safety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3246" y="4523558"/>
            <a:ext cx="322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indent="-120650">
              <a:lnSpc>
                <a:spcPct val="100000"/>
              </a:lnSpc>
              <a:spcBef>
                <a:spcPts val="95"/>
              </a:spcBef>
              <a:buClr>
                <a:srgbClr val="626366"/>
              </a:buClr>
              <a:buChar char="•"/>
              <a:tabLst>
                <a:tab pos="133350" algn="l"/>
              </a:tabLst>
            </a:pP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Proportion</a:t>
            </a:r>
            <a:r>
              <a:rPr sz="1000" spc="-3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of</a:t>
            </a:r>
            <a:r>
              <a:rPr sz="1000" spc="-3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sustained:</a:t>
            </a:r>
            <a:endParaRPr sz="1000">
              <a:latin typeface="Arial MT"/>
              <a:cs typeface="Arial MT"/>
            </a:endParaRPr>
          </a:p>
          <a:p>
            <a:pPr marL="131445">
              <a:lnSpc>
                <a:spcPct val="100000"/>
              </a:lnSpc>
            </a:pPr>
            <a:r>
              <a:rPr sz="1000" dirty="0">
                <a:solidFill>
                  <a:srgbClr val="575857"/>
                </a:solidFill>
                <a:latin typeface="Calibri"/>
                <a:cs typeface="Calibri"/>
              </a:rPr>
              <a:t>−</a:t>
            </a:r>
            <a:r>
              <a:rPr sz="1000" spc="60" dirty="0">
                <a:solidFill>
                  <a:srgbClr val="575857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Hgb</a:t>
            </a:r>
            <a:r>
              <a:rPr sz="1000" spc="-2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improvement</a:t>
            </a:r>
            <a:r>
              <a:rPr sz="1000" spc="-4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(with</a:t>
            </a:r>
            <a:r>
              <a:rPr sz="1000" spc="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and</a:t>
            </a:r>
            <a:r>
              <a:rPr sz="1000" spc="-2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without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baseline</a:t>
            </a:r>
            <a:r>
              <a:rPr sz="1000" spc="-2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anemia)</a:t>
            </a:r>
            <a:endParaRPr sz="1000">
              <a:latin typeface="Arial MT"/>
              <a:cs typeface="Arial MT"/>
            </a:endParaRPr>
          </a:p>
          <a:p>
            <a:pPr marL="233045" marR="815975" indent="-102235">
              <a:lnSpc>
                <a:spcPct val="100000"/>
              </a:lnSpc>
            </a:pPr>
            <a:r>
              <a:rPr sz="1000" dirty="0">
                <a:solidFill>
                  <a:srgbClr val="575857"/>
                </a:solidFill>
                <a:latin typeface="Calibri"/>
                <a:cs typeface="Calibri"/>
              </a:rPr>
              <a:t>−</a:t>
            </a:r>
            <a:r>
              <a:rPr sz="1000" spc="70" dirty="0">
                <a:solidFill>
                  <a:srgbClr val="575857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Platelet</a:t>
            </a:r>
            <a:r>
              <a:rPr sz="1000" spc="-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improvement</a:t>
            </a:r>
            <a:r>
              <a:rPr sz="1000" spc="-4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(with</a:t>
            </a:r>
            <a:r>
              <a:rPr sz="1000" spc="1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and</a:t>
            </a:r>
            <a:r>
              <a:rPr sz="1000" spc="-2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without </a:t>
            </a:r>
            <a:r>
              <a:rPr sz="1000" dirty="0">
                <a:solidFill>
                  <a:srgbClr val="575857"/>
                </a:solidFill>
                <a:latin typeface="Arial MT"/>
                <a:cs typeface="Arial MT"/>
              </a:rPr>
              <a:t>baseline</a:t>
            </a:r>
            <a:r>
              <a:rPr sz="1000" spc="-4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75857"/>
                </a:solidFill>
                <a:latin typeface="Arial MT"/>
                <a:cs typeface="Arial MT"/>
              </a:rPr>
              <a:t>thrombocytopenia)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483" y="2689860"/>
            <a:ext cx="2212975" cy="1461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34"/>
              </a:spcBef>
            </a:pPr>
            <a:r>
              <a:rPr sz="1050" b="1" dirty="0">
                <a:solidFill>
                  <a:srgbClr val="575857"/>
                </a:solidFill>
                <a:latin typeface="Arial"/>
                <a:cs typeface="Arial"/>
              </a:rPr>
              <a:t>Key</a:t>
            </a:r>
            <a:r>
              <a:rPr sz="1050" b="1" spc="-25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575857"/>
                </a:solidFill>
                <a:latin typeface="Arial"/>
                <a:cs typeface="Arial"/>
              </a:rPr>
              <a:t>Inclusion</a:t>
            </a:r>
            <a:r>
              <a:rPr sz="1050" b="1" spc="-45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575857"/>
                </a:solidFill>
                <a:latin typeface="Arial"/>
                <a:cs typeface="Arial"/>
              </a:rPr>
              <a:t>Criteria</a:t>
            </a:r>
            <a:endParaRPr sz="1050">
              <a:latin typeface="Arial"/>
              <a:cs typeface="Arial"/>
            </a:endParaRPr>
          </a:p>
          <a:p>
            <a:pPr marL="187960" indent="-120014">
              <a:lnSpc>
                <a:spcPct val="100000"/>
              </a:lnSpc>
              <a:buClr>
                <a:srgbClr val="626366"/>
              </a:buClr>
              <a:buChar char="•"/>
              <a:tabLst>
                <a:tab pos="187960" algn="l"/>
              </a:tabLst>
            </a:pP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1L</a:t>
            </a:r>
            <a:r>
              <a:rPr sz="1050" spc="-2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CLL/SLL</a:t>
            </a:r>
            <a:r>
              <a:rPr sz="1050" spc="-5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with</a:t>
            </a:r>
            <a:r>
              <a:rPr sz="1050" spc="-1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active</a:t>
            </a:r>
            <a:r>
              <a:rPr sz="1050" spc="-2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575857"/>
                </a:solidFill>
                <a:latin typeface="Arial MT"/>
                <a:cs typeface="Arial MT"/>
              </a:rPr>
              <a:t>disease</a:t>
            </a:r>
            <a:endParaRPr sz="1050">
              <a:latin typeface="Arial MT"/>
              <a:cs typeface="Arial MT"/>
            </a:endParaRPr>
          </a:p>
          <a:p>
            <a:pPr marL="187960" indent="-120014">
              <a:lnSpc>
                <a:spcPct val="100000"/>
              </a:lnSpc>
              <a:buClr>
                <a:srgbClr val="626366"/>
              </a:buClr>
              <a:buChar char="•"/>
              <a:tabLst>
                <a:tab pos="187960" algn="l"/>
              </a:tabLst>
            </a:pP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Age</a:t>
            </a:r>
            <a:r>
              <a:rPr sz="1050" spc="-2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≥</a:t>
            </a:r>
            <a:r>
              <a:rPr sz="1050" spc="-2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65</a:t>
            </a:r>
            <a:r>
              <a:rPr sz="1050" spc="-10" dirty="0">
                <a:solidFill>
                  <a:srgbClr val="575857"/>
                </a:solidFill>
                <a:latin typeface="Arial MT"/>
                <a:cs typeface="Arial MT"/>
              </a:rPr>
              <a:t> years</a:t>
            </a:r>
            <a:endParaRPr sz="1050">
              <a:latin typeface="Arial MT"/>
              <a:cs typeface="Arial MT"/>
            </a:endParaRPr>
          </a:p>
          <a:p>
            <a:pPr marL="187960" marR="277495" indent="-120014">
              <a:lnSpc>
                <a:spcPct val="100000"/>
              </a:lnSpc>
              <a:buClr>
                <a:srgbClr val="626366"/>
              </a:buClr>
              <a:buChar char="•"/>
              <a:tabLst>
                <a:tab pos="189865" algn="l"/>
              </a:tabLst>
            </a:pP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For</a:t>
            </a:r>
            <a:r>
              <a:rPr sz="1050" spc="-3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patients</a:t>
            </a:r>
            <a:r>
              <a:rPr sz="1050" spc="-3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65</a:t>
            </a:r>
            <a:r>
              <a:rPr sz="1050" spc="-1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to</a:t>
            </a:r>
            <a:r>
              <a:rPr sz="1050" spc="-1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70</a:t>
            </a:r>
            <a:r>
              <a:rPr sz="1050" spc="-2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years</a:t>
            </a:r>
            <a:r>
              <a:rPr sz="1050" spc="-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spc="-35" dirty="0">
                <a:solidFill>
                  <a:srgbClr val="575857"/>
                </a:solidFill>
                <a:latin typeface="Arial MT"/>
                <a:cs typeface="Arial MT"/>
              </a:rPr>
              <a:t>of 	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age,</a:t>
            </a:r>
            <a:r>
              <a:rPr sz="1050" spc="-3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comorbidity</a:t>
            </a:r>
            <a:r>
              <a:rPr sz="1050" spc="-3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that</a:t>
            </a:r>
            <a:r>
              <a:rPr sz="1050" spc="-25" dirty="0">
                <a:solidFill>
                  <a:srgbClr val="575857"/>
                </a:solidFill>
                <a:latin typeface="Arial MT"/>
                <a:cs typeface="Arial MT"/>
              </a:rPr>
              <a:t> may 	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preclude</a:t>
            </a:r>
            <a:r>
              <a:rPr sz="1050" spc="-40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575857"/>
                </a:solidFill>
                <a:latin typeface="Arial MT"/>
                <a:cs typeface="Arial MT"/>
              </a:rPr>
              <a:t>FCR</a:t>
            </a:r>
            <a:endParaRPr sz="1050">
              <a:latin typeface="Arial MT"/>
              <a:cs typeface="Arial MT"/>
            </a:endParaRPr>
          </a:p>
          <a:p>
            <a:pPr marL="67945">
              <a:lnSpc>
                <a:spcPct val="100000"/>
              </a:lnSpc>
              <a:spcBef>
                <a:spcPts val="500"/>
              </a:spcBef>
            </a:pPr>
            <a:r>
              <a:rPr sz="1050" b="1" dirty="0">
                <a:solidFill>
                  <a:srgbClr val="575857"/>
                </a:solidFill>
                <a:latin typeface="Arial"/>
                <a:cs typeface="Arial"/>
              </a:rPr>
              <a:t>Key</a:t>
            </a:r>
            <a:r>
              <a:rPr sz="1050" b="1" spc="-25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575857"/>
                </a:solidFill>
                <a:latin typeface="Arial"/>
                <a:cs typeface="Arial"/>
              </a:rPr>
              <a:t>Exclusion</a:t>
            </a:r>
            <a:r>
              <a:rPr sz="1050" b="1" spc="-45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575857"/>
                </a:solidFill>
                <a:latin typeface="Arial"/>
                <a:cs typeface="Arial"/>
              </a:rPr>
              <a:t>Criteria</a:t>
            </a:r>
            <a:endParaRPr sz="1050">
              <a:latin typeface="Arial"/>
              <a:cs typeface="Arial"/>
            </a:endParaRPr>
          </a:p>
          <a:p>
            <a:pPr marL="187960" indent="-120014">
              <a:lnSpc>
                <a:spcPct val="100000"/>
              </a:lnSpc>
              <a:buClr>
                <a:srgbClr val="626366"/>
              </a:buClr>
              <a:buChar char="•"/>
              <a:tabLst>
                <a:tab pos="187960" algn="l"/>
              </a:tabLst>
            </a:pP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Presence</a:t>
            </a:r>
            <a:r>
              <a:rPr sz="1050" spc="-2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575857"/>
                </a:solidFill>
                <a:latin typeface="Arial MT"/>
                <a:cs typeface="Arial MT"/>
              </a:rPr>
              <a:t>of</a:t>
            </a:r>
            <a:r>
              <a:rPr sz="1050" spc="-15" dirty="0">
                <a:solidFill>
                  <a:srgbClr val="575857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575857"/>
                </a:solidFill>
                <a:latin typeface="Arial MT"/>
                <a:cs typeface="Arial MT"/>
              </a:rPr>
              <a:t>del(17p)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8805" y="3567234"/>
            <a:ext cx="832485" cy="3822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315"/>
              </a:spcBef>
            </a:pP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IRC-confirmed </a:t>
            </a:r>
            <a:r>
              <a:rPr sz="900" b="1" dirty="0">
                <a:solidFill>
                  <a:srgbClr val="575857"/>
                </a:solidFill>
                <a:latin typeface="Arial"/>
                <a:cs typeface="Arial"/>
              </a:rPr>
              <a:t>progression</a:t>
            </a:r>
            <a:r>
              <a:rPr sz="900" b="1" spc="-60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575857"/>
                </a:solidFill>
                <a:latin typeface="Arial"/>
                <a:cs typeface="Arial"/>
              </a:rPr>
              <a:t>or </a:t>
            </a:r>
            <a:r>
              <a:rPr sz="900" b="1" dirty="0">
                <a:solidFill>
                  <a:srgbClr val="575857"/>
                </a:solidFill>
                <a:latin typeface="Arial"/>
                <a:cs typeface="Arial"/>
              </a:rPr>
              <a:t>study</a:t>
            </a:r>
            <a:r>
              <a:rPr sz="900" b="1" spc="-25" dirty="0">
                <a:solidFill>
                  <a:srgbClr val="575857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857"/>
                </a:solidFill>
                <a:latin typeface="Arial"/>
                <a:cs typeface="Arial"/>
              </a:rPr>
              <a:t>closure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171" y="3378708"/>
            <a:ext cx="2659379" cy="77571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102228" y="3429520"/>
            <a:ext cx="23190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chlorambucil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0.5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mg/kg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PO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(to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maximum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0.8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mg/kg)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Days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28-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day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cycle</a:t>
            </a:r>
            <a:r>
              <a:rPr sz="1050" spc="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cycles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4028" y="2564892"/>
            <a:ext cx="2659379" cy="62941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094305" y="2622505"/>
            <a:ext cx="19526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ibrutinib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420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PO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QD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unacceptable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toxicity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3741" y="3232254"/>
            <a:ext cx="188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75857"/>
                </a:solidFill>
                <a:latin typeface="Arial"/>
                <a:cs typeface="Arial"/>
              </a:rPr>
              <a:t>1:1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39" y="5402082"/>
            <a:ext cx="867791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References:</a:t>
            </a:r>
            <a:endParaRPr sz="1400">
              <a:latin typeface="Calibri"/>
              <a:cs typeface="Calibri"/>
            </a:endParaRPr>
          </a:p>
          <a:p>
            <a:pPr marL="12700" marR="375285" indent="-63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12700" algn="l"/>
                <a:tab pos="186055" algn="l"/>
              </a:tabLst>
            </a:pP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	Burger</a:t>
            </a:r>
            <a:r>
              <a:rPr sz="1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JA,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Barr</a:t>
            </a:r>
            <a:r>
              <a:rPr sz="1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PM,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Robak</a:t>
            </a:r>
            <a:r>
              <a:rPr sz="1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75" dirty="0">
                <a:solidFill>
                  <a:srgbClr val="202020"/>
                </a:solidFill>
                <a:latin typeface="Calibri"/>
                <a:cs typeface="Calibri"/>
              </a:rPr>
              <a:t>T,</a:t>
            </a:r>
            <a:r>
              <a:rPr sz="1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et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al.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Long-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term</a:t>
            </a:r>
            <a:r>
              <a:rPr sz="1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efficacy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safety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first-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line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ibrutinib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treatment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patients</a:t>
            </a:r>
            <a:r>
              <a:rPr sz="1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with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CLL/SLL: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5</a:t>
            </a:r>
            <a:r>
              <a:rPr sz="1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years</a:t>
            </a:r>
            <a:r>
              <a:rPr sz="1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 follow-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up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from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4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phase</a:t>
            </a:r>
            <a:r>
              <a:rPr sz="14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3 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RESONATE-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study.</a:t>
            </a:r>
            <a:r>
              <a:rPr sz="14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202020"/>
                </a:solidFill>
                <a:latin typeface="Calibri"/>
                <a:cs typeface="Calibri"/>
              </a:rPr>
              <a:t>Leukemia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.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2020;34(3):787-798.</a:t>
            </a:r>
            <a:endParaRPr sz="1400">
              <a:latin typeface="Calibri"/>
              <a:cs typeface="Calibri"/>
            </a:endParaRPr>
          </a:p>
          <a:p>
            <a:pPr marL="12700" marR="5080" indent="173990">
              <a:lnSpc>
                <a:spcPct val="100000"/>
              </a:lnSpc>
              <a:buFont typeface="Calibri"/>
              <a:buAutoNum type="arabicPeriod"/>
              <a:tabLst>
                <a:tab pos="186690" algn="l"/>
              </a:tabLst>
            </a:pP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Clinicaltrials.gov.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Open-</a:t>
            </a:r>
            <a:r>
              <a:rPr sz="1400" dirty="0">
                <a:latin typeface="Calibri"/>
                <a:cs typeface="Calibri"/>
              </a:rPr>
              <a:t>label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phase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btk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inhibitor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ibrutinib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chlorambucil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patients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years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older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treatment- </a:t>
            </a:r>
            <a:r>
              <a:rPr sz="1400" dirty="0">
                <a:latin typeface="Calibri"/>
                <a:cs typeface="Calibri"/>
              </a:rPr>
              <a:t>naive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sll.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https://clinicaltrials.gov/ct2/show/NCT01722487.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Accessed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Speaker </a:t>
            </a:r>
            <a:r>
              <a:rPr sz="1000" spc="-10" dirty="0">
                <a:latin typeface="Arial MT"/>
                <a:cs typeface="Arial MT"/>
              </a:rPr>
              <a:t>Notes: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In the RES-2 trial, a total of </a:t>
            </a:r>
            <a:r>
              <a:rPr sz="1000" spc="-25" dirty="0">
                <a:latin typeface="Arial MT"/>
                <a:cs typeface="Arial MT"/>
              </a:rPr>
              <a:t>269 </a:t>
            </a:r>
            <a:r>
              <a:rPr sz="1000" dirty="0">
                <a:latin typeface="Arial MT"/>
                <a:cs typeface="Arial MT"/>
              </a:rPr>
              <a:t>eligible participants </a:t>
            </a:r>
            <a:r>
              <a:rPr sz="1000" spc="-20" dirty="0">
                <a:latin typeface="Arial MT"/>
                <a:cs typeface="Arial MT"/>
              </a:rPr>
              <a:t>were </a:t>
            </a:r>
            <a:r>
              <a:rPr sz="1000" dirty="0">
                <a:latin typeface="Arial MT"/>
                <a:cs typeface="Arial MT"/>
              </a:rPr>
              <a:t>randomized in a 1:1 ratio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treatment with ibrutinib </a:t>
            </a:r>
            <a:r>
              <a:rPr sz="1000" spc="-10" dirty="0">
                <a:latin typeface="Arial MT"/>
                <a:cs typeface="Arial MT"/>
              </a:rPr>
              <a:t>420mg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 QD or chlorambucil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primary endpoint </a:t>
            </a:r>
            <a:r>
              <a:rPr sz="1000" spc="-25" dirty="0">
                <a:latin typeface="Arial MT"/>
                <a:cs typeface="Arial MT"/>
              </a:rPr>
              <a:t>was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progression free survival </a:t>
            </a:r>
            <a:r>
              <a:rPr sz="1000" spc="-10" dirty="0">
                <a:latin typeface="Arial MT"/>
                <a:cs typeface="Arial MT"/>
              </a:rPr>
              <a:t>(PFS)</a:t>
            </a:r>
            <a:r>
              <a:rPr sz="1000" dirty="0">
                <a:latin typeface="Arial MT"/>
                <a:cs typeface="Arial MT"/>
              </a:rPr>
              <a:t> by independent </a:t>
            </a:r>
            <a:r>
              <a:rPr sz="1000" spc="-10" dirty="0">
                <a:latin typeface="Arial MT"/>
                <a:cs typeface="Arial MT"/>
              </a:rPr>
              <a:t>review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committee </a:t>
            </a:r>
            <a:r>
              <a:rPr sz="1000" spc="-10" dirty="0">
                <a:latin typeface="Arial MT"/>
                <a:cs typeface="Arial MT"/>
              </a:rPr>
              <a:t>(IRC)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The key endpoints </a:t>
            </a:r>
            <a:r>
              <a:rPr sz="1000" spc="-10" dirty="0">
                <a:latin typeface="Arial MT"/>
                <a:cs typeface="Arial MT"/>
              </a:rPr>
              <a:t>included </a:t>
            </a:r>
            <a:r>
              <a:rPr sz="1000" dirty="0">
                <a:latin typeface="Arial MT"/>
                <a:cs typeface="Arial MT"/>
              </a:rPr>
              <a:t>overall survival, </a:t>
            </a:r>
            <a:r>
              <a:rPr sz="1000" spc="-10" dirty="0">
                <a:latin typeface="Arial MT"/>
                <a:cs typeface="Arial MT"/>
              </a:rPr>
              <a:t>overall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response, safety, and the rate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sustained improvements </a:t>
            </a:r>
            <a:r>
              <a:rPr sz="1000" spc="-25" dirty="0">
                <a:latin typeface="Arial MT"/>
                <a:cs typeface="Arial MT"/>
              </a:rPr>
              <a:t>in </a:t>
            </a:r>
            <a:r>
              <a:rPr sz="1000" dirty="0">
                <a:latin typeface="Arial MT"/>
                <a:cs typeface="Arial MT"/>
              </a:rPr>
              <a:t>hematologic variables (Hgb,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platelets) </a:t>
            </a:r>
            <a:r>
              <a:rPr sz="1000" spc="-10" dirty="0">
                <a:latin typeface="Arial MT"/>
                <a:cs typeface="Arial MT"/>
              </a:rPr>
              <a:t>References: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1. Burger JA, Barr PM, Robak </a:t>
            </a:r>
            <a:r>
              <a:rPr sz="1000" spc="-25" dirty="0">
                <a:latin typeface="Arial MT"/>
                <a:cs typeface="Arial MT"/>
              </a:rPr>
              <a:t>T, </a:t>
            </a:r>
            <a:r>
              <a:rPr sz="1000" dirty="0">
                <a:latin typeface="Arial MT"/>
                <a:cs typeface="Arial MT"/>
              </a:rPr>
              <a:t>et al. Long-term efficacy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safety of first-line </a:t>
            </a:r>
            <a:r>
              <a:rPr sz="1000" spc="-10" dirty="0">
                <a:latin typeface="Arial MT"/>
                <a:cs typeface="Arial MT"/>
              </a:rPr>
              <a:t>ibrutinib </a:t>
            </a:r>
            <a:r>
              <a:rPr sz="1000" dirty="0">
                <a:latin typeface="Arial MT"/>
                <a:cs typeface="Arial MT"/>
              </a:rPr>
              <a:t>treatment for patients </a:t>
            </a:r>
            <a:r>
              <a:rPr sz="1000" spc="-20" dirty="0">
                <a:latin typeface="Arial MT"/>
                <a:cs typeface="Arial MT"/>
              </a:rPr>
              <a:t>with </a:t>
            </a:r>
            <a:r>
              <a:rPr sz="1000" dirty="0">
                <a:latin typeface="Arial MT"/>
                <a:cs typeface="Arial MT"/>
              </a:rPr>
              <a:t>CLL/SLL: 5 years of follow-</a:t>
            </a:r>
            <a:r>
              <a:rPr sz="1000" spc="-25" dirty="0">
                <a:latin typeface="Arial MT"/>
                <a:cs typeface="Arial MT"/>
              </a:rPr>
              <a:t>up </a:t>
            </a:r>
            <a:r>
              <a:rPr sz="1000" dirty="0">
                <a:latin typeface="Arial MT"/>
                <a:cs typeface="Arial MT"/>
              </a:rPr>
              <a:t>from the phase 3 RESONATE-</a:t>
            </a:r>
            <a:r>
              <a:rPr sz="1000" spc="-50" dirty="0">
                <a:latin typeface="Arial MT"/>
                <a:cs typeface="Arial MT"/>
              </a:rPr>
              <a:t>2 </a:t>
            </a:r>
            <a:r>
              <a:rPr sz="1000" dirty="0">
                <a:latin typeface="Arial MT"/>
                <a:cs typeface="Arial MT"/>
              </a:rPr>
              <a:t>study. </a:t>
            </a:r>
            <a:r>
              <a:rPr sz="1000" spc="-10" dirty="0">
                <a:latin typeface="Arial MT"/>
                <a:cs typeface="Arial MT"/>
              </a:rPr>
              <a:t>Leukemia.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2020;34(3):787-798. </a:t>
            </a:r>
            <a:r>
              <a:rPr sz="1000" spc="-25" dirty="0">
                <a:latin typeface="Arial MT"/>
                <a:cs typeface="Arial MT"/>
              </a:rPr>
              <a:t>2. </a:t>
            </a:r>
            <a:r>
              <a:rPr sz="1000" dirty="0">
                <a:latin typeface="Arial MT"/>
                <a:cs typeface="Arial MT"/>
              </a:rPr>
              <a:t>Clinicaltrials.gov. Open-</a:t>
            </a:r>
            <a:r>
              <a:rPr sz="1000" spc="-10" dirty="0">
                <a:latin typeface="Arial MT"/>
                <a:cs typeface="Arial MT"/>
              </a:rPr>
              <a:t>label </a:t>
            </a:r>
            <a:r>
              <a:rPr sz="1000" dirty="0">
                <a:latin typeface="Arial MT"/>
                <a:cs typeface="Arial MT"/>
              </a:rPr>
              <a:t>phase 3 btk inhibitor ibrutinib </a:t>
            </a:r>
            <a:r>
              <a:rPr sz="1000" spc="-25" dirty="0">
                <a:latin typeface="Arial MT"/>
                <a:cs typeface="Arial MT"/>
              </a:rPr>
              <a:t>vs </a:t>
            </a:r>
            <a:r>
              <a:rPr sz="1000" dirty="0">
                <a:latin typeface="Arial MT"/>
                <a:cs typeface="Arial MT"/>
              </a:rPr>
              <a:t>chlorambucil patients 65 years </a:t>
            </a:r>
            <a:r>
              <a:rPr sz="1000" spc="-25" dirty="0">
                <a:latin typeface="Arial MT"/>
                <a:cs typeface="Arial MT"/>
              </a:rPr>
              <a:t>or </a:t>
            </a:r>
            <a:r>
              <a:rPr sz="1000" dirty="0">
                <a:latin typeface="Arial MT"/>
                <a:cs typeface="Arial MT"/>
              </a:rPr>
              <a:t>older with treatment-naive cll </a:t>
            </a:r>
            <a:r>
              <a:rPr sz="1000" spc="-25" dirty="0">
                <a:latin typeface="Arial MT"/>
                <a:cs typeface="Arial MT"/>
              </a:rPr>
              <a:t>or </a:t>
            </a:r>
            <a:r>
              <a:rPr sz="1000" spc="-20" dirty="0">
                <a:latin typeface="Arial MT"/>
                <a:cs typeface="Arial MT"/>
              </a:rPr>
              <a:t>sll. </a:t>
            </a:r>
            <a:r>
              <a:rPr sz="1000" spc="-140" dirty="0">
                <a:latin typeface="Arial MT"/>
                <a:cs typeface="Arial MT"/>
              </a:rPr>
              <a:t>https://clinicaltrials.gov/ct2/show/NCT01722487.</a:t>
            </a:r>
            <a:r>
              <a:rPr sz="1000" dirty="0">
                <a:latin typeface="Arial MT"/>
                <a:cs typeface="Arial MT"/>
              </a:rPr>
              <a:t> Accessed May 2, </a:t>
            </a:r>
            <a:r>
              <a:rPr sz="1000" spc="-20" dirty="0">
                <a:latin typeface="Arial MT"/>
                <a:cs typeface="Arial MT"/>
              </a:rPr>
              <a:t>2022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827" y="1865414"/>
            <a:ext cx="3944160" cy="2118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287395"/>
            <a:ext cx="75939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3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sz="3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spc="-55" dirty="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sz="3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000000"/>
                </a:solidFill>
                <a:latin typeface="Calibri"/>
                <a:cs typeface="Calibri"/>
              </a:rPr>
              <a:t>Follow-</a:t>
            </a:r>
            <a:r>
              <a:rPr sz="3400" b="1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3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spc="-60" dirty="0">
                <a:solidFill>
                  <a:srgbClr val="000000"/>
                </a:solidFill>
                <a:latin typeface="Calibri"/>
                <a:cs typeface="Calibri"/>
              </a:rPr>
              <a:t>RESONATE-</a:t>
            </a:r>
            <a:r>
              <a:rPr sz="3400" b="1" spc="-25" dirty="0">
                <a:solidFill>
                  <a:srgbClr val="000000"/>
                </a:solidFill>
                <a:latin typeface="Calibri"/>
                <a:cs typeface="Calibri"/>
              </a:rPr>
              <a:t>2: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58" y="753622"/>
            <a:ext cx="2312035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Calibri"/>
                <a:cs typeface="Calibri"/>
              </a:rPr>
              <a:t>OS</a:t>
            </a:r>
            <a:r>
              <a:rPr sz="3400" b="1" spc="-4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and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b="1" spc="-25" dirty="0">
                <a:latin typeface="Calibri"/>
                <a:cs typeface="Calibri"/>
              </a:rPr>
              <a:t>PFS</a:t>
            </a:r>
            <a:endParaRPr sz="3400">
              <a:latin typeface="Calibri"/>
              <a:cs typeface="Calibri"/>
            </a:endParaRPr>
          </a:p>
          <a:p>
            <a:pPr marL="984250">
              <a:lnSpc>
                <a:spcPct val="100000"/>
              </a:lnSpc>
              <a:spcBef>
                <a:spcPts val="1190"/>
              </a:spcBef>
            </a:pPr>
            <a:r>
              <a:rPr sz="1600" b="1" dirty="0">
                <a:latin typeface="Calibri"/>
                <a:cs typeface="Calibri"/>
              </a:rPr>
              <a:t>Overall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Survival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042" y="4437426"/>
            <a:ext cx="8516620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ts val="2490"/>
              </a:lnSpc>
              <a:spcBef>
                <a:spcPts val="95"/>
              </a:spcBef>
              <a:buFont typeface="Arial MT"/>
              <a:buChar char="•"/>
              <a:tabLst>
                <a:tab pos="184785" algn="l"/>
                <a:tab pos="2779395" algn="l"/>
              </a:tabLst>
            </a:pPr>
            <a:r>
              <a:rPr sz="2200" b="1" dirty="0">
                <a:solidFill>
                  <a:srgbClr val="EC7C30"/>
                </a:solidFill>
                <a:latin typeface="Calibri"/>
                <a:cs typeface="Calibri"/>
              </a:rPr>
              <a:t>78%</a:t>
            </a:r>
            <a:r>
              <a:rPr sz="2200" b="1" spc="-4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taking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IBRUTINIB</a:t>
            </a:r>
            <a:r>
              <a:rPr sz="2200" dirty="0">
                <a:latin typeface="Calibri"/>
                <a:cs typeface="Calibri"/>
              </a:rPr>
              <a:t>	were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estimated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alive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7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years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ts val="2095"/>
              </a:lnSpc>
              <a:buFont typeface="Arial MT"/>
              <a:buChar char="•"/>
              <a:tabLst>
                <a:tab pos="184785" algn="l"/>
              </a:tabLst>
            </a:pPr>
            <a:r>
              <a:rPr sz="2200" b="1" dirty="0">
                <a:solidFill>
                  <a:srgbClr val="EC7C30"/>
                </a:solidFill>
                <a:latin typeface="Calibri"/>
                <a:cs typeface="Calibri"/>
              </a:rPr>
              <a:t>59%</a:t>
            </a:r>
            <a:r>
              <a:rPr sz="2200" b="1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taking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IBRUTIINIB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estimated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progression-</a:t>
            </a:r>
            <a:r>
              <a:rPr sz="2200" dirty="0">
                <a:latin typeface="Calibri"/>
                <a:cs typeface="Calibri"/>
              </a:rPr>
              <a:t>free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alive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</a:t>
            </a:r>
            <a:endParaRPr sz="2200">
              <a:latin typeface="Calibri"/>
              <a:cs typeface="Calibri"/>
            </a:endParaRPr>
          </a:p>
          <a:p>
            <a:pPr marL="184150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7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years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9%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taking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chlorambucil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4031" y="1027376"/>
            <a:ext cx="1038225" cy="10960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409"/>
              </a:spcBef>
            </a:pPr>
            <a:r>
              <a:rPr sz="1300" b="1" dirty="0">
                <a:latin typeface="Arial"/>
                <a:cs typeface="Arial"/>
              </a:rPr>
              <a:t>59%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275" b="1" spc="-37" baseline="-19607" dirty="0">
                <a:latin typeface="Arial"/>
                <a:cs typeface="Arial"/>
              </a:rPr>
              <a:t>PFS</a:t>
            </a:r>
            <a:endParaRPr sz="1275" baseline="-19607">
              <a:latin typeface="Arial"/>
              <a:cs typeface="Arial"/>
            </a:endParaRPr>
          </a:p>
          <a:p>
            <a:pPr marL="38100" marR="30480" algn="just">
              <a:lnSpc>
                <a:spcPct val="100000"/>
              </a:lnSpc>
              <a:spcBef>
                <a:spcPts val="315"/>
              </a:spcBef>
            </a:pPr>
            <a:r>
              <a:rPr sz="1300" spc="-10" dirty="0">
                <a:latin typeface="Arial MT"/>
                <a:cs typeface="Arial MT"/>
              </a:rPr>
              <a:t>ESTIMATED </a:t>
            </a:r>
            <a:r>
              <a:rPr sz="1300" spc="-20" dirty="0">
                <a:latin typeface="Arial MT"/>
                <a:cs typeface="Arial MT"/>
              </a:rPr>
              <a:t>7-</a:t>
            </a:r>
            <a:r>
              <a:rPr sz="1300" dirty="0">
                <a:latin typeface="Arial MT"/>
                <a:cs typeface="Arial MT"/>
              </a:rPr>
              <a:t>YEAR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PFS </a:t>
            </a:r>
            <a:r>
              <a:rPr sz="1300" spc="-10" dirty="0">
                <a:latin typeface="Arial MT"/>
                <a:cs typeface="Arial MT"/>
              </a:rPr>
              <a:t>RATE</a:t>
            </a:r>
            <a:r>
              <a:rPr sz="1300" spc="-75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WITH</a:t>
            </a:r>
            <a:endParaRPr sz="13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1300" spc="-10" dirty="0">
                <a:latin typeface="Arial MT"/>
                <a:cs typeface="Arial MT"/>
              </a:rPr>
              <a:t>Ibrutinib</a:t>
            </a:r>
            <a:r>
              <a:rPr sz="1275" spc="-15" baseline="26143" dirty="0">
                <a:latin typeface="Arial MT"/>
                <a:cs typeface="Arial MT"/>
              </a:rPr>
              <a:t>®</a:t>
            </a:r>
            <a:endParaRPr sz="1275" baseline="26143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9579" y="2903942"/>
            <a:ext cx="996315" cy="594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99400"/>
              </a:lnSpc>
              <a:spcBef>
                <a:spcPts val="110"/>
              </a:spcBef>
            </a:pPr>
            <a:r>
              <a:rPr sz="2250" b="1" baseline="7407" dirty="0">
                <a:latin typeface="Arial"/>
                <a:cs typeface="Arial"/>
              </a:rPr>
              <a:t>9%</a:t>
            </a:r>
            <a:r>
              <a:rPr sz="2250" b="1" spc="-30" baseline="7407" dirty="0">
                <a:latin typeface="Arial"/>
                <a:cs typeface="Arial"/>
              </a:rPr>
              <a:t> </a:t>
            </a:r>
            <a:r>
              <a:rPr sz="600" b="1" spc="-25" dirty="0">
                <a:latin typeface="Arial"/>
                <a:cs typeface="Arial"/>
              </a:rPr>
              <a:t>PFS</a:t>
            </a:r>
            <a:r>
              <a:rPr sz="600" b="1" spc="500" dirty="0">
                <a:latin typeface="Arial"/>
                <a:cs typeface="Arial"/>
              </a:rPr>
              <a:t> </a:t>
            </a:r>
            <a:r>
              <a:rPr sz="750" dirty="0">
                <a:latin typeface="Arial MT"/>
                <a:cs typeface="Arial MT"/>
              </a:rPr>
              <a:t>ESTIMATED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7-</a:t>
            </a:r>
            <a:r>
              <a:rPr sz="750" spc="-20" dirty="0">
                <a:latin typeface="Arial MT"/>
                <a:cs typeface="Arial MT"/>
              </a:rPr>
              <a:t>YEAR</a:t>
            </a:r>
            <a:r>
              <a:rPr sz="750" dirty="0">
                <a:latin typeface="Arial MT"/>
                <a:cs typeface="Arial MT"/>
              </a:rPr>
              <a:t> PFS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RATE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WITH</a:t>
            </a:r>
            <a:r>
              <a:rPr sz="750" spc="-10" dirty="0">
                <a:latin typeface="Arial MT"/>
                <a:cs typeface="Arial MT"/>
              </a:rPr>
              <a:t> CHLORAMBUCIL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7" y="1729586"/>
            <a:ext cx="4396739" cy="24280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30577" y="2979151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latin typeface="Arial"/>
                <a:cs typeface="Arial"/>
              </a:rPr>
              <a:t>78%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4917" y="3120883"/>
            <a:ext cx="135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latin typeface="Arial"/>
                <a:cs typeface="Arial"/>
              </a:rPr>
              <a:t>OS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5177" y="3232136"/>
            <a:ext cx="928369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750" spc="-10" dirty="0">
                <a:latin typeface="Arial MT"/>
                <a:cs typeface="Arial MT"/>
              </a:rPr>
              <a:t>ESTIMATED</a:t>
            </a:r>
            <a:endParaRPr sz="750">
              <a:latin typeface="Arial MT"/>
              <a:cs typeface="Arial MT"/>
            </a:endParaRPr>
          </a:p>
          <a:p>
            <a:pPr marL="38100" marR="30480">
              <a:lnSpc>
                <a:spcPct val="100000"/>
              </a:lnSpc>
            </a:pPr>
            <a:r>
              <a:rPr sz="750" spc="-10" dirty="0">
                <a:latin typeface="Arial MT"/>
                <a:cs typeface="Arial MT"/>
              </a:rPr>
              <a:t>7-</a:t>
            </a:r>
            <a:r>
              <a:rPr sz="750" dirty="0">
                <a:latin typeface="Arial MT"/>
                <a:cs typeface="Arial MT"/>
              </a:rPr>
              <a:t>YEAR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OS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RATE</a:t>
            </a:r>
            <a:r>
              <a:rPr sz="750" dirty="0">
                <a:latin typeface="Arial MT"/>
                <a:cs typeface="Arial MT"/>
              </a:rPr>
              <a:t> WITH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IMBRUVICA</a:t>
            </a:r>
            <a:r>
              <a:rPr sz="750" spc="-15" baseline="27777" dirty="0">
                <a:latin typeface="Arial MT"/>
                <a:cs typeface="Arial MT"/>
              </a:rPr>
              <a:t>®</a:t>
            </a:r>
            <a:endParaRPr sz="750" baseline="27777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0272" y="4039035"/>
            <a:ext cx="3663453" cy="12442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7543" y="5848521"/>
            <a:ext cx="79438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Reference:</a:t>
            </a:r>
            <a:endParaRPr sz="14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02020"/>
                </a:solidFill>
                <a:latin typeface="Calibri"/>
                <a:cs typeface="Calibri"/>
              </a:rPr>
              <a:t>1.</a:t>
            </a:r>
            <a:r>
              <a:rPr sz="1400" b="1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Barr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PM,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Owen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C,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Robak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75" dirty="0">
                <a:solidFill>
                  <a:srgbClr val="202020"/>
                </a:solidFill>
                <a:latin typeface="Calibri"/>
                <a:cs typeface="Calibri"/>
              </a:rPr>
              <a:t>T,</a:t>
            </a:r>
            <a:r>
              <a:rPr sz="1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et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al.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Up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8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years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follow-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up</a:t>
            </a:r>
            <a:r>
              <a:rPr sz="1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from</a:t>
            </a:r>
            <a:r>
              <a:rPr sz="1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RESONATE-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2:</a:t>
            </a:r>
            <a:r>
              <a:rPr sz="1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first-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line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ibrutinib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treatment</a:t>
            </a:r>
            <a:r>
              <a:rPr sz="14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patients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with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chronic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lymphocytic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leukemia.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202020"/>
                </a:solidFill>
                <a:latin typeface="Calibri"/>
                <a:cs typeface="Calibri"/>
              </a:rPr>
              <a:t>Blood</a:t>
            </a:r>
            <a:r>
              <a:rPr sz="1400" i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202020"/>
                </a:solidFill>
                <a:latin typeface="Calibri"/>
                <a:cs typeface="Calibri"/>
              </a:rPr>
              <a:t>Adv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.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2022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Apr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4:bloodadvances.2021006434.doi:10.1182/bloodadvances.2021006434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8886" y="1406692"/>
            <a:ext cx="1410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840" marR="5080" indent="-35877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Progression-free </a:t>
            </a:r>
            <a:r>
              <a:rPr sz="1600" b="1" spc="-10" dirty="0">
                <a:latin typeface="Calibri"/>
                <a:cs typeface="Calibri"/>
              </a:rPr>
              <a:t>Survival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</a:pPr>
            <a:r>
              <a:rPr sz="1000" spc="-10" dirty="0">
                <a:latin typeface="Arial MT"/>
                <a:cs typeface="Arial MT"/>
              </a:rPr>
              <a:t>Reference: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1. Barr PM, Owen C, Robak T, </a:t>
            </a:r>
            <a:r>
              <a:rPr sz="1000" spc="-25" dirty="0">
                <a:latin typeface="Arial MT"/>
                <a:cs typeface="Arial MT"/>
              </a:rPr>
              <a:t>et </a:t>
            </a:r>
            <a:r>
              <a:rPr sz="1000" dirty="0">
                <a:latin typeface="Arial MT"/>
                <a:cs typeface="Arial MT"/>
              </a:rPr>
              <a:t>al. Up to 8 years follow-up </a:t>
            </a:r>
            <a:r>
              <a:rPr sz="1000" spc="-20" dirty="0">
                <a:latin typeface="Arial MT"/>
                <a:cs typeface="Arial MT"/>
              </a:rPr>
              <a:t>from </a:t>
            </a:r>
            <a:r>
              <a:rPr sz="1000" dirty="0">
                <a:latin typeface="Arial MT"/>
                <a:cs typeface="Arial MT"/>
              </a:rPr>
              <a:t>RESONATE-2: first-line </a:t>
            </a:r>
            <a:r>
              <a:rPr sz="1000" spc="-10" dirty="0">
                <a:latin typeface="Arial MT"/>
                <a:cs typeface="Arial MT"/>
              </a:rPr>
              <a:t>ibrutinib </a:t>
            </a:r>
            <a:r>
              <a:rPr sz="1000" dirty="0">
                <a:latin typeface="Arial MT"/>
                <a:cs typeface="Arial MT"/>
              </a:rPr>
              <a:t>treatment for patients </a:t>
            </a:r>
            <a:r>
              <a:rPr sz="1000" spc="-20" dirty="0">
                <a:latin typeface="Arial MT"/>
                <a:cs typeface="Arial MT"/>
              </a:rPr>
              <a:t>with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chronic lymphocytic </a:t>
            </a:r>
            <a:r>
              <a:rPr sz="1000" spc="-10" dirty="0">
                <a:latin typeface="Arial MT"/>
                <a:cs typeface="Arial MT"/>
              </a:rPr>
              <a:t>leukemia. </a:t>
            </a:r>
            <a:r>
              <a:rPr sz="1000" dirty="0">
                <a:latin typeface="Arial MT"/>
                <a:cs typeface="Arial MT"/>
              </a:rPr>
              <a:t>Blood Adv. 2022 </a:t>
            </a:r>
            <a:r>
              <a:rPr sz="1000" spc="-25" dirty="0">
                <a:latin typeface="Arial MT"/>
                <a:cs typeface="Arial MT"/>
              </a:rPr>
              <a:t>Apr </a:t>
            </a:r>
            <a:r>
              <a:rPr sz="1000" spc="-10" dirty="0">
                <a:latin typeface="Arial MT"/>
                <a:cs typeface="Arial MT"/>
              </a:rPr>
              <a:t>4:bloodadvances.2021006434. </a:t>
            </a:r>
            <a:r>
              <a:rPr sz="1000" spc="-95" dirty="0">
                <a:latin typeface="Arial MT"/>
                <a:cs typeface="Arial MT"/>
              </a:rPr>
              <a:t>doi:10.1182/bloodadvances.2021006434</a:t>
            </a:r>
            <a:r>
              <a:rPr sz="1000" dirty="0">
                <a:latin typeface="Arial MT"/>
                <a:cs typeface="Arial MT"/>
              </a:rPr>
              <a:t> Speaker </a:t>
            </a:r>
            <a:r>
              <a:rPr sz="1000" spc="-10" dirty="0">
                <a:latin typeface="Arial MT"/>
                <a:cs typeface="Arial MT"/>
              </a:rPr>
              <a:t>notes: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Patients randomized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IMBRUVICA demonstrated </a:t>
            </a:r>
            <a:r>
              <a:rPr sz="1000" spc="-25" dirty="0">
                <a:latin typeface="Arial MT"/>
                <a:cs typeface="Arial MT"/>
              </a:rPr>
              <a:t>an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OS rate of 78% and an </a:t>
            </a:r>
            <a:r>
              <a:rPr sz="1000" spc="-10" dirty="0">
                <a:latin typeface="Arial MT"/>
                <a:cs typeface="Arial MT"/>
              </a:rPr>
              <a:t>estimated </a:t>
            </a:r>
            <a:r>
              <a:rPr sz="1000" dirty="0">
                <a:latin typeface="Arial MT"/>
                <a:cs typeface="Arial MT"/>
              </a:rPr>
              <a:t>PFS rate of 59%, further </a:t>
            </a:r>
            <a:r>
              <a:rPr sz="1000" spc="-10" dirty="0">
                <a:latin typeface="Arial MT"/>
                <a:cs typeface="Arial MT"/>
              </a:rPr>
              <a:t>verifying </a:t>
            </a:r>
            <a:r>
              <a:rPr sz="1000" dirty="0">
                <a:latin typeface="Arial MT"/>
                <a:cs typeface="Arial MT"/>
              </a:rPr>
              <a:t>the long-term value of first </a:t>
            </a:r>
            <a:r>
              <a:rPr sz="1000" spc="-20" dirty="0">
                <a:latin typeface="Arial MT"/>
                <a:cs typeface="Arial MT"/>
              </a:rPr>
              <a:t>line </a:t>
            </a:r>
            <a:r>
              <a:rPr sz="1000" dirty="0">
                <a:latin typeface="Arial MT"/>
                <a:cs typeface="Arial MT"/>
              </a:rPr>
              <a:t>treatment Moderator Follow-</a:t>
            </a:r>
            <a:r>
              <a:rPr sz="1000" spc="-25" dirty="0">
                <a:latin typeface="Arial MT"/>
                <a:cs typeface="Arial MT"/>
              </a:rPr>
              <a:t>up </a:t>
            </a:r>
            <a:r>
              <a:rPr sz="1000" spc="-10" dirty="0">
                <a:latin typeface="Arial MT"/>
                <a:cs typeface="Arial MT"/>
              </a:rPr>
              <a:t>Questions: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Based on 8-year </a:t>
            </a:r>
            <a:r>
              <a:rPr sz="1000" spc="-10" dirty="0">
                <a:latin typeface="Arial MT"/>
                <a:cs typeface="Arial MT"/>
              </a:rPr>
              <a:t>efficacy </a:t>
            </a:r>
            <a:r>
              <a:rPr sz="1000" dirty="0">
                <a:latin typeface="Arial MT"/>
                <a:cs typeface="Arial MT"/>
              </a:rPr>
              <a:t>outcomes, what is </a:t>
            </a:r>
            <a:r>
              <a:rPr sz="1000" spc="-10" dirty="0">
                <a:latin typeface="Arial MT"/>
                <a:cs typeface="Arial MT"/>
              </a:rPr>
              <a:t>reinforced, </a:t>
            </a:r>
            <a:r>
              <a:rPr sz="1000" dirty="0">
                <a:latin typeface="Arial MT"/>
                <a:cs typeface="Arial MT"/>
              </a:rPr>
              <a:t>improved, or </a:t>
            </a:r>
            <a:r>
              <a:rPr sz="1000" spc="-10" dirty="0">
                <a:latin typeface="Arial MT"/>
                <a:cs typeface="Arial MT"/>
              </a:rPr>
              <a:t>reduced?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In what ways may these </a:t>
            </a:r>
            <a:r>
              <a:rPr sz="1000" spc="-20" dirty="0">
                <a:latin typeface="Arial MT"/>
                <a:cs typeface="Arial MT"/>
              </a:rPr>
              <a:t>data </a:t>
            </a:r>
            <a:r>
              <a:rPr sz="1000" dirty="0">
                <a:latin typeface="Arial MT"/>
                <a:cs typeface="Arial MT"/>
              </a:rPr>
              <a:t>mean more to community </a:t>
            </a:r>
            <a:r>
              <a:rPr sz="1000" spc="-25" dirty="0">
                <a:latin typeface="Arial MT"/>
                <a:cs typeface="Arial MT"/>
              </a:rPr>
              <a:t>vs. </a:t>
            </a:r>
            <a:r>
              <a:rPr sz="1000" dirty="0">
                <a:latin typeface="Arial MT"/>
                <a:cs typeface="Arial MT"/>
              </a:rPr>
              <a:t>academic? Have we </a:t>
            </a:r>
            <a:r>
              <a:rPr sz="1000" spc="-20" dirty="0">
                <a:latin typeface="Arial MT"/>
                <a:cs typeface="Arial MT"/>
              </a:rPr>
              <a:t>done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enough to communicate </a:t>
            </a:r>
            <a:r>
              <a:rPr sz="1000" spc="-10" dirty="0">
                <a:latin typeface="Arial MT"/>
                <a:cs typeface="Arial MT"/>
              </a:rPr>
              <a:t>this? </a:t>
            </a:r>
            <a:r>
              <a:rPr sz="1000" dirty="0">
                <a:latin typeface="Arial MT"/>
                <a:cs typeface="Arial MT"/>
              </a:rPr>
              <a:t>How would you </a:t>
            </a:r>
            <a:r>
              <a:rPr sz="1000" spc="-10" dirty="0">
                <a:latin typeface="Arial MT"/>
                <a:cs typeface="Arial MT"/>
              </a:rPr>
              <a:t>communicate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that to a community-</a:t>
            </a:r>
            <a:r>
              <a:rPr sz="1000" spc="-10" dirty="0">
                <a:latin typeface="Arial MT"/>
                <a:cs typeface="Arial MT"/>
              </a:rPr>
              <a:t>based colleague?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2862" y="808047"/>
            <a:ext cx="4219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Schema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Primary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Endpoint:</a:t>
            </a:r>
            <a:r>
              <a:rPr sz="2200" b="1" spc="-25" dirty="0">
                <a:latin typeface="Arial"/>
                <a:cs typeface="Arial"/>
              </a:rPr>
              <a:t> PFS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07" y="-21844"/>
            <a:ext cx="737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Long</a:t>
            </a:r>
            <a:r>
              <a:rPr sz="28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term</a:t>
            </a:r>
            <a:r>
              <a:rPr sz="28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r>
              <a:rPr sz="28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800" b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A041202: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BR</a:t>
            </a:r>
            <a:r>
              <a:rPr sz="28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vs</a:t>
            </a:r>
            <a:r>
              <a:rPr sz="28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8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vs</a:t>
            </a:r>
            <a:r>
              <a:rPr sz="28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98947"/>
            <a:ext cx="803147" cy="7025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95053" y="2284285"/>
            <a:ext cx="772160" cy="1972945"/>
            <a:chOff x="3095053" y="2284285"/>
            <a:chExt cx="772160" cy="1972945"/>
          </a:xfrm>
        </p:grpSpPr>
        <p:sp>
          <p:nvSpPr>
            <p:cNvPr id="6" name="object 6"/>
            <p:cNvSpPr/>
            <p:nvPr/>
          </p:nvSpPr>
          <p:spPr>
            <a:xfrm>
              <a:off x="3429000" y="2388584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41719">
              <a:solidFill>
                <a:srgbClr val="9FA4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2287" y="2329817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0" y="0"/>
                  </a:moveTo>
                  <a:lnTo>
                    <a:pt x="1142" y="114300"/>
                  </a:lnTo>
                  <a:lnTo>
                    <a:pt x="114858" y="56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9000" y="3310877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1962" y="0"/>
                  </a:lnTo>
                </a:path>
              </a:pathLst>
            </a:custGeom>
            <a:ln w="44170">
              <a:solidFill>
                <a:srgbClr val="9FA4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1931" y="3256452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70" h="114300">
                  <a:moveTo>
                    <a:pt x="1866" y="0"/>
                  </a:moveTo>
                  <a:lnTo>
                    <a:pt x="0" y="114287"/>
                  </a:lnTo>
                  <a:lnTo>
                    <a:pt x="115214" y="5900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9FA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0" y="4074725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40525">
              <a:solidFill>
                <a:srgbClr val="9FA4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2476" y="4016486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0" y="0"/>
                  </a:moveTo>
                  <a:lnTo>
                    <a:pt x="749" y="114300"/>
                  </a:lnTo>
                  <a:lnTo>
                    <a:pt x="114668" y="5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9816" y="2289048"/>
              <a:ext cx="329565" cy="1963420"/>
            </a:xfrm>
            <a:custGeom>
              <a:avLst/>
              <a:gdLst/>
              <a:ahLst/>
              <a:cxnLst/>
              <a:rect l="l" t="t" r="r" b="b"/>
              <a:pathLst>
                <a:path w="329564" h="1963420">
                  <a:moveTo>
                    <a:pt x="329183" y="0"/>
                  </a:moveTo>
                  <a:lnTo>
                    <a:pt x="0" y="0"/>
                  </a:lnTo>
                  <a:lnTo>
                    <a:pt x="0" y="1962912"/>
                  </a:lnTo>
                  <a:lnTo>
                    <a:pt x="329183" y="1962912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537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9816" y="2289048"/>
              <a:ext cx="329565" cy="1963420"/>
            </a:xfrm>
            <a:custGeom>
              <a:avLst/>
              <a:gdLst/>
              <a:ahLst/>
              <a:cxnLst/>
              <a:rect l="l" t="t" r="r" b="b"/>
              <a:pathLst>
                <a:path w="329564" h="1963420">
                  <a:moveTo>
                    <a:pt x="0" y="0"/>
                  </a:moveTo>
                  <a:lnTo>
                    <a:pt x="329183" y="0"/>
                  </a:lnTo>
                  <a:lnTo>
                    <a:pt x="329183" y="1962912"/>
                  </a:lnTo>
                  <a:lnTo>
                    <a:pt x="0" y="1962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67983" y="3224546"/>
            <a:ext cx="6838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latin typeface="Arial"/>
                <a:cs typeface="Arial"/>
              </a:rPr>
              <a:t>Stratify*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06986" y="3464814"/>
            <a:ext cx="114300" cy="1637030"/>
            <a:chOff x="2506986" y="3464814"/>
            <a:chExt cx="114300" cy="1637030"/>
          </a:xfrm>
        </p:grpSpPr>
        <p:sp>
          <p:nvSpPr>
            <p:cNvPr id="16" name="object 16"/>
            <p:cNvSpPr/>
            <p:nvPr/>
          </p:nvSpPr>
          <p:spPr>
            <a:xfrm>
              <a:off x="2564129" y="3464814"/>
              <a:ext cx="0" cy="1541780"/>
            </a:xfrm>
            <a:custGeom>
              <a:avLst/>
              <a:gdLst/>
              <a:ahLst/>
              <a:cxnLst/>
              <a:rect l="l" t="t" r="r" b="b"/>
              <a:pathLst>
                <a:path h="1541779">
                  <a:moveTo>
                    <a:pt x="0" y="0"/>
                  </a:moveTo>
                  <a:lnTo>
                    <a:pt x="0" y="1541526"/>
                  </a:lnTo>
                </a:path>
              </a:pathLst>
            </a:custGeom>
            <a:ln w="38100">
              <a:solidFill>
                <a:srgbClr val="9FA4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6986" y="498729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FA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99816" y="2289048"/>
            <a:ext cx="329565" cy="19634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0805" marR="86360" indent="10160" algn="just">
              <a:lnSpc>
                <a:spcPct val="100000"/>
              </a:lnSpc>
              <a:spcBef>
                <a:spcPts val="320"/>
              </a:spcBef>
            </a:pP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R A N D O M I Z 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1628" y="2043683"/>
            <a:ext cx="4706620" cy="923925"/>
          </a:xfrm>
          <a:prstGeom prst="rect">
            <a:avLst/>
          </a:prstGeom>
          <a:solidFill>
            <a:srgbClr val="53738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 marR="556895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Bendamustine</a:t>
            </a:r>
            <a:r>
              <a:rPr sz="1350" b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90mg/m2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1&amp;2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r>
              <a:rPr sz="13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375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mg/m2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endParaRPr sz="13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mg/m2</a:t>
            </a:r>
            <a:r>
              <a:rPr sz="1350" b="1" spc="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cycles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81628" y="3186683"/>
            <a:ext cx="4695825" cy="300355"/>
          </a:xfrm>
          <a:prstGeom prst="rect">
            <a:avLst/>
          </a:prstGeom>
          <a:solidFill>
            <a:srgbClr val="53738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Ibrutinib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420mg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6715" y="5127437"/>
            <a:ext cx="6064250" cy="157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latin typeface="Arial"/>
                <a:cs typeface="Arial"/>
              </a:rPr>
              <a:t>Stratification</a:t>
            </a: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Font typeface="Arial MT"/>
              <a:buChar char="•"/>
              <a:tabLst>
                <a:tab pos="227329" algn="l"/>
              </a:tabLst>
            </a:pPr>
            <a:r>
              <a:rPr sz="1350" b="1" dirty="0">
                <a:latin typeface="Arial"/>
                <a:cs typeface="Arial"/>
              </a:rPr>
              <a:t>High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risk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vs intermediate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risk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Rai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Stage</a:t>
            </a:r>
            <a:endParaRPr sz="135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buFont typeface="Arial MT"/>
              <a:buChar char="•"/>
              <a:tabLst>
                <a:tab pos="227329" algn="l"/>
              </a:tabLst>
            </a:pPr>
            <a:r>
              <a:rPr sz="1350" b="1" dirty="0">
                <a:latin typeface="Arial"/>
                <a:cs typeface="Arial"/>
              </a:rPr>
              <a:t>Presence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vs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absence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del(11q22.3)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or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del(17p13.1)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on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FISH</a:t>
            </a:r>
            <a:r>
              <a:rPr sz="1350" b="1" spc="-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performed locally</a:t>
            </a: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Font typeface="Arial MT"/>
              <a:buChar char="•"/>
              <a:tabLst>
                <a:tab pos="227329" algn="l"/>
              </a:tabLst>
            </a:pPr>
            <a:r>
              <a:rPr sz="1350" b="1" dirty="0">
                <a:latin typeface="Arial"/>
                <a:cs typeface="Arial"/>
              </a:rPr>
              <a:t>&lt;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20%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vs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≥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20%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Zap-</a:t>
            </a:r>
            <a:r>
              <a:rPr sz="1350" b="1" dirty="0">
                <a:latin typeface="Arial"/>
                <a:cs typeface="Arial"/>
              </a:rPr>
              <a:t>70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methylation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CpG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3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performed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centrally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350">
              <a:latin typeface="Arial"/>
              <a:cs typeface="Arial"/>
            </a:endParaRPr>
          </a:p>
          <a:p>
            <a:pPr marL="320484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 MT"/>
                <a:cs typeface="Arial MT"/>
              </a:rPr>
              <a:t>Woyach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ASH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2021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8967" y="1792223"/>
            <a:ext cx="410209" cy="3007360"/>
          </a:xfrm>
          <a:prstGeom prst="rect">
            <a:avLst/>
          </a:prstGeom>
          <a:solidFill>
            <a:srgbClr val="537386"/>
          </a:solidFill>
        </p:spPr>
        <p:txBody>
          <a:bodyPr vert="horz" wrap="square" lIns="0" tIns="157480" rIns="0" bIns="0" rtlCol="0">
            <a:spAutoFit/>
          </a:bodyPr>
          <a:lstStyle/>
          <a:p>
            <a:pPr marL="142240" marR="135255" indent="4445" algn="just">
              <a:lnSpc>
                <a:spcPct val="108900"/>
              </a:lnSpc>
              <a:spcBef>
                <a:spcPts val="1240"/>
              </a:spcBef>
            </a:pP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P R E</a:t>
            </a:r>
            <a:endParaRPr sz="1350">
              <a:latin typeface="Arial"/>
              <a:cs typeface="Arial"/>
            </a:endParaRPr>
          </a:p>
          <a:p>
            <a:pPr marL="137795" marR="130175" indent="37465" algn="just">
              <a:lnSpc>
                <a:spcPct val="108700"/>
              </a:lnSpc>
              <a:spcBef>
                <a:spcPts val="5"/>
              </a:spcBef>
            </a:pP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- R E G I S T E 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1628" y="3624071"/>
            <a:ext cx="4706620" cy="716280"/>
          </a:xfrm>
          <a:prstGeom prst="rect">
            <a:avLst/>
          </a:prstGeom>
          <a:solidFill>
            <a:srgbClr val="537386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 marR="102870">
              <a:lnSpc>
                <a:spcPct val="100000"/>
              </a:lnSpc>
              <a:spcBef>
                <a:spcPts val="320"/>
              </a:spcBef>
              <a:tabLst>
                <a:tab pos="958215" algn="l"/>
              </a:tabLst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Ibrutinib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420mg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 +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375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mg/m2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weekly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sz="13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cycle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	then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cycles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584" y="2770632"/>
            <a:ext cx="1376680" cy="1339850"/>
          </a:xfrm>
          <a:prstGeom prst="rect">
            <a:avLst/>
          </a:prstGeom>
          <a:solidFill>
            <a:srgbClr val="537386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 marR="116205">
              <a:lnSpc>
                <a:spcPct val="100000"/>
              </a:lnSpc>
              <a:spcBef>
                <a:spcPts val="320"/>
              </a:spcBef>
            </a:pP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Untreated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3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≥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meet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IWCLL</a:t>
            </a: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criteria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CLL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3984" rIns="0" bIns="0" rtlCol="0">
            <a:spAutoFit/>
          </a:bodyPr>
          <a:lstStyle/>
          <a:p>
            <a:pPr marL="1195070">
              <a:lnSpc>
                <a:spcPct val="100000"/>
              </a:lnSpc>
              <a:spcBef>
                <a:spcPts val="100"/>
              </a:spcBef>
            </a:pPr>
            <a:r>
              <a:rPr sz="3300" b="1" spc="-20" dirty="0">
                <a:solidFill>
                  <a:srgbClr val="000000"/>
                </a:solidFill>
                <a:latin typeface="Arial"/>
                <a:cs typeface="Arial"/>
              </a:rPr>
              <a:t>Progression-</a:t>
            </a:r>
            <a:r>
              <a:rPr sz="3300" b="1" dirty="0">
                <a:solidFill>
                  <a:srgbClr val="000000"/>
                </a:solidFill>
                <a:latin typeface="Arial"/>
                <a:cs typeface="Arial"/>
              </a:rPr>
              <a:t>free</a:t>
            </a:r>
            <a:r>
              <a:rPr sz="33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000000"/>
                </a:solidFill>
                <a:latin typeface="Arial"/>
                <a:cs typeface="Arial"/>
              </a:rPr>
              <a:t>Survival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4575" y="1840443"/>
            <a:ext cx="2067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Pairwise</a:t>
            </a:r>
            <a:r>
              <a:rPr sz="15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Comparisons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0127" y="2297643"/>
            <a:ext cx="16167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1959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5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vs</a:t>
            </a:r>
            <a:r>
              <a:rPr sz="15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Hazard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Ratio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0.36</a:t>
            </a:r>
            <a:endParaRPr sz="15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95%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CI: </a:t>
            </a:r>
            <a:r>
              <a:rPr sz="1500" b="1" spc="-10" dirty="0">
                <a:latin typeface="Arial"/>
                <a:cs typeface="Arial"/>
              </a:rPr>
              <a:t>0.26-</a:t>
            </a:r>
            <a:r>
              <a:rPr sz="1500" b="1" spc="-20" dirty="0">
                <a:latin typeface="Arial"/>
                <a:cs typeface="Arial"/>
              </a:rPr>
              <a:t>0.52</a:t>
            </a:r>
            <a:endParaRPr sz="15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P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&lt;0.0001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0127" y="3440643"/>
            <a:ext cx="16167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IR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vs </a:t>
            </a: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BR: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Hazard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Ratio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0.36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95%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CI: </a:t>
            </a:r>
            <a:r>
              <a:rPr sz="1500" b="1" spc="-10" dirty="0">
                <a:latin typeface="Arial"/>
                <a:cs typeface="Arial"/>
              </a:rPr>
              <a:t>0.25-</a:t>
            </a:r>
            <a:r>
              <a:rPr sz="1500" b="1" spc="-20" dirty="0">
                <a:latin typeface="Arial"/>
                <a:cs typeface="Arial"/>
              </a:rPr>
              <a:t>0.51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P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&lt;0.0001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0127" y="4583643"/>
            <a:ext cx="161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4505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IR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vs </a:t>
            </a: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Hazard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Ratio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0.99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1762" y="5170543"/>
          <a:ext cx="8190861" cy="72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/>
                <a:gridCol w="514984"/>
                <a:gridCol w="693419"/>
                <a:gridCol w="693419"/>
                <a:gridCol w="457835"/>
                <a:gridCol w="942975"/>
                <a:gridCol w="693420"/>
                <a:gridCol w="680720"/>
                <a:gridCol w="851535"/>
                <a:gridCol w="2034539"/>
              </a:tblGrid>
              <a:tr h="1282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4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8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(Months)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8575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 MT"/>
                          <a:cs typeface="Arial MT"/>
                        </a:rPr>
                        <a:t>Patients-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at-</a:t>
                      </a:r>
                      <a:r>
                        <a:rPr sz="650" spc="-20" dirty="0">
                          <a:latin typeface="Arial MT"/>
                          <a:cs typeface="Arial MT"/>
                        </a:rPr>
                        <a:t>Risk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CI: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0.66-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1.48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1300"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Arm</a:t>
                      </a:r>
                      <a:r>
                        <a:rPr sz="800" spc="2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1 </a:t>
                      </a:r>
                      <a:r>
                        <a:rPr sz="800" spc="-2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(BR)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25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183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25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139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25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114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25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87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25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63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25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5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5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895350" marR="387350">
                        <a:lnSpc>
                          <a:spcPts val="1664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0.96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77800"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Arm</a:t>
                      </a:r>
                      <a:r>
                        <a:rPr sz="8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2 </a:t>
                      </a: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(I)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182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158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142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131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114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52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5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5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38735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610"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Arm</a:t>
                      </a:r>
                      <a:r>
                        <a:rPr sz="800" spc="20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3 </a:t>
                      </a:r>
                      <a:r>
                        <a:rPr sz="800" spc="-20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(IR)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25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182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25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156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25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142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25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130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25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117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25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44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50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50" dirty="0">
                          <a:solidFill>
                            <a:srgbClr val="80008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735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02188" y="2263895"/>
            <a:ext cx="139065" cy="1844039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b="1" spc="-20" dirty="0">
                <a:latin typeface="Arial"/>
                <a:cs typeface="Arial"/>
              </a:rPr>
              <a:t>Progression-</a:t>
            </a:r>
            <a:r>
              <a:rPr sz="800" b="1" dirty="0">
                <a:latin typeface="Arial"/>
                <a:cs typeface="Arial"/>
              </a:rPr>
              <a:t>free</a:t>
            </a:r>
            <a:r>
              <a:rPr sz="800" b="1" spc="114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Survival</a:t>
            </a:r>
            <a:r>
              <a:rPr sz="800" b="1" spc="9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Probability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3510" y="1611559"/>
            <a:ext cx="5097780" cy="3201670"/>
            <a:chOff x="913510" y="1611559"/>
            <a:chExt cx="5097780" cy="3201670"/>
          </a:xfrm>
        </p:grpSpPr>
        <p:sp>
          <p:nvSpPr>
            <p:cNvPr id="10" name="object 10"/>
            <p:cNvSpPr/>
            <p:nvPr/>
          </p:nvSpPr>
          <p:spPr>
            <a:xfrm>
              <a:off x="936398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7599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6398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7599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296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9497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091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3293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2091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3293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3989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5190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5887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7088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1580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2782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7637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8838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9534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736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5228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6429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126" y="17113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8327" y="16801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126" y="17113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8327" y="16801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2819" y="174737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4021" y="171618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8512" y="174737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9713" y="171618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6103" y="174737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7305" y="171618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1285" y="17840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62486" y="175290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0263" y="17840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81464" y="175290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9751" y="17840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90952" y="175290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5808" y="180280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7009" y="177161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12888" y="1821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44089" y="1790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50842" y="185952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82044" y="182834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77411" y="187860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08613" y="184741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67185" y="19554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98386" y="19242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74039" y="20327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05241" y="20015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46153" y="205221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77355" y="2021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04089" y="228756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35290" y="225637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30658" y="23073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61859" y="22761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72407" y="232726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03609" y="229607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69772" y="266887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00974" y="26376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21592" y="27500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2793" y="271884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25968" y="279103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7169" y="275984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10629" y="293602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41830" y="290483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85801" y="312458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17002" y="309339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90176" y="314580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1378" y="311461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85064" y="32533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16265" y="32221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02143" y="32533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33345" y="32221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34405" y="32533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65606" y="32221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36303" y="32533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67504" y="32221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10895" y="33217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42097" y="32905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18486" y="33217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49687" y="32905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24179" y="33217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55381" y="32905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84907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16108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94396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25597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03884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35086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45635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76836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45635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76836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47532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78734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51328" y="33457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82530" y="33145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75998" y="340005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07200" y="33688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929135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960336" y="339659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929135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960336" y="339659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36726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67928" y="339659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951908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983109" y="339659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61397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992599" y="339659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016431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047632" y="339659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44898" y="345947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76099" y="342828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054386" y="345947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85587" y="342828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079057" y="349279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110258" y="346160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124602" y="35954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155804" y="356424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132194" y="35954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163395" y="356424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92922" y="35954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24123" y="356424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202410" y="35954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33611" y="356424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11899" y="35954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43101" y="356424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65036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96237" y="360436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278320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309521" y="360436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87808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319010" y="360436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12479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3680" y="360436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16274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347475" y="360436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33354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64556" y="360436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69411" y="36866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00613" y="36554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13059" y="36866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44260" y="36554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35832" y="36866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67033" y="36554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35832" y="36866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467033" y="36554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452912" y="368660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484113" y="365541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492765" y="375361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523966" y="37224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562981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594182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583856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15058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600935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32137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44583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675785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69254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700456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84436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715638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760346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791547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805891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837093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843846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875048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885597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916798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891290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22492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99462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030663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120917" y="382541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152118" y="37942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6398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67599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47785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8986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67342" y="174457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98544" y="171338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97706" y="174457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128907" y="171338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03979" y="176179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235181" y="173060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215366" y="177911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246568" y="174793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219162" y="177911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250363" y="174793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221059" y="177911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252260" y="174793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72879" y="18496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04080" y="181845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382367" y="18496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413568" y="181845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530391" y="18496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561592" y="181845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602505" y="18855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633706" y="18543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78415" y="192169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09616" y="189051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693597" y="192169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724798" y="189051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168032" y="203152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199233" y="200033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230658" y="20499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261859" y="20187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285692" y="20499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316893" y="20187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393863" y="21246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425065" y="209348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469772" y="216230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500974" y="213111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784798" y="2219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15999" y="2187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908150" y="2219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939352" y="2187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20117" y="223839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51318" y="220721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77049" y="223839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108251" y="220721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88859" y="24142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520061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515427" y="24142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546629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634986" y="24142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666187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661554" y="241423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692755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697611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728812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754543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785744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756441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787642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762134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93336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62134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93336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76592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797131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77731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808518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790600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821801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3424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65450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83614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867348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862714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893916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87030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901507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91180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922382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89497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926177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898771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929973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90066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931871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913953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945155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91774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948950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931033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962234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936726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967928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946215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977416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95190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983109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987965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019167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991761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022962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008840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040042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02781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059019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02781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059019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033511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064713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073363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104565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075261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106463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077159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108361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82853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114054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96136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127338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10372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134929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105626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136827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11131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142520" y="2427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113216" y="248814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144418" y="24569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13216" y="248814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144418" y="24569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113216" y="248814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144418" y="24569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124602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155804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156865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188066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172046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203248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192922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24123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194819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226020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204308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235509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213797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244999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227081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258282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230876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262077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257445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288646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268831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300032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285911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317112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293502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324703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312479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343680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320070" y="25188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351272" y="24876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350433" y="259607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381635" y="256488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377002" y="263539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408203" y="260420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399775" y="263539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430976" y="260420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403571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43477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403571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43477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451014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482215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462401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49360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487071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518273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487071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518273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500356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531557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504151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53535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507946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53914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523128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554330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532617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56381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540208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571409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549697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58089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49697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58089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564878" y="267622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596079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602833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63403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655970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8717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657868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68906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667356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69855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682538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713740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709106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74030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711004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742207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712902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74410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714800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74600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720493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751695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731880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763081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747062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77826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752755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78395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760346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791547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792607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82380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792607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82380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849540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880741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868517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89971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870415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901617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885597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91679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889393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92059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914063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94526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921654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952855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952018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98321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961507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99270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963405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99460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970995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00219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039314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070515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046905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078107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052598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08379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069678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100880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134201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16540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137997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16919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141792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17299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217702" y="27340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248903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36398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67599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000921" y="16934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032123" y="16622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040773" y="172754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071975" y="169635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052160" y="172754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083362" y="169635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124275" y="174476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55476" y="171357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207775" y="176208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238976" y="17309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209673" y="176208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240874" y="17309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352003" y="1814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383205" y="17834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74776" y="183229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405978" y="180110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593017" y="19387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624218" y="19075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851109" y="204579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882310" y="201460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930814" y="20817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962015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023803" y="20817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055005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090225" y="20817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121426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173725" y="20817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204927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228760" y="210019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259961" y="206900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310362" y="210019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341564" y="206900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409045" y="21563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440247" y="21251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543784" y="217521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574986" y="214403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263028" y="232719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294230" y="229600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367404" y="232719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398606" y="229600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34405" y="23850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5606" y="23538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671043" y="24045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702244" y="23733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703304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734505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8998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40199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56441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87642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765929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797131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783009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814210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784907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816108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792498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823699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801986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833188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805782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836983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817169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848370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828555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859757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836146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867348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845635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876836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845635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876836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860817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892018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893078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924279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900669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931871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917749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948950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921545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952746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925340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956542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931033" y="2424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962234" y="23929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944317" y="24479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975518" y="24167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946215" y="24479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977416" y="24167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950010" y="24479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981212" y="24167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950010" y="24479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981212" y="24167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963294" y="24479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994497" y="24167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968988" y="24479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000189" y="24167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989863" y="247337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021065" y="244218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018329" y="249905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049530" y="246786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018329" y="249905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049530" y="246786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033511" y="249905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064713" y="246786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037306" y="249905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068508" y="246786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037306" y="249905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068508" y="246786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063875" y="252627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095076" y="24950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077159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108361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077159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108361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080955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112156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082853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114054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099932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131134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118910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150111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124602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155804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124602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155804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126500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157702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137887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169088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139785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170986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145478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176679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151171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82373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160659" y="255384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191861" y="252265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217592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248793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223285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254487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227081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2582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23846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26966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242263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273464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251751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28295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253649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284850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253649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284850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5554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28674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259342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290544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259342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290544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268831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30003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302990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33419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306786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337987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31437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4557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31437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34557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316274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347475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318173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349374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354230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38543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361820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39302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399775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4430976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445320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47652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456708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4487909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447378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50498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4475685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4506886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496560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452776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54969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458089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551594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582795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562981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45941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4562981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5941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4562981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5941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583856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61505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591447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62264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4606630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63783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640788" y="258724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671989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4648379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679581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4654073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685274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659765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469096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4669254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470045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4673049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704251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4697720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728922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722391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753593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4745164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77636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750858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4782059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4752755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478395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4756550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4787752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4762244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479344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4800199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4831400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4822972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854173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4826767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4857968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836256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486745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4872313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90351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4879904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491110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4879904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91110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893188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4924390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4895085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492628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4895085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492628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4955813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498701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5022234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505343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5031723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06292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045007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076209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5079167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5110368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5101940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133141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5196826" y="26596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522802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967599" y="1693485"/>
              <a:ext cx="4184650" cy="2132330"/>
            </a:xfrm>
            <a:custGeom>
              <a:avLst/>
              <a:gdLst/>
              <a:ahLst/>
              <a:cxnLst/>
              <a:rect l="l" t="t" r="r" b="b"/>
              <a:pathLst>
                <a:path w="4184650" h="2132329">
                  <a:moveTo>
                    <a:pt x="0" y="0"/>
                  </a:moveTo>
                  <a:lnTo>
                    <a:pt x="1895" y="0"/>
                  </a:lnTo>
                  <a:lnTo>
                    <a:pt x="60725" y="0"/>
                  </a:lnTo>
                  <a:lnTo>
                    <a:pt x="60725" y="17823"/>
                  </a:lnTo>
                  <a:lnTo>
                    <a:pt x="62628" y="17823"/>
                  </a:lnTo>
                  <a:lnTo>
                    <a:pt x="62628" y="35850"/>
                  </a:lnTo>
                  <a:lnTo>
                    <a:pt x="64524" y="35850"/>
                  </a:lnTo>
                  <a:lnTo>
                    <a:pt x="64524" y="53884"/>
                  </a:lnTo>
                  <a:lnTo>
                    <a:pt x="66419" y="53884"/>
                  </a:lnTo>
                  <a:lnTo>
                    <a:pt x="72114" y="53884"/>
                  </a:lnTo>
                  <a:lnTo>
                    <a:pt x="79703" y="53884"/>
                  </a:lnTo>
                  <a:lnTo>
                    <a:pt x="87293" y="53884"/>
                  </a:lnTo>
                  <a:lnTo>
                    <a:pt x="87293" y="72246"/>
                  </a:lnTo>
                  <a:lnTo>
                    <a:pt x="89196" y="72246"/>
                  </a:lnTo>
                  <a:lnTo>
                    <a:pt x="89196" y="90608"/>
                  </a:lnTo>
                  <a:lnTo>
                    <a:pt x="94883" y="90608"/>
                  </a:lnTo>
                  <a:lnTo>
                    <a:pt x="113861" y="90608"/>
                  </a:lnTo>
                  <a:lnTo>
                    <a:pt x="123354" y="90608"/>
                  </a:lnTo>
                  <a:lnTo>
                    <a:pt x="134743" y="90608"/>
                  </a:lnTo>
                  <a:lnTo>
                    <a:pt x="134743" y="109321"/>
                  </a:lnTo>
                  <a:lnTo>
                    <a:pt x="159407" y="109321"/>
                  </a:lnTo>
                  <a:lnTo>
                    <a:pt x="174595" y="109321"/>
                  </a:lnTo>
                  <a:lnTo>
                    <a:pt x="174595" y="128143"/>
                  </a:lnTo>
                  <a:lnTo>
                    <a:pt x="176490" y="128143"/>
                  </a:lnTo>
                  <a:lnTo>
                    <a:pt x="195468" y="128143"/>
                  </a:lnTo>
                  <a:lnTo>
                    <a:pt x="195468" y="147097"/>
                  </a:lnTo>
                  <a:lnTo>
                    <a:pt x="203058" y="147097"/>
                  </a:lnTo>
                  <a:lnTo>
                    <a:pt x="203058" y="166044"/>
                  </a:lnTo>
                  <a:lnTo>
                    <a:pt x="214447" y="166044"/>
                  </a:lnTo>
                  <a:lnTo>
                    <a:pt x="241015" y="166044"/>
                  </a:lnTo>
                  <a:lnTo>
                    <a:pt x="241015" y="185115"/>
                  </a:lnTo>
                  <a:lnTo>
                    <a:pt x="280867" y="185115"/>
                  </a:lnTo>
                  <a:lnTo>
                    <a:pt x="280867" y="204319"/>
                  </a:lnTo>
                  <a:lnTo>
                    <a:pt x="290352" y="204319"/>
                  </a:lnTo>
                  <a:lnTo>
                    <a:pt x="290352" y="223523"/>
                  </a:lnTo>
                  <a:lnTo>
                    <a:pt x="387138" y="223523"/>
                  </a:lnTo>
                  <a:lnTo>
                    <a:pt x="387138" y="242719"/>
                  </a:lnTo>
                  <a:lnTo>
                    <a:pt x="390937" y="242719"/>
                  </a:lnTo>
                  <a:lnTo>
                    <a:pt x="390937" y="261923"/>
                  </a:lnTo>
                  <a:lnTo>
                    <a:pt x="430789" y="261923"/>
                  </a:lnTo>
                  <a:lnTo>
                    <a:pt x="449767" y="261923"/>
                  </a:lnTo>
                  <a:lnTo>
                    <a:pt x="449767" y="281252"/>
                  </a:lnTo>
                  <a:lnTo>
                    <a:pt x="485821" y="281252"/>
                  </a:lnTo>
                  <a:lnTo>
                    <a:pt x="485821" y="300588"/>
                  </a:lnTo>
                  <a:lnTo>
                    <a:pt x="489619" y="300588"/>
                  </a:lnTo>
                  <a:lnTo>
                    <a:pt x="489619" y="319925"/>
                  </a:lnTo>
                  <a:lnTo>
                    <a:pt x="546546" y="319925"/>
                  </a:lnTo>
                  <a:lnTo>
                    <a:pt x="546546" y="339253"/>
                  </a:lnTo>
                  <a:lnTo>
                    <a:pt x="637639" y="339253"/>
                  </a:lnTo>
                  <a:lnTo>
                    <a:pt x="662311" y="339253"/>
                  </a:lnTo>
                  <a:lnTo>
                    <a:pt x="662311" y="358730"/>
                  </a:lnTo>
                  <a:lnTo>
                    <a:pt x="709753" y="358730"/>
                  </a:lnTo>
                  <a:lnTo>
                    <a:pt x="797054" y="358730"/>
                  </a:lnTo>
                  <a:lnTo>
                    <a:pt x="797054" y="378339"/>
                  </a:lnTo>
                  <a:lnTo>
                    <a:pt x="802741" y="378339"/>
                  </a:lnTo>
                  <a:lnTo>
                    <a:pt x="802741" y="397949"/>
                  </a:lnTo>
                  <a:lnTo>
                    <a:pt x="808435" y="397949"/>
                  </a:lnTo>
                  <a:lnTo>
                    <a:pt x="808435" y="417566"/>
                  </a:lnTo>
                  <a:lnTo>
                    <a:pt x="819824" y="417566"/>
                  </a:lnTo>
                  <a:lnTo>
                    <a:pt x="819824" y="437175"/>
                  </a:lnTo>
                  <a:lnTo>
                    <a:pt x="1011494" y="437175"/>
                  </a:lnTo>
                  <a:lnTo>
                    <a:pt x="1011494" y="456792"/>
                  </a:lnTo>
                  <a:lnTo>
                    <a:pt x="1015292" y="456792"/>
                  </a:lnTo>
                  <a:lnTo>
                    <a:pt x="1015292" y="476402"/>
                  </a:lnTo>
                  <a:lnTo>
                    <a:pt x="1051346" y="476402"/>
                  </a:lnTo>
                  <a:lnTo>
                    <a:pt x="1051346" y="496019"/>
                  </a:lnTo>
                  <a:lnTo>
                    <a:pt x="1089302" y="496019"/>
                  </a:lnTo>
                  <a:lnTo>
                    <a:pt x="1089302" y="515628"/>
                  </a:lnTo>
                  <a:lnTo>
                    <a:pt x="1110176" y="515628"/>
                  </a:lnTo>
                  <a:lnTo>
                    <a:pt x="1110176" y="535238"/>
                  </a:lnTo>
                  <a:lnTo>
                    <a:pt x="1125363" y="535238"/>
                  </a:lnTo>
                  <a:lnTo>
                    <a:pt x="1125363" y="554855"/>
                  </a:lnTo>
                  <a:lnTo>
                    <a:pt x="1222142" y="554855"/>
                  </a:lnTo>
                  <a:lnTo>
                    <a:pt x="1222142" y="574464"/>
                  </a:lnTo>
                  <a:lnTo>
                    <a:pt x="1260098" y="574464"/>
                  </a:lnTo>
                  <a:lnTo>
                    <a:pt x="1260098" y="594081"/>
                  </a:lnTo>
                  <a:lnTo>
                    <a:pt x="1267688" y="594081"/>
                  </a:lnTo>
                  <a:lnTo>
                    <a:pt x="1288562" y="594081"/>
                  </a:lnTo>
                  <a:lnTo>
                    <a:pt x="1288562" y="613847"/>
                  </a:lnTo>
                  <a:lnTo>
                    <a:pt x="1294256" y="613847"/>
                  </a:lnTo>
                  <a:lnTo>
                    <a:pt x="1322727" y="613847"/>
                  </a:lnTo>
                  <a:lnTo>
                    <a:pt x="1322727" y="633776"/>
                  </a:lnTo>
                  <a:lnTo>
                    <a:pt x="1336011" y="633776"/>
                  </a:lnTo>
                  <a:lnTo>
                    <a:pt x="1343601" y="633776"/>
                  </a:lnTo>
                  <a:lnTo>
                    <a:pt x="1343601" y="653876"/>
                  </a:lnTo>
                  <a:lnTo>
                    <a:pt x="1349295" y="653876"/>
                  </a:lnTo>
                  <a:lnTo>
                    <a:pt x="1349295" y="673969"/>
                  </a:lnTo>
                  <a:lnTo>
                    <a:pt x="1354990" y="673969"/>
                  </a:lnTo>
                  <a:lnTo>
                    <a:pt x="1354990" y="694062"/>
                  </a:lnTo>
                  <a:lnTo>
                    <a:pt x="1366370" y="694062"/>
                  </a:lnTo>
                  <a:lnTo>
                    <a:pt x="1366370" y="714155"/>
                  </a:lnTo>
                  <a:lnTo>
                    <a:pt x="1368274" y="714155"/>
                  </a:lnTo>
                  <a:lnTo>
                    <a:pt x="1368274" y="734255"/>
                  </a:lnTo>
                  <a:lnTo>
                    <a:pt x="1381558" y="734255"/>
                  </a:lnTo>
                  <a:lnTo>
                    <a:pt x="1381558" y="754348"/>
                  </a:lnTo>
                  <a:lnTo>
                    <a:pt x="1385349" y="754348"/>
                  </a:lnTo>
                  <a:lnTo>
                    <a:pt x="1385349" y="774441"/>
                  </a:lnTo>
                  <a:lnTo>
                    <a:pt x="1387244" y="774441"/>
                  </a:lnTo>
                  <a:lnTo>
                    <a:pt x="1387244" y="794541"/>
                  </a:lnTo>
                  <a:lnTo>
                    <a:pt x="1392938" y="794541"/>
                  </a:lnTo>
                  <a:lnTo>
                    <a:pt x="1392938" y="814634"/>
                  </a:lnTo>
                  <a:lnTo>
                    <a:pt x="1404327" y="814634"/>
                  </a:lnTo>
                  <a:lnTo>
                    <a:pt x="1404327" y="834727"/>
                  </a:lnTo>
                  <a:lnTo>
                    <a:pt x="1406222" y="834727"/>
                  </a:lnTo>
                  <a:lnTo>
                    <a:pt x="1406222" y="854820"/>
                  </a:lnTo>
                  <a:lnTo>
                    <a:pt x="1408126" y="854820"/>
                  </a:lnTo>
                  <a:lnTo>
                    <a:pt x="1408126" y="874920"/>
                  </a:lnTo>
                  <a:lnTo>
                    <a:pt x="1438485" y="874920"/>
                  </a:lnTo>
                  <a:lnTo>
                    <a:pt x="1438485" y="895013"/>
                  </a:lnTo>
                  <a:lnTo>
                    <a:pt x="1470747" y="895013"/>
                  </a:lnTo>
                  <a:lnTo>
                    <a:pt x="1470747" y="915106"/>
                  </a:lnTo>
                  <a:lnTo>
                    <a:pt x="1501114" y="915106"/>
                  </a:lnTo>
                  <a:lnTo>
                    <a:pt x="1501114" y="935199"/>
                  </a:lnTo>
                  <a:lnTo>
                    <a:pt x="1506808" y="935199"/>
                  </a:lnTo>
                  <a:lnTo>
                    <a:pt x="1506808" y="955299"/>
                  </a:lnTo>
                  <a:lnTo>
                    <a:pt x="1529577" y="955299"/>
                  </a:lnTo>
                  <a:lnTo>
                    <a:pt x="1529577" y="975392"/>
                  </a:lnTo>
                  <a:lnTo>
                    <a:pt x="1533376" y="975392"/>
                  </a:lnTo>
                  <a:lnTo>
                    <a:pt x="1552354" y="975392"/>
                  </a:lnTo>
                  <a:lnTo>
                    <a:pt x="1552354" y="995680"/>
                  </a:lnTo>
                  <a:lnTo>
                    <a:pt x="1571332" y="995680"/>
                  </a:lnTo>
                  <a:lnTo>
                    <a:pt x="1571332" y="1015975"/>
                  </a:lnTo>
                  <a:lnTo>
                    <a:pt x="1626364" y="1015975"/>
                  </a:lnTo>
                  <a:lnTo>
                    <a:pt x="1626364" y="1036263"/>
                  </a:lnTo>
                  <a:lnTo>
                    <a:pt x="1651036" y="1036263"/>
                  </a:lnTo>
                  <a:lnTo>
                    <a:pt x="1651036" y="1056551"/>
                  </a:lnTo>
                  <a:lnTo>
                    <a:pt x="1685194" y="1056551"/>
                  </a:lnTo>
                  <a:lnTo>
                    <a:pt x="1723150" y="1056551"/>
                  </a:lnTo>
                  <a:lnTo>
                    <a:pt x="1723150" y="1077049"/>
                  </a:lnTo>
                  <a:lnTo>
                    <a:pt x="1747815" y="1077049"/>
                  </a:lnTo>
                  <a:lnTo>
                    <a:pt x="1747815" y="1097547"/>
                  </a:lnTo>
                  <a:lnTo>
                    <a:pt x="1789570" y="1097547"/>
                  </a:lnTo>
                  <a:lnTo>
                    <a:pt x="1871170" y="1097547"/>
                  </a:lnTo>
                  <a:lnTo>
                    <a:pt x="1871170" y="1118256"/>
                  </a:lnTo>
                  <a:lnTo>
                    <a:pt x="1888252" y="1118256"/>
                  </a:lnTo>
                  <a:lnTo>
                    <a:pt x="1888252" y="1138972"/>
                  </a:lnTo>
                  <a:lnTo>
                    <a:pt x="1892043" y="1138972"/>
                  </a:lnTo>
                  <a:lnTo>
                    <a:pt x="1892043" y="1180398"/>
                  </a:lnTo>
                  <a:lnTo>
                    <a:pt x="1920515" y="1180398"/>
                  </a:lnTo>
                  <a:lnTo>
                    <a:pt x="1920515" y="1201114"/>
                  </a:lnTo>
                  <a:lnTo>
                    <a:pt x="1941388" y="1201114"/>
                  </a:lnTo>
                  <a:lnTo>
                    <a:pt x="1941388" y="1221823"/>
                  </a:lnTo>
                  <a:lnTo>
                    <a:pt x="2055250" y="1221823"/>
                  </a:lnTo>
                  <a:lnTo>
                    <a:pt x="2055250" y="1242539"/>
                  </a:lnTo>
                  <a:lnTo>
                    <a:pt x="2074228" y="1242539"/>
                  </a:lnTo>
                  <a:lnTo>
                    <a:pt x="2207068" y="1242539"/>
                  </a:lnTo>
                  <a:lnTo>
                    <a:pt x="2207068" y="1263490"/>
                  </a:lnTo>
                  <a:lnTo>
                    <a:pt x="2210867" y="1263490"/>
                  </a:lnTo>
                  <a:lnTo>
                    <a:pt x="2210867" y="1284440"/>
                  </a:lnTo>
                  <a:lnTo>
                    <a:pt x="2212762" y="1284440"/>
                  </a:lnTo>
                  <a:lnTo>
                    <a:pt x="2212762" y="1305391"/>
                  </a:lnTo>
                  <a:lnTo>
                    <a:pt x="2267802" y="1305391"/>
                  </a:lnTo>
                  <a:lnTo>
                    <a:pt x="2267802" y="1326341"/>
                  </a:lnTo>
                  <a:lnTo>
                    <a:pt x="2279182" y="1326341"/>
                  </a:lnTo>
                  <a:lnTo>
                    <a:pt x="2279182" y="1368242"/>
                  </a:lnTo>
                  <a:lnTo>
                    <a:pt x="2309549" y="1368242"/>
                  </a:lnTo>
                  <a:lnTo>
                    <a:pt x="2309549" y="1389192"/>
                  </a:lnTo>
                  <a:lnTo>
                    <a:pt x="2324729" y="1389192"/>
                  </a:lnTo>
                  <a:lnTo>
                    <a:pt x="2324729" y="1410143"/>
                  </a:lnTo>
                  <a:lnTo>
                    <a:pt x="2339916" y="1410143"/>
                  </a:lnTo>
                  <a:lnTo>
                    <a:pt x="2339916" y="1431093"/>
                  </a:lnTo>
                  <a:lnTo>
                    <a:pt x="2349401" y="1431093"/>
                  </a:lnTo>
                  <a:lnTo>
                    <a:pt x="2391156" y="1431093"/>
                  </a:lnTo>
                  <a:lnTo>
                    <a:pt x="2391156" y="1452317"/>
                  </a:lnTo>
                  <a:lnTo>
                    <a:pt x="2453778" y="1452317"/>
                  </a:lnTo>
                  <a:lnTo>
                    <a:pt x="2506913" y="1452317"/>
                  </a:lnTo>
                  <a:lnTo>
                    <a:pt x="2506913" y="1473821"/>
                  </a:lnTo>
                  <a:lnTo>
                    <a:pt x="2508809" y="1473821"/>
                  </a:lnTo>
                  <a:lnTo>
                    <a:pt x="2508809" y="1495333"/>
                  </a:lnTo>
                  <a:lnTo>
                    <a:pt x="2512608" y="1495333"/>
                  </a:lnTo>
                  <a:lnTo>
                    <a:pt x="2512608" y="1516837"/>
                  </a:lnTo>
                  <a:lnTo>
                    <a:pt x="2522101" y="1516837"/>
                  </a:lnTo>
                  <a:lnTo>
                    <a:pt x="2522101" y="1538341"/>
                  </a:lnTo>
                  <a:lnTo>
                    <a:pt x="2525892" y="1538341"/>
                  </a:lnTo>
                  <a:lnTo>
                    <a:pt x="2525892" y="1559845"/>
                  </a:lnTo>
                  <a:lnTo>
                    <a:pt x="2548669" y="1559845"/>
                  </a:lnTo>
                  <a:lnTo>
                    <a:pt x="2565744" y="1559845"/>
                  </a:lnTo>
                  <a:lnTo>
                    <a:pt x="2598006" y="1559845"/>
                  </a:lnTo>
                  <a:lnTo>
                    <a:pt x="2599901" y="1559845"/>
                  </a:lnTo>
                  <a:lnTo>
                    <a:pt x="2601805" y="1559845"/>
                  </a:lnTo>
                  <a:lnTo>
                    <a:pt x="2601805" y="1582659"/>
                  </a:lnTo>
                  <a:lnTo>
                    <a:pt x="2643552" y="1582659"/>
                  </a:lnTo>
                  <a:lnTo>
                    <a:pt x="2643552" y="1605465"/>
                  </a:lnTo>
                  <a:lnTo>
                    <a:pt x="2675814" y="1605465"/>
                  </a:lnTo>
                  <a:lnTo>
                    <a:pt x="2675814" y="1628279"/>
                  </a:lnTo>
                  <a:lnTo>
                    <a:pt x="2774497" y="1628279"/>
                  </a:lnTo>
                  <a:lnTo>
                    <a:pt x="2782086" y="1628279"/>
                  </a:lnTo>
                  <a:lnTo>
                    <a:pt x="2787780" y="1628279"/>
                  </a:lnTo>
                  <a:lnTo>
                    <a:pt x="2804863" y="1628279"/>
                  </a:lnTo>
                  <a:lnTo>
                    <a:pt x="2804863" y="1652223"/>
                  </a:lnTo>
                  <a:lnTo>
                    <a:pt x="2932009" y="1652223"/>
                  </a:lnTo>
                  <a:lnTo>
                    <a:pt x="2932009" y="1679395"/>
                  </a:lnTo>
                  <a:lnTo>
                    <a:pt x="2933904" y="1679395"/>
                  </a:lnTo>
                  <a:lnTo>
                    <a:pt x="2933904" y="1706576"/>
                  </a:lnTo>
                  <a:lnTo>
                    <a:pt x="2939599" y="1706576"/>
                  </a:lnTo>
                  <a:lnTo>
                    <a:pt x="2987040" y="1706576"/>
                  </a:lnTo>
                  <a:lnTo>
                    <a:pt x="2987040" y="1734302"/>
                  </a:lnTo>
                  <a:lnTo>
                    <a:pt x="2992735" y="1734302"/>
                  </a:lnTo>
                  <a:lnTo>
                    <a:pt x="3102805" y="1734302"/>
                  </a:lnTo>
                  <a:lnTo>
                    <a:pt x="3102805" y="1765989"/>
                  </a:lnTo>
                  <a:lnTo>
                    <a:pt x="3108499" y="1765989"/>
                  </a:lnTo>
                  <a:lnTo>
                    <a:pt x="3117985" y="1765989"/>
                  </a:lnTo>
                  <a:lnTo>
                    <a:pt x="3119888" y="1765989"/>
                  </a:lnTo>
                  <a:lnTo>
                    <a:pt x="3119888" y="1799305"/>
                  </a:lnTo>
                  <a:lnTo>
                    <a:pt x="3142657" y="1799305"/>
                  </a:lnTo>
                  <a:lnTo>
                    <a:pt x="3165434" y="1799305"/>
                  </a:lnTo>
                  <a:lnTo>
                    <a:pt x="3165434" y="1833518"/>
                  </a:lnTo>
                  <a:lnTo>
                    <a:pt x="3169225" y="1833518"/>
                  </a:lnTo>
                  <a:lnTo>
                    <a:pt x="3169225" y="1867739"/>
                  </a:lnTo>
                  <a:lnTo>
                    <a:pt x="3184412" y="1867739"/>
                  </a:lnTo>
                  <a:lnTo>
                    <a:pt x="3184412" y="1901952"/>
                  </a:lnTo>
                  <a:lnTo>
                    <a:pt x="3188203" y="1901952"/>
                  </a:lnTo>
                  <a:lnTo>
                    <a:pt x="3195793" y="1901952"/>
                  </a:lnTo>
                  <a:lnTo>
                    <a:pt x="3256519" y="1901952"/>
                  </a:lnTo>
                  <a:lnTo>
                    <a:pt x="3266012" y="1901952"/>
                  </a:lnTo>
                  <a:lnTo>
                    <a:pt x="3275497" y="1901952"/>
                  </a:lnTo>
                  <a:lnTo>
                    <a:pt x="3322947" y="1901952"/>
                  </a:lnTo>
                  <a:lnTo>
                    <a:pt x="3322947" y="1942067"/>
                  </a:lnTo>
                  <a:lnTo>
                    <a:pt x="3404546" y="1942067"/>
                  </a:lnTo>
                  <a:lnTo>
                    <a:pt x="3404546" y="1993122"/>
                  </a:lnTo>
                  <a:lnTo>
                    <a:pt x="3531692" y="1993122"/>
                  </a:lnTo>
                  <a:lnTo>
                    <a:pt x="3531692" y="2060129"/>
                  </a:lnTo>
                  <a:lnTo>
                    <a:pt x="3556364" y="2060129"/>
                  </a:lnTo>
                  <a:lnTo>
                    <a:pt x="3582932" y="2060129"/>
                  </a:lnTo>
                  <a:lnTo>
                    <a:pt x="3582932" y="2131924"/>
                  </a:lnTo>
                  <a:lnTo>
                    <a:pt x="4063067" y="2131924"/>
                  </a:lnTo>
                  <a:lnTo>
                    <a:pt x="4184518" y="2131924"/>
                  </a:lnTo>
                </a:path>
              </a:pathLst>
            </a:custGeom>
            <a:ln w="311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967599" y="1693485"/>
              <a:ext cx="4281805" cy="1040765"/>
            </a:xfrm>
            <a:custGeom>
              <a:avLst/>
              <a:gdLst/>
              <a:ahLst/>
              <a:cxnLst/>
              <a:rect l="l" t="t" r="r" b="b"/>
              <a:pathLst>
                <a:path w="4281805" h="1040764">
                  <a:moveTo>
                    <a:pt x="0" y="0"/>
                  </a:moveTo>
                  <a:lnTo>
                    <a:pt x="11388" y="0"/>
                  </a:lnTo>
                  <a:lnTo>
                    <a:pt x="53135" y="0"/>
                  </a:lnTo>
                  <a:lnTo>
                    <a:pt x="53135" y="17028"/>
                  </a:lnTo>
                  <a:lnTo>
                    <a:pt x="70218" y="17028"/>
                  </a:lnTo>
                  <a:lnTo>
                    <a:pt x="70218" y="34057"/>
                  </a:lnTo>
                  <a:lnTo>
                    <a:pt x="92987" y="34057"/>
                  </a:lnTo>
                  <a:lnTo>
                    <a:pt x="92987" y="51085"/>
                  </a:lnTo>
                  <a:lnTo>
                    <a:pt x="130944" y="51085"/>
                  </a:lnTo>
                  <a:lnTo>
                    <a:pt x="161311" y="51085"/>
                  </a:lnTo>
                  <a:lnTo>
                    <a:pt x="229626" y="51085"/>
                  </a:lnTo>
                  <a:lnTo>
                    <a:pt x="229626" y="68309"/>
                  </a:lnTo>
                  <a:lnTo>
                    <a:pt x="267583" y="68309"/>
                  </a:lnTo>
                  <a:lnTo>
                    <a:pt x="269478" y="68309"/>
                  </a:lnTo>
                  <a:lnTo>
                    <a:pt x="269478" y="85634"/>
                  </a:lnTo>
                  <a:lnTo>
                    <a:pt x="278971" y="85634"/>
                  </a:lnTo>
                  <a:lnTo>
                    <a:pt x="282762" y="85634"/>
                  </a:lnTo>
                  <a:lnTo>
                    <a:pt x="284657" y="85634"/>
                  </a:lnTo>
                  <a:lnTo>
                    <a:pt x="341592" y="85634"/>
                  </a:lnTo>
                  <a:lnTo>
                    <a:pt x="341592" y="103262"/>
                  </a:lnTo>
                  <a:lnTo>
                    <a:pt x="381444" y="103262"/>
                  </a:lnTo>
                  <a:lnTo>
                    <a:pt x="381444" y="120899"/>
                  </a:lnTo>
                  <a:lnTo>
                    <a:pt x="425095" y="120899"/>
                  </a:lnTo>
                  <a:lnTo>
                    <a:pt x="425095" y="138528"/>
                  </a:lnTo>
                  <a:lnTo>
                    <a:pt x="434580" y="138528"/>
                  </a:lnTo>
                  <a:lnTo>
                    <a:pt x="434580" y="156157"/>
                  </a:lnTo>
                  <a:lnTo>
                    <a:pt x="436483" y="156157"/>
                  </a:lnTo>
                  <a:lnTo>
                    <a:pt x="445969" y="156157"/>
                  </a:lnTo>
                  <a:lnTo>
                    <a:pt x="593996" y="156157"/>
                  </a:lnTo>
                  <a:lnTo>
                    <a:pt x="601586" y="156157"/>
                  </a:lnTo>
                  <a:lnTo>
                    <a:pt x="601586" y="174114"/>
                  </a:lnTo>
                  <a:lnTo>
                    <a:pt x="614870" y="174114"/>
                  </a:lnTo>
                  <a:lnTo>
                    <a:pt x="614870" y="192070"/>
                  </a:lnTo>
                  <a:lnTo>
                    <a:pt x="666110" y="192070"/>
                  </a:lnTo>
                  <a:lnTo>
                    <a:pt x="677491" y="192070"/>
                  </a:lnTo>
                  <a:lnTo>
                    <a:pt x="677491" y="210143"/>
                  </a:lnTo>
                  <a:lnTo>
                    <a:pt x="698364" y="210143"/>
                  </a:lnTo>
                  <a:lnTo>
                    <a:pt x="698364" y="228217"/>
                  </a:lnTo>
                  <a:lnTo>
                    <a:pt x="742015" y="228217"/>
                  </a:lnTo>
                  <a:lnTo>
                    <a:pt x="757195" y="228217"/>
                  </a:lnTo>
                  <a:lnTo>
                    <a:pt x="884348" y="228217"/>
                  </a:lnTo>
                  <a:lnTo>
                    <a:pt x="884348" y="246516"/>
                  </a:lnTo>
                  <a:lnTo>
                    <a:pt x="950768" y="246516"/>
                  </a:lnTo>
                  <a:lnTo>
                    <a:pt x="950768" y="264823"/>
                  </a:lnTo>
                  <a:lnTo>
                    <a:pt x="1019083" y="264823"/>
                  </a:lnTo>
                  <a:lnTo>
                    <a:pt x="1019083" y="283123"/>
                  </a:lnTo>
                  <a:lnTo>
                    <a:pt x="1077914" y="283123"/>
                  </a:lnTo>
                  <a:lnTo>
                    <a:pt x="1077914" y="301430"/>
                  </a:lnTo>
                  <a:lnTo>
                    <a:pt x="1155722" y="301430"/>
                  </a:lnTo>
                  <a:lnTo>
                    <a:pt x="1155722" y="319730"/>
                  </a:lnTo>
                  <a:lnTo>
                    <a:pt x="1193679" y="319730"/>
                  </a:lnTo>
                  <a:lnTo>
                    <a:pt x="1193679" y="338037"/>
                  </a:lnTo>
                  <a:lnTo>
                    <a:pt x="1231635" y="338037"/>
                  </a:lnTo>
                  <a:lnTo>
                    <a:pt x="1248710" y="338037"/>
                  </a:lnTo>
                  <a:lnTo>
                    <a:pt x="1248710" y="356461"/>
                  </a:lnTo>
                  <a:lnTo>
                    <a:pt x="1294256" y="356461"/>
                  </a:lnTo>
                  <a:lnTo>
                    <a:pt x="1349295" y="356461"/>
                  </a:lnTo>
                  <a:lnTo>
                    <a:pt x="1364475" y="356461"/>
                  </a:lnTo>
                  <a:lnTo>
                    <a:pt x="1364475" y="375143"/>
                  </a:lnTo>
                  <a:lnTo>
                    <a:pt x="1377759" y="375143"/>
                  </a:lnTo>
                  <a:lnTo>
                    <a:pt x="1377759" y="393824"/>
                  </a:lnTo>
                  <a:lnTo>
                    <a:pt x="1381558" y="393824"/>
                  </a:lnTo>
                  <a:lnTo>
                    <a:pt x="1381558" y="412506"/>
                  </a:lnTo>
                  <a:lnTo>
                    <a:pt x="1389147" y="412506"/>
                  </a:lnTo>
                  <a:lnTo>
                    <a:pt x="1389147" y="431187"/>
                  </a:lnTo>
                  <a:lnTo>
                    <a:pt x="1457463" y="431187"/>
                  </a:lnTo>
                  <a:lnTo>
                    <a:pt x="1463157" y="431187"/>
                  </a:lnTo>
                  <a:lnTo>
                    <a:pt x="1463157" y="450001"/>
                  </a:lnTo>
                  <a:lnTo>
                    <a:pt x="1495419" y="450001"/>
                  </a:lnTo>
                  <a:lnTo>
                    <a:pt x="1495419" y="468815"/>
                  </a:lnTo>
                  <a:lnTo>
                    <a:pt x="1533376" y="468815"/>
                  </a:lnTo>
                  <a:lnTo>
                    <a:pt x="1643446" y="468815"/>
                  </a:lnTo>
                  <a:lnTo>
                    <a:pt x="1643446" y="487770"/>
                  </a:lnTo>
                  <a:lnTo>
                    <a:pt x="1723150" y="487770"/>
                  </a:lnTo>
                  <a:lnTo>
                    <a:pt x="1723150" y="506724"/>
                  </a:lnTo>
                  <a:lnTo>
                    <a:pt x="1776286" y="506724"/>
                  </a:lnTo>
                  <a:lnTo>
                    <a:pt x="1776286" y="525671"/>
                  </a:lnTo>
                  <a:lnTo>
                    <a:pt x="1848401" y="525671"/>
                  </a:lnTo>
                  <a:lnTo>
                    <a:pt x="1971755" y="525671"/>
                  </a:lnTo>
                  <a:lnTo>
                    <a:pt x="2038175" y="525671"/>
                  </a:lnTo>
                  <a:lnTo>
                    <a:pt x="2038175" y="544914"/>
                  </a:lnTo>
                  <a:lnTo>
                    <a:pt x="2083721" y="544914"/>
                  </a:lnTo>
                  <a:lnTo>
                    <a:pt x="2140648" y="544914"/>
                  </a:lnTo>
                  <a:lnTo>
                    <a:pt x="2174814" y="544914"/>
                  </a:lnTo>
                  <a:lnTo>
                    <a:pt x="2174814" y="564453"/>
                  </a:lnTo>
                  <a:lnTo>
                    <a:pt x="2176709" y="564453"/>
                  </a:lnTo>
                  <a:lnTo>
                    <a:pt x="2176709" y="583992"/>
                  </a:lnTo>
                  <a:lnTo>
                    <a:pt x="2214666" y="583992"/>
                  </a:lnTo>
                  <a:lnTo>
                    <a:pt x="2214666" y="603524"/>
                  </a:lnTo>
                  <a:lnTo>
                    <a:pt x="2226046" y="603524"/>
                  </a:lnTo>
                  <a:lnTo>
                    <a:pt x="2226046" y="623063"/>
                  </a:lnTo>
                  <a:lnTo>
                    <a:pt x="2239330" y="623063"/>
                  </a:lnTo>
                  <a:lnTo>
                    <a:pt x="2239330" y="642602"/>
                  </a:lnTo>
                  <a:lnTo>
                    <a:pt x="2301959" y="642602"/>
                  </a:lnTo>
                  <a:lnTo>
                    <a:pt x="2301959" y="662141"/>
                  </a:lnTo>
                  <a:lnTo>
                    <a:pt x="2391156" y="662141"/>
                  </a:lnTo>
                  <a:lnTo>
                    <a:pt x="2391156" y="681680"/>
                  </a:lnTo>
                  <a:lnTo>
                    <a:pt x="2472756" y="681680"/>
                  </a:lnTo>
                  <a:lnTo>
                    <a:pt x="2472756" y="701212"/>
                  </a:lnTo>
                  <a:lnTo>
                    <a:pt x="2491734" y="701212"/>
                  </a:lnTo>
                  <a:lnTo>
                    <a:pt x="2491734" y="720751"/>
                  </a:lnTo>
                  <a:lnTo>
                    <a:pt x="2552460" y="720751"/>
                  </a:lnTo>
                  <a:lnTo>
                    <a:pt x="2579028" y="720751"/>
                  </a:lnTo>
                  <a:lnTo>
                    <a:pt x="2698584" y="720751"/>
                  </a:lnTo>
                  <a:lnTo>
                    <a:pt x="2725152" y="720751"/>
                  </a:lnTo>
                  <a:lnTo>
                    <a:pt x="2761213" y="720751"/>
                  </a:lnTo>
                  <a:lnTo>
                    <a:pt x="2761213" y="740961"/>
                  </a:lnTo>
                  <a:lnTo>
                    <a:pt x="3000324" y="740961"/>
                  </a:lnTo>
                  <a:lnTo>
                    <a:pt x="3000324" y="765178"/>
                  </a:lnTo>
                  <a:lnTo>
                    <a:pt x="3176815" y="765178"/>
                  </a:lnTo>
                  <a:lnTo>
                    <a:pt x="3176815" y="794666"/>
                  </a:lnTo>
                  <a:lnTo>
                    <a:pt x="3188203" y="794666"/>
                  </a:lnTo>
                  <a:lnTo>
                    <a:pt x="3188203" y="825347"/>
                  </a:lnTo>
                  <a:lnTo>
                    <a:pt x="3220466" y="825347"/>
                  </a:lnTo>
                  <a:lnTo>
                    <a:pt x="3408345" y="825347"/>
                  </a:lnTo>
                  <a:lnTo>
                    <a:pt x="3408345" y="863966"/>
                  </a:lnTo>
                  <a:lnTo>
                    <a:pt x="3414031" y="863966"/>
                  </a:lnTo>
                  <a:lnTo>
                    <a:pt x="3414031" y="902584"/>
                  </a:lnTo>
                  <a:lnTo>
                    <a:pt x="3438704" y="902584"/>
                  </a:lnTo>
                  <a:lnTo>
                    <a:pt x="3438704" y="941904"/>
                  </a:lnTo>
                  <a:lnTo>
                    <a:pt x="3440607" y="941904"/>
                  </a:lnTo>
                  <a:lnTo>
                    <a:pt x="3463376" y="941904"/>
                  </a:lnTo>
                  <a:lnTo>
                    <a:pt x="3467175" y="941904"/>
                  </a:lnTo>
                  <a:lnTo>
                    <a:pt x="3467175" y="982745"/>
                  </a:lnTo>
                  <a:lnTo>
                    <a:pt x="3514617" y="982745"/>
                  </a:lnTo>
                  <a:lnTo>
                    <a:pt x="3660741" y="982745"/>
                  </a:lnTo>
                  <a:lnTo>
                    <a:pt x="3660741" y="1040590"/>
                  </a:lnTo>
                  <a:lnTo>
                    <a:pt x="4205392" y="1040590"/>
                  </a:lnTo>
                  <a:lnTo>
                    <a:pt x="4281305" y="1040590"/>
                  </a:lnTo>
                </a:path>
              </a:pathLst>
            </a:custGeom>
            <a:ln w="311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967599" y="1693485"/>
              <a:ext cx="4260850" cy="966469"/>
            </a:xfrm>
            <a:custGeom>
              <a:avLst/>
              <a:gdLst/>
              <a:ahLst/>
              <a:cxnLst/>
              <a:rect l="l" t="t" r="r" b="b"/>
              <a:pathLst>
                <a:path w="4260850" h="966469">
                  <a:moveTo>
                    <a:pt x="0" y="0"/>
                  </a:moveTo>
                  <a:lnTo>
                    <a:pt x="64524" y="0"/>
                  </a:lnTo>
                  <a:lnTo>
                    <a:pt x="77808" y="0"/>
                  </a:lnTo>
                  <a:lnTo>
                    <a:pt x="77808" y="17028"/>
                  </a:lnTo>
                  <a:lnTo>
                    <a:pt x="79703" y="17028"/>
                  </a:lnTo>
                  <a:lnTo>
                    <a:pt x="79703" y="34057"/>
                  </a:lnTo>
                  <a:lnTo>
                    <a:pt x="104376" y="34057"/>
                  </a:lnTo>
                  <a:lnTo>
                    <a:pt x="115764" y="34057"/>
                  </a:lnTo>
                  <a:lnTo>
                    <a:pt x="127145" y="34057"/>
                  </a:lnTo>
                  <a:lnTo>
                    <a:pt x="127145" y="51280"/>
                  </a:lnTo>
                  <a:lnTo>
                    <a:pt x="187879" y="51280"/>
                  </a:lnTo>
                  <a:lnTo>
                    <a:pt x="208752" y="51280"/>
                  </a:lnTo>
                  <a:lnTo>
                    <a:pt x="208752" y="68605"/>
                  </a:lnTo>
                  <a:lnTo>
                    <a:pt x="271374" y="68605"/>
                  </a:lnTo>
                  <a:lnTo>
                    <a:pt x="273277" y="68605"/>
                  </a:lnTo>
                  <a:lnTo>
                    <a:pt x="290352" y="68605"/>
                  </a:lnTo>
                  <a:lnTo>
                    <a:pt x="290352" y="86125"/>
                  </a:lnTo>
                  <a:lnTo>
                    <a:pt x="337793" y="86125"/>
                  </a:lnTo>
                  <a:lnTo>
                    <a:pt x="337793" y="103652"/>
                  </a:lnTo>
                  <a:lnTo>
                    <a:pt x="341592" y="103652"/>
                  </a:lnTo>
                  <a:lnTo>
                    <a:pt x="341592" y="121172"/>
                  </a:lnTo>
                  <a:lnTo>
                    <a:pt x="415602" y="121172"/>
                  </a:lnTo>
                  <a:lnTo>
                    <a:pt x="434580" y="121172"/>
                  </a:lnTo>
                  <a:lnTo>
                    <a:pt x="434580" y="138801"/>
                  </a:lnTo>
                  <a:lnTo>
                    <a:pt x="438379" y="138801"/>
                  </a:lnTo>
                  <a:lnTo>
                    <a:pt x="449767" y="138801"/>
                  </a:lnTo>
                  <a:lnTo>
                    <a:pt x="449767" y="156539"/>
                  </a:lnTo>
                  <a:lnTo>
                    <a:pt x="504799" y="156539"/>
                  </a:lnTo>
                  <a:lnTo>
                    <a:pt x="504799" y="174277"/>
                  </a:lnTo>
                  <a:lnTo>
                    <a:pt x="531367" y="174277"/>
                  </a:lnTo>
                  <a:lnTo>
                    <a:pt x="531367" y="192015"/>
                  </a:lnTo>
                  <a:lnTo>
                    <a:pt x="605376" y="192015"/>
                  </a:lnTo>
                  <a:lnTo>
                    <a:pt x="605376" y="209746"/>
                  </a:lnTo>
                  <a:lnTo>
                    <a:pt x="616765" y="209746"/>
                  </a:lnTo>
                  <a:lnTo>
                    <a:pt x="616765" y="227484"/>
                  </a:lnTo>
                  <a:lnTo>
                    <a:pt x="630049" y="227484"/>
                  </a:lnTo>
                  <a:lnTo>
                    <a:pt x="630049" y="245222"/>
                  </a:lnTo>
                  <a:lnTo>
                    <a:pt x="656617" y="245222"/>
                  </a:lnTo>
                  <a:lnTo>
                    <a:pt x="658512" y="245222"/>
                  </a:lnTo>
                  <a:lnTo>
                    <a:pt x="658512" y="263069"/>
                  </a:lnTo>
                  <a:lnTo>
                    <a:pt x="675595" y="263069"/>
                  </a:lnTo>
                  <a:lnTo>
                    <a:pt x="675595" y="280916"/>
                  </a:lnTo>
                  <a:lnTo>
                    <a:pt x="704059" y="280916"/>
                  </a:lnTo>
                  <a:lnTo>
                    <a:pt x="704059" y="298764"/>
                  </a:lnTo>
                  <a:lnTo>
                    <a:pt x="742015" y="298764"/>
                  </a:lnTo>
                  <a:lnTo>
                    <a:pt x="742015" y="316619"/>
                  </a:lnTo>
                  <a:lnTo>
                    <a:pt x="907117" y="316619"/>
                  </a:lnTo>
                  <a:lnTo>
                    <a:pt x="907117" y="334466"/>
                  </a:lnTo>
                  <a:lnTo>
                    <a:pt x="910916" y="334466"/>
                  </a:lnTo>
                  <a:lnTo>
                    <a:pt x="910916" y="352313"/>
                  </a:lnTo>
                  <a:lnTo>
                    <a:pt x="914707" y="352313"/>
                  </a:lnTo>
                  <a:lnTo>
                    <a:pt x="952663" y="352313"/>
                  </a:lnTo>
                  <a:lnTo>
                    <a:pt x="952663" y="370277"/>
                  </a:lnTo>
                  <a:lnTo>
                    <a:pt x="973537" y="370277"/>
                  </a:lnTo>
                  <a:lnTo>
                    <a:pt x="973537" y="388242"/>
                  </a:lnTo>
                  <a:lnTo>
                    <a:pt x="994419" y="388242"/>
                  </a:lnTo>
                  <a:lnTo>
                    <a:pt x="1087407" y="388242"/>
                  </a:lnTo>
                  <a:lnTo>
                    <a:pt x="1153827" y="388242"/>
                  </a:lnTo>
                  <a:lnTo>
                    <a:pt x="1237329" y="388242"/>
                  </a:lnTo>
                  <a:lnTo>
                    <a:pt x="1246814" y="388242"/>
                  </a:lnTo>
                  <a:lnTo>
                    <a:pt x="1246814" y="406705"/>
                  </a:lnTo>
                  <a:lnTo>
                    <a:pt x="1292361" y="406705"/>
                  </a:lnTo>
                  <a:lnTo>
                    <a:pt x="1373960" y="406705"/>
                  </a:lnTo>
                  <a:lnTo>
                    <a:pt x="1392938" y="406705"/>
                  </a:lnTo>
                  <a:lnTo>
                    <a:pt x="1392938" y="425433"/>
                  </a:lnTo>
                  <a:lnTo>
                    <a:pt x="1402431" y="425433"/>
                  </a:lnTo>
                  <a:lnTo>
                    <a:pt x="1402431" y="444154"/>
                  </a:lnTo>
                  <a:lnTo>
                    <a:pt x="1466956" y="444154"/>
                  </a:lnTo>
                  <a:lnTo>
                    <a:pt x="1466956" y="462874"/>
                  </a:lnTo>
                  <a:lnTo>
                    <a:pt x="1472650" y="462874"/>
                  </a:lnTo>
                  <a:lnTo>
                    <a:pt x="1601691" y="462874"/>
                  </a:lnTo>
                  <a:lnTo>
                    <a:pt x="1601691" y="481735"/>
                  </a:lnTo>
                  <a:lnTo>
                    <a:pt x="1607385" y="481735"/>
                  </a:lnTo>
                  <a:lnTo>
                    <a:pt x="1662417" y="481735"/>
                  </a:lnTo>
                  <a:lnTo>
                    <a:pt x="1662417" y="500728"/>
                  </a:lnTo>
                  <a:lnTo>
                    <a:pt x="1711762" y="500728"/>
                  </a:lnTo>
                  <a:lnTo>
                    <a:pt x="1711762" y="519722"/>
                  </a:lnTo>
                  <a:lnTo>
                    <a:pt x="1761107" y="519722"/>
                  </a:lnTo>
                  <a:lnTo>
                    <a:pt x="1761107" y="538723"/>
                  </a:lnTo>
                  <a:lnTo>
                    <a:pt x="1893947" y="538723"/>
                  </a:lnTo>
                  <a:lnTo>
                    <a:pt x="1893947" y="557716"/>
                  </a:lnTo>
                  <a:lnTo>
                    <a:pt x="1901536" y="557716"/>
                  </a:lnTo>
                  <a:lnTo>
                    <a:pt x="1901536" y="576718"/>
                  </a:lnTo>
                  <a:lnTo>
                    <a:pt x="2053355" y="576718"/>
                  </a:lnTo>
                  <a:lnTo>
                    <a:pt x="2053355" y="595711"/>
                  </a:lnTo>
                  <a:lnTo>
                    <a:pt x="2131163" y="595711"/>
                  </a:lnTo>
                  <a:lnTo>
                    <a:pt x="2131163" y="614704"/>
                  </a:lnTo>
                  <a:lnTo>
                    <a:pt x="2150141" y="614704"/>
                  </a:lnTo>
                  <a:lnTo>
                    <a:pt x="2150141" y="633706"/>
                  </a:lnTo>
                  <a:lnTo>
                    <a:pt x="2326632" y="633706"/>
                  </a:lnTo>
                  <a:lnTo>
                    <a:pt x="2431008" y="633706"/>
                  </a:lnTo>
                  <a:lnTo>
                    <a:pt x="2499324" y="633706"/>
                  </a:lnTo>
                  <a:lnTo>
                    <a:pt x="2499324" y="653003"/>
                  </a:lnTo>
                  <a:lnTo>
                    <a:pt x="2567639" y="653003"/>
                  </a:lnTo>
                  <a:lnTo>
                    <a:pt x="2567639" y="672301"/>
                  </a:lnTo>
                  <a:lnTo>
                    <a:pt x="2592312" y="672301"/>
                  </a:lnTo>
                  <a:lnTo>
                    <a:pt x="2592312" y="691598"/>
                  </a:lnTo>
                  <a:lnTo>
                    <a:pt x="2598006" y="691598"/>
                  </a:lnTo>
                  <a:lnTo>
                    <a:pt x="2690994" y="691598"/>
                  </a:lnTo>
                  <a:lnTo>
                    <a:pt x="2690994" y="711051"/>
                  </a:lnTo>
                  <a:lnTo>
                    <a:pt x="2734645" y="711051"/>
                  </a:lnTo>
                  <a:lnTo>
                    <a:pt x="2746033" y="711051"/>
                  </a:lnTo>
                  <a:lnTo>
                    <a:pt x="2746033" y="730676"/>
                  </a:lnTo>
                  <a:lnTo>
                    <a:pt x="2766907" y="730676"/>
                  </a:lnTo>
                  <a:lnTo>
                    <a:pt x="2772601" y="730676"/>
                  </a:lnTo>
                  <a:lnTo>
                    <a:pt x="3002228" y="730676"/>
                  </a:lnTo>
                  <a:lnTo>
                    <a:pt x="3002228" y="754496"/>
                  </a:lnTo>
                  <a:lnTo>
                    <a:pt x="3040184" y="754496"/>
                  </a:lnTo>
                  <a:lnTo>
                    <a:pt x="3040184" y="779891"/>
                  </a:lnTo>
                  <a:lnTo>
                    <a:pt x="3053468" y="779891"/>
                  </a:lnTo>
                  <a:lnTo>
                    <a:pt x="3057259" y="779891"/>
                  </a:lnTo>
                  <a:lnTo>
                    <a:pt x="3057259" y="805566"/>
                  </a:lnTo>
                  <a:lnTo>
                    <a:pt x="3081932" y="805566"/>
                  </a:lnTo>
                  <a:lnTo>
                    <a:pt x="3097111" y="805566"/>
                  </a:lnTo>
                  <a:lnTo>
                    <a:pt x="3100910" y="805566"/>
                  </a:lnTo>
                  <a:lnTo>
                    <a:pt x="3102805" y="805566"/>
                  </a:lnTo>
                  <a:lnTo>
                    <a:pt x="3102805" y="832793"/>
                  </a:lnTo>
                  <a:lnTo>
                    <a:pt x="3127478" y="832793"/>
                  </a:lnTo>
                  <a:lnTo>
                    <a:pt x="3133172" y="832793"/>
                  </a:lnTo>
                  <a:lnTo>
                    <a:pt x="3133172" y="860356"/>
                  </a:lnTo>
                  <a:lnTo>
                    <a:pt x="3247034" y="860356"/>
                  </a:lnTo>
                  <a:lnTo>
                    <a:pt x="3247034" y="893766"/>
                  </a:lnTo>
                  <a:lnTo>
                    <a:pt x="3708182" y="893766"/>
                  </a:lnTo>
                  <a:lnTo>
                    <a:pt x="3708182" y="966145"/>
                  </a:lnTo>
                  <a:lnTo>
                    <a:pt x="4165540" y="966145"/>
                  </a:lnTo>
                  <a:lnTo>
                    <a:pt x="4260431" y="966145"/>
                  </a:lnTo>
                </a:path>
              </a:pathLst>
            </a:custGeom>
            <a:ln w="3118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967599" y="4758752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381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6006979" y="1615686"/>
              <a:ext cx="0" cy="3143250"/>
            </a:xfrm>
            <a:custGeom>
              <a:avLst/>
              <a:gdLst/>
              <a:ahLst/>
              <a:cxnLst/>
              <a:rect l="l" t="t" r="r" b="b"/>
              <a:pathLst>
                <a:path h="3143250">
                  <a:moveTo>
                    <a:pt x="0" y="3143065"/>
                  </a:moveTo>
                  <a:lnTo>
                    <a:pt x="0" y="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967599" y="1615686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381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967599" y="1615686"/>
              <a:ext cx="5039995" cy="3193415"/>
            </a:xfrm>
            <a:custGeom>
              <a:avLst/>
              <a:gdLst/>
              <a:ahLst/>
              <a:cxnLst/>
              <a:rect l="l" t="t" r="r" b="b"/>
              <a:pathLst>
                <a:path w="5039995" h="3193415">
                  <a:moveTo>
                    <a:pt x="0" y="3143065"/>
                  </a:moveTo>
                  <a:lnTo>
                    <a:pt x="0" y="0"/>
                  </a:lnTo>
                </a:path>
                <a:path w="5039995" h="3193415">
                  <a:moveTo>
                    <a:pt x="0" y="3143065"/>
                  </a:moveTo>
                  <a:lnTo>
                    <a:pt x="5039381" y="3143065"/>
                  </a:lnTo>
                </a:path>
                <a:path w="5039995" h="3193415">
                  <a:moveTo>
                    <a:pt x="0" y="3143065"/>
                  </a:moveTo>
                  <a:lnTo>
                    <a:pt x="0" y="3192966"/>
                  </a:lnTo>
                </a:path>
              </a:pathLst>
            </a:custGeom>
            <a:ln w="7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660806" y="4758752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354013" y="4758752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3047220" y="4758752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3740426" y="4758752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4433633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126840" y="4758752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820047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917638" y="1615687"/>
              <a:ext cx="50165" cy="3143250"/>
            </a:xfrm>
            <a:custGeom>
              <a:avLst/>
              <a:gdLst/>
              <a:ahLst/>
              <a:cxnLst/>
              <a:rect l="l" t="t" r="r" b="b"/>
              <a:pathLst>
                <a:path w="50165" h="3143250">
                  <a:moveTo>
                    <a:pt x="49961" y="3143065"/>
                  </a:moveTo>
                  <a:lnTo>
                    <a:pt x="49961" y="0"/>
                  </a:lnTo>
                </a:path>
                <a:path w="50165" h="3143250">
                  <a:moveTo>
                    <a:pt x="49961" y="3143065"/>
                  </a:moveTo>
                  <a:lnTo>
                    <a:pt x="0" y="3143065"/>
                  </a:lnTo>
                </a:path>
              </a:pathLst>
            </a:custGeom>
            <a:ln w="7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917638" y="445222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917638" y="4145698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917638" y="3839171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917638" y="353264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917638" y="3226118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917638" y="2919591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917638" y="261306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917638" y="2306539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917638" y="2000012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917638" y="1693486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936397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967599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936397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967599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938295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969497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942091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973292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942091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973292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943989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975190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945887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977088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951580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982781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987636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018838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989534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020736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995228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026429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997126" y="17113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028327" y="16801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997126" y="17113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028327" y="16801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002819" y="174737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034020" y="171618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008512" y="174737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039713" y="171618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016103" y="174737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047304" y="171618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031285" y="17840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062486" y="175290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050262" y="17840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081464" y="175290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059751" y="17840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090952" y="175290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095808" y="180280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127009" y="177161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112887" y="182163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144089" y="179044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150842" y="185953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182044" y="182834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177411" y="187860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208612" y="184741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367185" y="195540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398386" y="192422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574039" y="20327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605240" y="20015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646153" y="205221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677355" y="2021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2204089" y="228756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2235290" y="225637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2230657" y="23073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2261859" y="22761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2272407" y="232726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2303608" y="229607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2469772" y="266887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2500974" y="263769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2621592" y="27500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2652793" y="27188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2725967" y="279103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2757169" y="275984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3010629" y="293602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3041830" y="290483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3285801" y="312458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3317002" y="309339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3390176" y="314580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3421378" y="311461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3485064" y="32533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3516265" y="32221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3502143" y="32533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3533344" y="32221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3534405" y="32533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3565606" y="32221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3536302" y="32533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3567504" y="32221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3710895" y="332176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3742097" y="32905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3718486" y="332176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3749687" y="32905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3724179" y="332176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3755381" y="32905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3784906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3816108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3794396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3825597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3803884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3835085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3845635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3876836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3845635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3876836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3847532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3878734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3851328" y="334571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3882529" y="33145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3875998" y="34000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3907200" y="336887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3929135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3960336" y="33966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3929135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3960336" y="33966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3936726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3967927" y="33966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3951908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3983109" y="33966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3961397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3992598" y="33966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016431" y="342778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047632" y="339660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044897" y="345947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076099" y="34282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054386" y="345947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085587" y="34282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079057" y="349279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110258" y="346160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124602" y="35954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4155804" y="35642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4132193" y="35954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4163395" y="35642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4192921" y="35954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4224123" y="35642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4202410" y="35954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4233611" y="35642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4211899" y="35954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4243100" y="35642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4265036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4296237" y="360436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4278320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4309521" y="360436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4287808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4319010" y="360436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4312479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4343680" y="360436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4316274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4347475" y="360436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4333354" y="363555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4364556" y="360436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4369411" y="36866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4400613" y="36554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4413059" y="36866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4444260" y="36554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4435832" y="36866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4467033" y="36554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4435832" y="36866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4467033" y="36554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4452912" y="368660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4484113" y="365541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4492764" y="375361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4523966" y="37224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4562981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4594182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4583856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4615057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4600935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4632136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4644583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4675785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4669254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4700456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4684436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4715637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4760346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4791547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4805891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4837093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4843846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4875048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4885597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4916798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4891290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4922492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999461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030663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120917" y="382541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152118" y="37942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936397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967599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947784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978986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1067342" y="174457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1098543" y="171338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1097706" y="174457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128907" y="171338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203979" y="176179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1235180" y="173060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1215366" y="17791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1246567" y="174793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219162" y="17791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250363" y="174793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221059" y="17791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1252260" y="174793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372878" y="18496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404080" y="181845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1382367" y="18496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1413568" y="181845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530391" y="18496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561592" y="181845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602505" y="18855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633706" y="18543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1678415" y="192170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1709616" y="189051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1693597" y="192170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1724798" y="189051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2168031" y="203152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2199233" y="200033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2230657" y="204994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2261859" y="20187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2285692" y="204994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2316893" y="201876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2393863" y="21246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2425064" y="20934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2469772" y="216230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2500974" y="213111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2784798" y="22191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2815999" y="21879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2908150" y="22191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2939351" y="218797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3020117" y="223840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3051318" y="220721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3077049" y="223840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3108251" y="220721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3488859" y="24142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3520061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3515427" y="24142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3546629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3634985" y="24142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3666187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3661553" y="241423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3692755" y="238305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3697610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3728812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3754543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3785744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3756441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3787642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3762134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3793336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3762134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3793336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376592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3797130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377731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3808517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3790600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3821801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3834248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3865450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383614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3867348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3862714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3893916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3870305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3901507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3891180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3922381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3894976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3926177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3898771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3929973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390066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3931870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3913953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3945154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3917749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3948950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3931033" y="24344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3962234" y="24032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3936726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3967927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3946214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3977416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395190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3983109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3987965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019166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3991761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022962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008840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040042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02781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059019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02781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059019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033511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064713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4073363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4104565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4075261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4106462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077159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4108360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4082852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4114054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4096136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4127338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410372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4134929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4105625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4136827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4111318" y="24586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4142520" y="2427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4113216" y="24881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4144417" y="24569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4113216" y="24881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4144417" y="24569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4113216" y="248815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4144417" y="245696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4124602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4155804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4156864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4188066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4172046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4203248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4192921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4224123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4194819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4226020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4204308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4235509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213797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4244998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4227081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4258282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4230876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4262077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4257444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4288646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4268830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4300032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4285911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4317112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4293501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4324703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4312479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4343680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4320070" y="251883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4351272" y="248764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4350433" y="259607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4381634" y="256488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4377002" y="263539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4408203" y="260420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4399775" y="263539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4430976" y="260420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4403571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443477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4403571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443477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4451014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4482215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4462401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449360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4487071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451827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4487071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451827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4500356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4531557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4504151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4535352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4507946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453914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4523128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4554329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4532616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456381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4540208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4571409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4549697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458089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4549697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4580898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4564878" y="267622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4596079" y="264503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4602833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463403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4655970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468717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4657868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468906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4667356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469855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4682538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4713740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4709106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474030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4711004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474220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4712902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474410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4714800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474600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4720493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475169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4731879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4763080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4747062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4778263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4752754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478395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4760346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4791547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79260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82380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479260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482380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4849540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4880741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486851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489971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4870415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490161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488559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491679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4889393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492059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4914063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4945264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4921654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4952855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495201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498321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496150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499270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4963404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499460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4970995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500219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5039314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5070515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5046905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5078106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5052597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508379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5069678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5100879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5134201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516540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5137996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5169198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5141792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5172993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5217701" y="27340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5248902" y="27028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936397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967599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000921" y="16934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032123" y="16622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1040773" y="17275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1071975" y="169635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052160" y="172754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1083361" y="169635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1124274" y="1744767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1155476" y="171357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1207775" y="176208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1238976" y="173090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1209672" y="176208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1240874" y="173090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1352003" y="181466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1383204" y="178347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1374776" y="183229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1405977" y="180110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1593017" y="193870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1624218" y="190752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1851109" y="204579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1882310" y="201461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1930814" y="20817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1962015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2023803" y="20817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2055004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2090225" y="20817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2121426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2173725" y="20817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2204926" y="20505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2228759" y="210019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2259961" y="206900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2310362" y="210019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2341563" y="206900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2409045" y="21563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2440246" y="21251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2543784" y="217521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2574986" y="214403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3263028" y="232719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3294230" y="229600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3367404" y="232719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3398605" y="229600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3534405" y="238508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3565606" y="235389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3671042" y="24045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3702244" y="23733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3703304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3734505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3708997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3740199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3756441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3787642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3765929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3797130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3783009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3814210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3784906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3816108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3792498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3823699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3801986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3833187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3805782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3836983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3817169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3848370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3828555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3859756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3836146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3867348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3845635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3876836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3845635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3876836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3860816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3892018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3893078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3924279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3900669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3931870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3917749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3948950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3921544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3952746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3925340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3956541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3931033" y="242416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3962234" y="239297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3944317" y="244798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3975518" y="241679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3946214" y="244798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3977416" y="241679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3950010" y="244798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3981212" y="241679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3950010" y="244798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3981212" y="241679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3963294" y="244798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3994496" y="241679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3968988" y="2447982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4000189" y="241679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3989863" y="247337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4021064" y="244218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4018329" y="249905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4049530" y="246786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4018329" y="249905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4049530" y="246786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4033511" y="249905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4064713" y="246786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4037306" y="249905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4068508" y="246786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4037306" y="249905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4068508" y="246786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4063875" y="252627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4095076" y="249509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4077159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4108360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4077159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4108360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4080954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4112156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4082852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4114054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4099932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4131133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4118910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4150111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4124602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4155804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4124602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4155804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4126500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4157701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4137887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4169088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4139785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4170986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4145477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4176679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4151171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4182372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4160659" y="255384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4191861" y="252265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4217592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4248793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4223285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4254486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4227081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42582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4238467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426966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4242263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4273464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4251751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428295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4253649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4284850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4253649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4284850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4255546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428674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4259342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4290543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4259342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4290543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4268830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430003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4302990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433419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4306785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4337987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4314377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434557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4314377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434557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4316274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4347475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4318172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4349374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4354229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438543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4361820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439302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399775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4430976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4445320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447652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4456707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4487909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4473787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450498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4475685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4506886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4496559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4527761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4549697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458089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4551594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4582795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4562981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45941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4562981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45941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4562981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4594182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4583856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4615057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4591446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4622648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4606629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4637830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4640788" y="258724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4671989" y="25560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4648379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4679580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4654072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4685274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4659765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469096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4669254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470045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4673049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4704250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4697720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4728921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4722391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753592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4745164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77636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750858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782059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752754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78395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756550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787751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762244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79344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800199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831400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822972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854173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826767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857968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836256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86745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872313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903514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879903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91110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879903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91110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893188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924390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895085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92628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895085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926286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955813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987014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5022234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5053435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5031723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5062924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5045007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5076208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5079166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5110368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5101939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5133141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5196826" y="265963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5228027" y="262844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967599" y="1693486"/>
              <a:ext cx="4184650" cy="2132330"/>
            </a:xfrm>
            <a:custGeom>
              <a:avLst/>
              <a:gdLst/>
              <a:ahLst/>
              <a:cxnLst/>
              <a:rect l="l" t="t" r="r" b="b"/>
              <a:pathLst>
                <a:path w="4184650" h="2132329">
                  <a:moveTo>
                    <a:pt x="0" y="0"/>
                  </a:moveTo>
                  <a:lnTo>
                    <a:pt x="1895" y="0"/>
                  </a:lnTo>
                  <a:lnTo>
                    <a:pt x="60725" y="0"/>
                  </a:lnTo>
                  <a:lnTo>
                    <a:pt x="60725" y="17823"/>
                  </a:lnTo>
                  <a:lnTo>
                    <a:pt x="62628" y="17823"/>
                  </a:lnTo>
                  <a:lnTo>
                    <a:pt x="62628" y="35850"/>
                  </a:lnTo>
                  <a:lnTo>
                    <a:pt x="64524" y="35850"/>
                  </a:lnTo>
                  <a:lnTo>
                    <a:pt x="64524" y="53884"/>
                  </a:lnTo>
                  <a:lnTo>
                    <a:pt x="66419" y="53884"/>
                  </a:lnTo>
                  <a:lnTo>
                    <a:pt x="72114" y="53884"/>
                  </a:lnTo>
                  <a:lnTo>
                    <a:pt x="79703" y="53884"/>
                  </a:lnTo>
                  <a:lnTo>
                    <a:pt x="87293" y="53884"/>
                  </a:lnTo>
                  <a:lnTo>
                    <a:pt x="87293" y="72246"/>
                  </a:lnTo>
                  <a:lnTo>
                    <a:pt x="89196" y="72246"/>
                  </a:lnTo>
                  <a:lnTo>
                    <a:pt x="89196" y="90608"/>
                  </a:lnTo>
                  <a:lnTo>
                    <a:pt x="94883" y="90608"/>
                  </a:lnTo>
                  <a:lnTo>
                    <a:pt x="113861" y="90608"/>
                  </a:lnTo>
                  <a:lnTo>
                    <a:pt x="123354" y="90608"/>
                  </a:lnTo>
                  <a:lnTo>
                    <a:pt x="134743" y="90608"/>
                  </a:lnTo>
                  <a:lnTo>
                    <a:pt x="134743" y="109321"/>
                  </a:lnTo>
                  <a:lnTo>
                    <a:pt x="159407" y="109321"/>
                  </a:lnTo>
                  <a:lnTo>
                    <a:pt x="174595" y="109321"/>
                  </a:lnTo>
                  <a:lnTo>
                    <a:pt x="174595" y="128143"/>
                  </a:lnTo>
                  <a:lnTo>
                    <a:pt x="176490" y="128143"/>
                  </a:lnTo>
                  <a:lnTo>
                    <a:pt x="195468" y="128143"/>
                  </a:lnTo>
                  <a:lnTo>
                    <a:pt x="195468" y="147097"/>
                  </a:lnTo>
                  <a:lnTo>
                    <a:pt x="203058" y="147097"/>
                  </a:lnTo>
                  <a:lnTo>
                    <a:pt x="203058" y="166044"/>
                  </a:lnTo>
                  <a:lnTo>
                    <a:pt x="214447" y="166044"/>
                  </a:lnTo>
                  <a:lnTo>
                    <a:pt x="241015" y="166044"/>
                  </a:lnTo>
                  <a:lnTo>
                    <a:pt x="241015" y="185115"/>
                  </a:lnTo>
                  <a:lnTo>
                    <a:pt x="280867" y="185115"/>
                  </a:lnTo>
                  <a:lnTo>
                    <a:pt x="280867" y="204319"/>
                  </a:lnTo>
                  <a:lnTo>
                    <a:pt x="290352" y="204319"/>
                  </a:lnTo>
                  <a:lnTo>
                    <a:pt x="290352" y="223523"/>
                  </a:lnTo>
                  <a:lnTo>
                    <a:pt x="387138" y="223523"/>
                  </a:lnTo>
                  <a:lnTo>
                    <a:pt x="387138" y="242719"/>
                  </a:lnTo>
                  <a:lnTo>
                    <a:pt x="390937" y="242719"/>
                  </a:lnTo>
                  <a:lnTo>
                    <a:pt x="390937" y="261923"/>
                  </a:lnTo>
                  <a:lnTo>
                    <a:pt x="430789" y="261923"/>
                  </a:lnTo>
                  <a:lnTo>
                    <a:pt x="449767" y="261923"/>
                  </a:lnTo>
                  <a:lnTo>
                    <a:pt x="449767" y="281252"/>
                  </a:lnTo>
                  <a:lnTo>
                    <a:pt x="485821" y="281252"/>
                  </a:lnTo>
                  <a:lnTo>
                    <a:pt x="485821" y="300588"/>
                  </a:lnTo>
                  <a:lnTo>
                    <a:pt x="489619" y="300588"/>
                  </a:lnTo>
                  <a:lnTo>
                    <a:pt x="489619" y="319925"/>
                  </a:lnTo>
                  <a:lnTo>
                    <a:pt x="546546" y="319925"/>
                  </a:lnTo>
                  <a:lnTo>
                    <a:pt x="546546" y="339253"/>
                  </a:lnTo>
                  <a:lnTo>
                    <a:pt x="637639" y="339253"/>
                  </a:lnTo>
                  <a:lnTo>
                    <a:pt x="662311" y="339253"/>
                  </a:lnTo>
                  <a:lnTo>
                    <a:pt x="662311" y="358730"/>
                  </a:lnTo>
                  <a:lnTo>
                    <a:pt x="709753" y="358730"/>
                  </a:lnTo>
                  <a:lnTo>
                    <a:pt x="797054" y="358730"/>
                  </a:lnTo>
                  <a:lnTo>
                    <a:pt x="797054" y="378339"/>
                  </a:lnTo>
                  <a:lnTo>
                    <a:pt x="802741" y="378339"/>
                  </a:lnTo>
                  <a:lnTo>
                    <a:pt x="802741" y="397949"/>
                  </a:lnTo>
                  <a:lnTo>
                    <a:pt x="808435" y="397949"/>
                  </a:lnTo>
                  <a:lnTo>
                    <a:pt x="808435" y="417566"/>
                  </a:lnTo>
                  <a:lnTo>
                    <a:pt x="819824" y="417566"/>
                  </a:lnTo>
                  <a:lnTo>
                    <a:pt x="819824" y="437175"/>
                  </a:lnTo>
                  <a:lnTo>
                    <a:pt x="1011494" y="437175"/>
                  </a:lnTo>
                  <a:lnTo>
                    <a:pt x="1011494" y="456792"/>
                  </a:lnTo>
                  <a:lnTo>
                    <a:pt x="1015292" y="456792"/>
                  </a:lnTo>
                  <a:lnTo>
                    <a:pt x="1015292" y="476402"/>
                  </a:lnTo>
                  <a:lnTo>
                    <a:pt x="1051346" y="476402"/>
                  </a:lnTo>
                  <a:lnTo>
                    <a:pt x="1051346" y="496019"/>
                  </a:lnTo>
                  <a:lnTo>
                    <a:pt x="1089302" y="496019"/>
                  </a:lnTo>
                  <a:lnTo>
                    <a:pt x="1089302" y="515628"/>
                  </a:lnTo>
                  <a:lnTo>
                    <a:pt x="1110176" y="515628"/>
                  </a:lnTo>
                  <a:lnTo>
                    <a:pt x="1110176" y="535238"/>
                  </a:lnTo>
                  <a:lnTo>
                    <a:pt x="1125363" y="535238"/>
                  </a:lnTo>
                  <a:lnTo>
                    <a:pt x="1125363" y="554855"/>
                  </a:lnTo>
                  <a:lnTo>
                    <a:pt x="1222142" y="554855"/>
                  </a:lnTo>
                  <a:lnTo>
                    <a:pt x="1222142" y="574464"/>
                  </a:lnTo>
                  <a:lnTo>
                    <a:pt x="1260098" y="574464"/>
                  </a:lnTo>
                  <a:lnTo>
                    <a:pt x="1260098" y="594081"/>
                  </a:lnTo>
                  <a:lnTo>
                    <a:pt x="1267688" y="594081"/>
                  </a:lnTo>
                  <a:lnTo>
                    <a:pt x="1288562" y="594081"/>
                  </a:lnTo>
                  <a:lnTo>
                    <a:pt x="1288562" y="613847"/>
                  </a:lnTo>
                  <a:lnTo>
                    <a:pt x="1294256" y="613847"/>
                  </a:lnTo>
                  <a:lnTo>
                    <a:pt x="1322727" y="613847"/>
                  </a:lnTo>
                  <a:lnTo>
                    <a:pt x="1322727" y="633776"/>
                  </a:lnTo>
                  <a:lnTo>
                    <a:pt x="1336011" y="633776"/>
                  </a:lnTo>
                  <a:lnTo>
                    <a:pt x="1343601" y="633776"/>
                  </a:lnTo>
                  <a:lnTo>
                    <a:pt x="1343601" y="653876"/>
                  </a:lnTo>
                  <a:lnTo>
                    <a:pt x="1349295" y="653876"/>
                  </a:lnTo>
                  <a:lnTo>
                    <a:pt x="1349295" y="673969"/>
                  </a:lnTo>
                  <a:lnTo>
                    <a:pt x="1354990" y="673969"/>
                  </a:lnTo>
                  <a:lnTo>
                    <a:pt x="1354990" y="694062"/>
                  </a:lnTo>
                  <a:lnTo>
                    <a:pt x="1366370" y="694062"/>
                  </a:lnTo>
                  <a:lnTo>
                    <a:pt x="1366370" y="714155"/>
                  </a:lnTo>
                  <a:lnTo>
                    <a:pt x="1368274" y="714155"/>
                  </a:lnTo>
                  <a:lnTo>
                    <a:pt x="1368274" y="734255"/>
                  </a:lnTo>
                  <a:lnTo>
                    <a:pt x="1381558" y="734255"/>
                  </a:lnTo>
                  <a:lnTo>
                    <a:pt x="1381558" y="754348"/>
                  </a:lnTo>
                  <a:lnTo>
                    <a:pt x="1385349" y="754348"/>
                  </a:lnTo>
                  <a:lnTo>
                    <a:pt x="1385349" y="774441"/>
                  </a:lnTo>
                  <a:lnTo>
                    <a:pt x="1387244" y="774441"/>
                  </a:lnTo>
                  <a:lnTo>
                    <a:pt x="1387244" y="794541"/>
                  </a:lnTo>
                  <a:lnTo>
                    <a:pt x="1392938" y="794541"/>
                  </a:lnTo>
                  <a:lnTo>
                    <a:pt x="1392938" y="814634"/>
                  </a:lnTo>
                  <a:lnTo>
                    <a:pt x="1404327" y="814634"/>
                  </a:lnTo>
                  <a:lnTo>
                    <a:pt x="1404327" y="834727"/>
                  </a:lnTo>
                  <a:lnTo>
                    <a:pt x="1406222" y="834727"/>
                  </a:lnTo>
                  <a:lnTo>
                    <a:pt x="1406222" y="854820"/>
                  </a:lnTo>
                  <a:lnTo>
                    <a:pt x="1408126" y="854820"/>
                  </a:lnTo>
                  <a:lnTo>
                    <a:pt x="1408126" y="874920"/>
                  </a:lnTo>
                  <a:lnTo>
                    <a:pt x="1438485" y="874920"/>
                  </a:lnTo>
                  <a:lnTo>
                    <a:pt x="1438485" y="895013"/>
                  </a:lnTo>
                  <a:lnTo>
                    <a:pt x="1470747" y="895013"/>
                  </a:lnTo>
                  <a:lnTo>
                    <a:pt x="1470747" y="915106"/>
                  </a:lnTo>
                  <a:lnTo>
                    <a:pt x="1501114" y="915106"/>
                  </a:lnTo>
                  <a:lnTo>
                    <a:pt x="1501114" y="935199"/>
                  </a:lnTo>
                  <a:lnTo>
                    <a:pt x="1506808" y="935199"/>
                  </a:lnTo>
                  <a:lnTo>
                    <a:pt x="1506808" y="955299"/>
                  </a:lnTo>
                  <a:lnTo>
                    <a:pt x="1529577" y="955299"/>
                  </a:lnTo>
                  <a:lnTo>
                    <a:pt x="1529577" y="975392"/>
                  </a:lnTo>
                  <a:lnTo>
                    <a:pt x="1533376" y="975392"/>
                  </a:lnTo>
                  <a:lnTo>
                    <a:pt x="1552354" y="975392"/>
                  </a:lnTo>
                  <a:lnTo>
                    <a:pt x="1552354" y="995680"/>
                  </a:lnTo>
                  <a:lnTo>
                    <a:pt x="1571332" y="995680"/>
                  </a:lnTo>
                  <a:lnTo>
                    <a:pt x="1571332" y="1015975"/>
                  </a:lnTo>
                  <a:lnTo>
                    <a:pt x="1626364" y="1015975"/>
                  </a:lnTo>
                  <a:lnTo>
                    <a:pt x="1626364" y="1036263"/>
                  </a:lnTo>
                  <a:lnTo>
                    <a:pt x="1651036" y="1036263"/>
                  </a:lnTo>
                  <a:lnTo>
                    <a:pt x="1651036" y="1056551"/>
                  </a:lnTo>
                  <a:lnTo>
                    <a:pt x="1685194" y="1056551"/>
                  </a:lnTo>
                  <a:lnTo>
                    <a:pt x="1723150" y="1056551"/>
                  </a:lnTo>
                  <a:lnTo>
                    <a:pt x="1723150" y="1077049"/>
                  </a:lnTo>
                  <a:lnTo>
                    <a:pt x="1747815" y="1077049"/>
                  </a:lnTo>
                  <a:lnTo>
                    <a:pt x="1747815" y="1097547"/>
                  </a:lnTo>
                  <a:lnTo>
                    <a:pt x="1789570" y="1097547"/>
                  </a:lnTo>
                  <a:lnTo>
                    <a:pt x="1871170" y="1097547"/>
                  </a:lnTo>
                  <a:lnTo>
                    <a:pt x="1871170" y="1118256"/>
                  </a:lnTo>
                  <a:lnTo>
                    <a:pt x="1888252" y="1118256"/>
                  </a:lnTo>
                  <a:lnTo>
                    <a:pt x="1888252" y="1138972"/>
                  </a:lnTo>
                  <a:lnTo>
                    <a:pt x="1892043" y="1138972"/>
                  </a:lnTo>
                  <a:lnTo>
                    <a:pt x="1892043" y="1180398"/>
                  </a:lnTo>
                  <a:lnTo>
                    <a:pt x="1920515" y="1180398"/>
                  </a:lnTo>
                  <a:lnTo>
                    <a:pt x="1920515" y="1201114"/>
                  </a:lnTo>
                  <a:lnTo>
                    <a:pt x="1941388" y="1201114"/>
                  </a:lnTo>
                  <a:lnTo>
                    <a:pt x="1941388" y="1221823"/>
                  </a:lnTo>
                  <a:lnTo>
                    <a:pt x="2055250" y="1221823"/>
                  </a:lnTo>
                  <a:lnTo>
                    <a:pt x="2055250" y="1242539"/>
                  </a:lnTo>
                  <a:lnTo>
                    <a:pt x="2074228" y="1242539"/>
                  </a:lnTo>
                  <a:lnTo>
                    <a:pt x="2207068" y="1242539"/>
                  </a:lnTo>
                  <a:lnTo>
                    <a:pt x="2207068" y="1263490"/>
                  </a:lnTo>
                  <a:lnTo>
                    <a:pt x="2210867" y="1263490"/>
                  </a:lnTo>
                  <a:lnTo>
                    <a:pt x="2210867" y="1284440"/>
                  </a:lnTo>
                  <a:lnTo>
                    <a:pt x="2212762" y="1284440"/>
                  </a:lnTo>
                  <a:lnTo>
                    <a:pt x="2212762" y="1305391"/>
                  </a:lnTo>
                  <a:lnTo>
                    <a:pt x="2267802" y="1305391"/>
                  </a:lnTo>
                  <a:lnTo>
                    <a:pt x="2267802" y="1326341"/>
                  </a:lnTo>
                  <a:lnTo>
                    <a:pt x="2279182" y="1326341"/>
                  </a:lnTo>
                  <a:lnTo>
                    <a:pt x="2279182" y="1368242"/>
                  </a:lnTo>
                  <a:lnTo>
                    <a:pt x="2309549" y="1368242"/>
                  </a:lnTo>
                  <a:lnTo>
                    <a:pt x="2309549" y="1389192"/>
                  </a:lnTo>
                  <a:lnTo>
                    <a:pt x="2324729" y="1389192"/>
                  </a:lnTo>
                  <a:lnTo>
                    <a:pt x="2324729" y="1410143"/>
                  </a:lnTo>
                  <a:lnTo>
                    <a:pt x="2339916" y="1410143"/>
                  </a:lnTo>
                  <a:lnTo>
                    <a:pt x="2339916" y="1431093"/>
                  </a:lnTo>
                  <a:lnTo>
                    <a:pt x="2349401" y="1431093"/>
                  </a:lnTo>
                  <a:lnTo>
                    <a:pt x="2391156" y="1431093"/>
                  </a:lnTo>
                  <a:lnTo>
                    <a:pt x="2391156" y="1452317"/>
                  </a:lnTo>
                  <a:lnTo>
                    <a:pt x="2453778" y="1452317"/>
                  </a:lnTo>
                  <a:lnTo>
                    <a:pt x="2506913" y="1452317"/>
                  </a:lnTo>
                  <a:lnTo>
                    <a:pt x="2506913" y="1473821"/>
                  </a:lnTo>
                  <a:lnTo>
                    <a:pt x="2508809" y="1473821"/>
                  </a:lnTo>
                  <a:lnTo>
                    <a:pt x="2508809" y="1495333"/>
                  </a:lnTo>
                  <a:lnTo>
                    <a:pt x="2512608" y="1495333"/>
                  </a:lnTo>
                  <a:lnTo>
                    <a:pt x="2512608" y="1516837"/>
                  </a:lnTo>
                  <a:lnTo>
                    <a:pt x="2522101" y="1516837"/>
                  </a:lnTo>
                  <a:lnTo>
                    <a:pt x="2522101" y="1538341"/>
                  </a:lnTo>
                  <a:lnTo>
                    <a:pt x="2525892" y="1538341"/>
                  </a:lnTo>
                  <a:lnTo>
                    <a:pt x="2525892" y="1559845"/>
                  </a:lnTo>
                  <a:lnTo>
                    <a:pt x="2548669" y="1559845"/>
                  </a:lnTo>
                  <a:lnTo>
                    <a:pt x="2565744" y="1559845"/>
                  </a:lnTo>
                  <a:lnTo>
                    <a:pt x="2598006" y="1559845"/>
                  </a:lnTo>
                  <a:lnTo>
                    <a:pt x="2599901" y="1559845"/>
                  </a:lnTo>
                  <a:lnTo>
                    <a:pt x="2601805" y="1559845"/>
                  </a:lnTo>
                  <a:lnTo>
                    <a:pt x="2601805" y="1582659"/>
                  </a:lnTo>
                  <a:lnTo>
                    <a:pt x="2643552" y="1582659"/>
                  </a:lnTo>
                  <a:lnTo>
                    <a:pt x="2643552" y="1605465"/>
                  </a:lnTo>
                  <a:lnTo>
                    <a:pt x="2675814" y="1605465"/>
                  </a:lnTo>
                  <a:lnTo>
                    <a:pt x="2675814" y="1628279"/>
                  </a:lnTo>
                  <a:lnTo>
                    <a:pt x="2774497" y="1628279"/>
                  </a:lnTo>
                  <a:lnTo>
                    <a:pt x="2782086" y="1628279"/>
                  </a:lnTo>
                  <a:lnTo>
                    <a:pt x="2787780" y="1628279"/>
                  </a:lnTo>
                  <a:lnTo>
                    <a:pt x="2804863" y="1628279"/>
                  </a:lnTo>
                  <a:lnTo>
                    <a:pt x="2804863" y="1652223"/>
                  </a:lnTo>
                  <a:lnTo>
                    <a:pt x="2932009" y="1652223"/>
                  </a:lnTo>
                  <a:lnTo>
                    <a:pt x="2932009" y="1679395"/>
                  </a:lnTo>
                  <a:lnTo>
                    <a:pt x="2933904" y="1679395"/>
                  </a:lnTo>
                  <a:lnTo>
                    <a:pt x="2933904" y="1706576"/>
                  </a:lnTo>
                  <a:lnTo>
                    <a:pt x="2939599" y="1706576"/>
                  </a:lnTo>
                  <a:lnTo>
                    <a:pt x="2987040" y="1706576"/>
                  </a:lnTo>
                  <a:lnTo>
                    <a:pt x="2987040" y="1734302"/>
                  </a:lnTo>
                  <a:lnTo>
                    <a:pt x="2992735" y="1734302"/>
                  </a:lnTo>
                  <a:lnTo>
                    <a:pt x="3102805" y="1734302"/>
                  </a:lnTo>
                  <a:lnTo>
                    <a:pt x="3102805" y="1765989"/>
                  </a:lnTo>
                  <a:lnTo>
                    <a:pt x="3108499" y="1765989"/>
                  </a:lnTo>
                  <a:lnTo>
                    <a:pt x="3117985" y="1765989"/>
                  </a:lnTo>
                  <a:lnTo>
                    <a:pt x="3119888" y="1765989"/>
                  </a:lnTo>
                  <a:lnTo>
                    <a:pt x="3119888" y="1799305"/>
                  </a:lnTo>
                  <a:lnTo>
                    <a:pt x="3142657" y="1799305"/>
                  </a:lnTo>
                  <a:lnTo>
                    <a:pt x="3165434" y="1799305"/>
                  </a:lnTo>
                  <a:lnTo>
                    <a:pt x="3165434" y="1833518"/>
                  </a:lnTo>
                  <a:lnTo>
                    <a:pt x="3169225" y="1833518"/>
                  </a:lnTo>
                  <a:lnTo>
                    <a:pt x="3169225" y="1867739"/>
                  </a:lnTo>
                  <a:lnTo>
                    <a:pt x="3184412" y="1867739"/>
                  </a:lnTo>
                  <a:lnTo>
                    <a:pt x="3184412" y="1901952"/>
                  </a:lnTo>
                  <a:lnTo>
                    <a:pt x="3188203" y="1901952"/>
                  </a:lnTo>
                  <a:lnTo>
                    <a:pt x="3195793" y="1901952"/>
                  </a:lnTo>
                  <a:lnTo>
                    <a:pt x="3256519" y="1901952"/>
                  </a:lnTo>
                  <a:lnTo>
                    <a:pt x="3266012" y="1901952"/>
                  </a:lnTo>
                  <a:lnTo>
                    <a:pt x="3275497" y="1901952"/>
                  </a:lnTo>
                  <a:lnTo>
                    <a:pt x="3322947" y="1901952"/>
                  </a:lnTo>
                  <a:lnTo>
                    <a:pt x="3322947" y="1942067"/>
                  </a:lnTo>
                  <a:lnTo>
                    <a:pt x="3404546" y="1942067"/>
                  </a:lnTo>
                  <a:lnTo>
                    <a:pt x="3404546" y="1993122"/>
                  </a:lnTo>
                  <a:lnTo>
                    <a:pt x="3531692" y="1993122"/>
                  </a:lnTo>
                  <a:lnTo>
                    <a:pt x="3531692" y="2060129"/>
                  </a:lnTo>
                  <a:lnTo>
                    <a:pt x="3556364" y="2060129"/>
                  </a:lnTo>
                  <a:lnTo>
                    <a:pt x="3582932" y="2060129"/>
                  </a:lnTo>
                  <a:lnTo>
                    <a:pt x="3582932" y="2131924"/>
                  </a:lnTo>
                  <a:lnTo>
                    <a:pt x="4063067" y="2131924"/>
                  </a:lnTo>
                  <a:lnTo>
                    <a:pt x="4184518" y="2131924"/>
                  </a:lnTo>
                </a:path>
              </a:pathLst>
            </a:custGeom>
            <a:ln w="311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967599" y="1693486"/>
              <a:ext cx="4281805" cy="1040765"/>
            </a:xfrm>
            <a:custGeom>
              <a:avLst/>
              <a:gdLst/>
              <a:ahLst/>
              <a:cxnLst/>
              <a:rect l="l" t="t" r="r" b="b"/>
              <a:pathLst>
                <a:path w="4281805" h="1040764">
                  <a:moveTo>
                    <a:pt x="0" y="0"/>
                  </a:moveTo>
                  <a:lnTo>
                    <a:pt x="11388" y="0"/>
                  </a:lnTo>
                  <a:lnTo>
                    <a:pt x="53135" y="0"/>
                  </a:lnTo>
                  <a:lnTo>
                    <a:pt x="53135" y="17028"/>
                  </a:lnTo>
                  <a:lnTo>
                    <a:pt x="70218" y="17028"/>
                  </a:lnTo>
                  <a:lnTo>
                    <a:pt x="70218" y="34057"/>
                  </a:lnTo>
                  <a:lnTo>
                    <a:pt x="92987" y="34057"/>
                  </a:lnTo>
                  <a:lnTo>
                    <a:pt x="92987" y="51085"/>
                  </a:lnTo>
                  <a:lnTo>
                    <a:pt x="130944" y="51085"/>
                  </a:lnTo>
                  <a:lnTo>
                    <a:pt x="161311" y="51085"/>
                  </a:lnTo>
                  <a:lnTo>
                    <a:pt x="229626" y="51085"/>
                  </a:lnTo>
                  <a:lnTo>
                    <a:pt x="229626" y="68309"/>
                  </a:lnTo>
                  <a:lnTo>
                    <a:pt x="267583" y="68309"/>
                  </a:lnTo>
                  <a:lnTo>
                    <a:pt x="269478" y="68309"/>
                  </a:lnTo>
                  <a:lnTo>
                    <a:pt x="269478" y="85634"/>
                  </a:lnTo>
                  <a:lnTo>
                    <a:pt x="278971" y="85634"/>
                  </a:lnTo>
                  <a:lnTo>
                    <a:pt x="282762" y="85634"/>
                  </a:lnTo>
                  <a:lnTo>
                    <a:pt x="284657" y="85634"/>
                  </a:lnTo>
                  <a:lnTo>
                    <a:pt x="341592" y="85634"/>
                  </a:lnTo>
                  <a:lnTo>
                    <a:pt x="341592" y="103262"/>
                  </a:lnTo>
                  <a:lnTo>
                    <a:pt x="381444" y="103262"/>
                  </a:lnTo>
                  <a:lnTo>
                    <a:pt x="381444" y="120899"/>
                  </a:lnTo>
                  <a:lnTo>
                    <a:pt x="425095" y="120899"/>
                  </a:lnTo>
                  <a:lnTo>
                    <a:pt x="425095" y="138528"/>
                  </a:lnTo>
                  <a:lnTo>
                    <a:pt x="434580" y="138528"/>
                  </a:lnTo>
                  <a:lnTo>
                    <a:pt x="434580" y="156157"/>
                  </a:lnTo>
                  <a:lnTo>
                    <a:pt x="436483" y="156157"/>
                  </a:lnTo>
                  <a:lnTo>
                    <a:pt x="445969" y="156157"/>
                  </a:lnTo>
                  <a:lnTo>
                    <a:pt x="593996" y="156157"/>
                  </a:lnTo>
                  <a:lnTo>
                    <a:pt x="601586" y="156157"/>
                  </a:lnTo>
                  <a:lnTo>
                    <a:pt x="601586" y="174114"/>
                  </a:lnTo>
                  <a:lnTo>
                    <a:pt x="614870" y="174114"/>
                  </a:lnTo>
                  <a:lnTo>
                    <a:pt x="614870" y="192070"/>
                  </a:lnTo>
                  <a:lnTo>
                    <a:pt x="666110" y="192070"/>
                  </a:lnTo>
                  <a:lnTo>
                    <a:pt x="677491" y="192070"/>
                  </a:lnTo>
                  <a:lnTo>
                    <a:pt x="677491" y="210143"/>
                  </a:lnTo>
                  <a:lnTo>
                    <a:pt x="698364" y="210143"/>
                  </a:lnTo>
                  <a:lnTo>
                    <a:pt x="698364" y="228217"/>
                  </a:lnTo>
                  <a:lnTo>
                    <a:pt x="742015" y="228217"/>
                  </a:lnTo>
                  <a:lnTo>
                    <a:pt x="757195" y="228217"/>
                  </a:lnTo>
                  <a:lnTo>
                    <a:pt x="884348" y="228217"/>
                  </a:lnTo>
                  <a:lnTo>
                    <a:pt x="884348" y="246516"/>
                  </a:lnTo>
                  <a:lnTo>
                    <a:pt x="950768" y="246516"/>
                  </a:lnTo>
                  <a:lnTo>
                    <a:pt x="950768" y="264823"/>
                  </a:lnTo>
                  <a:lnTo>
                    <a:pt x="1019083" y="264823"/>
                  </a:lnTo>
                  <a:lnTo>
                    <a:pt x="1019083" y="283123"/>
                  </a:lnTo>
                  <a:lnTo>
                    <a:pt x="1077914" y="283123"/>
                  </a:lnTo>
                  <a:lnTo>
                    <a:pt x="1077914" y="301430"/>
                  </a:lnTo>
                  <a:lnTo>
                    <a:pt x="1155722" y="301430"/>
                  </a:lnTo>
                  <a:lnTo>
                    <a:pt x="1155722" y="319730"/>
                  </a:lnTo>
                  <a:lnTo>
                    <a:pt x="1193679" y="319730"/>
                  </a:lnTo>
                  <a:lnTo>
                    <a:pt x="1193679" y="338037"/>
                  </a:lnTo>
                  <a:lnTo>
                    <a:pt x="1231635" y="338037"/>
                  </a:lnTo>
                  <a:lnTo>
                    <a:pt x="1248710" y="338037"/>
                  </a:lnTo>
                  <a:lnTo>
                    <a:pt x="1248710" y="356461"/>
                  </a:lnTo>
                  <a:lnTo>
                    <a:pt x="1294256" y="356461"/>
                  </a:lnTo>
                  <a:lnTo>
                    <a:pt x="1349295" y="356461"/>
                  </a:lnTo>
                  <a:lnTo>
                    <a:pt x="1364475" y="356461"/>
                  </a:lnTo>
                  <a:lnTo>
                    <a:pt x="1364475" y="375143"/>
                  </a:lnTo>
                  <a:lnTo>
                    <a:pt x="1377759" y="375143"/>
                  </a:lnTo>
                  <a:lnTo>
                    <a:pt x="1377759" y="393824"/>
                  </a:lnTo>
                  <a:lnTo>
                    <a:pt x="1381558" y="393824"/>
                  </a:lnTo>
                  <a:lnTo>
                    <a:pt x="1381558" y="412506"/>
                  </a:lnTo>
                  <a:lnTo>
                    <a:pt x="1389147" y="412506"/>
                  </a:lnTo>
                  <a:lnTo>
                    <a:pt x="1389147" y="431187"/>
                  </a:lnTo>
                  <a:lnTo>
                    <a:pt x="1457463" y="431187"/>
                  </a:lnTo>
                  <a:lnTo>
                    <a:pt x="1463157" y="431187"/>
                  </a:lnTo>
                  <a:lnTo>
                    <a:pt x="1463157" y="450001"/>
                  </a:lnTo>
                  <a:lnTo>
                    <a:pt x="1495419" y="450001"/>
                  </a:lnTo>
                  <a:lnTo>
                    <a:pt x="1495419" y="468815"/>
                  </a:lnTo>
                  <a:lnTo>
                    <a:pt x="1533376" y="468815"/>
                  </a:lnTo>
                  <a:lnTo>
                    <a:pt x="1643446" y="468815"/>
                  </a:lnTo>
                  <a:lnTo>
                    <a:pt x="1643446" y="487770"/>
                  </a:lnTo>
                  <a:lnTo>
                    <a:pt x="1723150" y="487770"/>
                  </a:lnTo>
                  <a:lnTo>
                    <a:pt x="1723150" y="506724"/>
                  </a:lnTo>
                  <a:lnTo>
                    <a:pt x="1776286" y="506724"/>
                  </a:lnTo>
                  <a:lnTo>
                    <a:pt x="1776286" y="525671"/>
                  </a:lnTo>
                  <a:lnTo>
                    <a:pt x="1848401" y="525671"/>
                  </a:lnTo>
                  <a:lnTo>
                    <a:pt x="1971755" y="525671"/>
                  </a:lnTo>
                  <a:lnTo>
                    <a:pt x="2038175" y="525671"/>
                  </a:lnTo>
                  <a:lnTo>
                    <a:pt x="2038175" y="544914"/>
                  </a:lnTo>
                  <a:lnTo>
                    <a:pt x="2083721" y="544914"/>
                  </a:lnTo>
                  <a:lnTo>
                    <a:pt x="2140648" y="544914"/>
                  </a:lnTo>
                  <a:lnTo>
                    <a:pt x="2174814" y="544914"/>
                  </a:lnTo>
                  <a:lnTo>
                    <a:pt x="2174814" y="564453"/>
                  </a:lnTo>
                  <a:lnTo>
                    <a:pt x="2176709" y="564453"/>
                  </a:lnTo>
                  <a:lnTo>
                    <a:pt x="2176709" y="583992"/>
                  </a:lnTo>
                  <a:lnTo>
                    <a:pt x="2214666" y="583992"/>
                  </a:lnTo>
                  <a:lnTo>
                    <a:pt x="2214666" y="603524"/>
                  </a:lnTo>
                  <a:lnTo>
                    <a:pt x="2226046" y="603524"/>
                  </a:lnTo>
                  <a:lnTo>
                    <a:pt x="2226046" y="623063"/>
                  </a:lnTo>
                  <a:lnTo>
                    <a:pt x="2239330" y="623063"/>
                  </a:lnTo>
                  <a:lnTo>
                    <a:pt x="2239330" y="642602"/>
                  </a:lnTo>
                  <a:lnTo>
                    <a:pt x="2301959" y="642602"/>
                  </a:lnTo>
                  <a:lnTo>
                    <a:pt x="2301959" y="662141"/>
                  </a:lnTo>
                  <a:lnTo>
                    <a:pt x="2391156" y="662141"/>
                  </a:lnTo>
                  <a:lnTo>
                    <a:pt x="2391156" y="681680"/>
                  </a:lnTo>
                  <a:lnTo>
                    <a:pt x="2472756" y="681680"/>
                  </a:lnTo>
                  <a:lnTo>
                    <a:pt x="2472756" y="701212"/>
                  </a:lnTo>
                  <a:lnTo>
                    <a:pt x="2491734" y="701212"/>
                  </a:lnTo>
                  <a:lnTo>
                    <a:pt x="2491734" y="720751"/>
                  </a:lnTo>
                  <a:lnTo>
                    <a:pt x="2552460" y="720751"/>
                  </a:lnTo>
                  <a:lnTo>
                    <a:pt x="2579028" y="720751"/>
                  </a:lnTo>
                  <a:lnTo>
                    <a:pt x="2698584" y="720751"/>
                  </a:lnTo>
                  <a:lnTo>
                    <a:pt x="2725152" y="720751"/>
                  </a:lnTo>
                  <a:lnTo>
                    <a:pt x="2761213" y="720751"/>
                  </a:lnTo>
                  <a:lnTo>
                    <a:pt x="2761213" y="740961"/>
                  </a:lnTo>
                  <a:lnTo>
                    <a:pt x="3000324" y="740961"/>
                  </a:lnTo>
                  <a:lnTo>
                    <a:pt x="3000324" y="765178"/>
                  </a:lnTo>
                  <a:lnTo>
                    <a:pt x="3176815" y="765178"/>
                  </a:lnTo>
                  <a:lnTo>
                    <a:pt x="3176815" y="794666"/>
                  </a:lnTo>
                  <a:lnTo>
                    <a:pt x="3188203" y="794666"/>
                  </a:lnTo>
                  <a:lnTo>
                    <a:pt x="3188203" y="825347"/>
                  </a:lnTo>
                  <a:lnTo>
                    <a:pt x="3220466" y="825347"/>
                  </a:lnTo>
                  <a:lnTo>
                    <a:pt x="3408345" y="825347"/>
                  </a:lnTo>
                  <a:lnTo>
                    <a:pt x="3408345" y="863966"/>
                  </a:lnTo>
                  <a:lnTo>
                    <a:pt x="3414031" y="863966"/>
                  </a:lnTo>
                  <a:lnTo>
                    <a:pt x="3414031" y="902584"/>
                  </a:lnTo>
                  <a:lnTo>
                    <a:pt x="3438704" y="902584"/>
                  </a:lnTo>
                  <a:lnTo>
                    <a:pt x="3438704" y="941904"/>
                  </a:lnTo>
                  <a:lnTo>
                    <a:pt x="3440607" y="941904"/>
                  </a:lnTo>
                  <a:lnTo>
                    <a:pt x="3463376" y="941904"/>
                  </a:lnTo>
                  <a:lnTo>
                    <a:pt x="3467175" y="941904"/>
                  </a:lnTo>
                  <a:lnTo>
                    <a:pt x="3467175" y="982745"/>
                  </a:lnTo>
                  <a:lnTo>
                    <a:pt x="3514617" y="982745"/>
                  </a:lnTo>
                  <a:lnTo>
                    <a:pt x="3660741" y="982745"/>
                  </a:lnTo>
                  <a:lnTo>
                    <a:pt x="3660741" y="1040590"/>
                  </a:lnTo>
                  <a:lnTo>
                    <a:pt x="4205392" y="1040590"/>
                  </a:lnTo>
                  <a:lnTo>
                    <a:pt x="4281305" y="1040590"/>
                  </a:lnTo>
                </a:path>
              </a:pathLst>
            </a:custGeom>
            <a:ln w="311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967599" y="1693486"/>
              <a:ext cx="4260850" cy="966469"/>
            </a:xfrm>
            <a:custGeom>
              <a:avLst/>
              <a:gdLst/>
              <a:ahLst/>
              <a:cxnLst/>
              <a:rect l="l" t="t" r="r" b="b"/>
              <a:pathLst>
                <a:path w="4260850" h="966469">
                  <a:moveTo>
                    <a:pt x="0" y="0"/>
                  </a:moveTo>
                  <a:lnTo>
                    <a:pt x="64524" y="0"/>
                  </a:lnTo>
                  <a:lnTo>
                    <a:pt x="77808" y="0"/>
                  </a:lnTo>
                  <a:lnTo>
                    <a:pt x="77808" y="17028"/>
                  </a:lnTo>
                  <a:lnTo>
                    <a:pt x="79703" y="17028"/>
                  </a:lnTo>
                  <a:lnTo>
                    <a:pt x="79703" y="34057"/>
                  </a:lnTo>
                  <a:lnTo>
                    <a:pt x="104376" y="34057"/>
                  </a:lnTo>
                  <a:lnTo>
                    <a:pt x="115764" y="34057"/>
                  </a:lnTo>
                  <a:lnTo>
                    <a:pt x="127145" y="34057"/>
                  </a:lnTo>
                  <a:lnTo>
                    <a:pt x="127145" y="51280"/>
                  </a:lnTo>
                  <a:lnTo>
                    <a:pt x="187879" y="51280"/>
                  </a:lnTo>
                  <a:lnTo>
                    <a:pt x="208752" y="51280"/>
                  </a:lnTo>
                  <a:lnTo>
                    <a:pt x="208752" y="68605"/>
                  </a:lnTo>
                  <a:lnTo>
                    <a:pt x="271374" y="68605"/>
                  </a:lnTo>
                  <a:lnTo>
                    <a:pt x="273277" y="68605"/>
                  </a:lnTo>
                  <a:lnTo>
                    <a:pt x="290352" y="68605"/>
                  </a:lnTo>
                  <a:lnTo>
                    <a:pt x="290352" y="86125"/>
                  </a:lnTo>
                  <a:lnTo>
                    <a:pt x="337793" y="86125"/>
                  </a:lnTo>
                  <a:lnTo>
                    <a:pt x="337793" y="103652"/>
                  </a:lnTo>
                  <a:lnTo>
                    <a:pt x="341592" y="103652"/>
                  </a:lnTo>
                  <a:lnTo>
                    <a:pt x="341592" y="121172"/>
                  </a:lnTo>
                  <a:lnTo>
                    <a:pt x="415602" y="121172"/>
                  </a:lnTo>
                  <a:lnTo>
                    <a:pt x="434580" y="121172"/>
                  </a:lnTo>
                  <a:lnTo>
                    <a:pt x="434580" y="138801"/>
                  </a:lnTo>
                  <a:lnTo>
                    <a:pt x="438379" y="138801"/>
                  </a:lnTo>
                  <a:lnTo>
                    <a:pt x="449767" y="138801"/>
                  </a:lnTo>
                  <a:lnTo>
                    <a:pt x="449767" y="156539"/>
                  </a:lnTo>
                  <a:lnTo>
                    <a:pt x="504799" y="156539"/>
                  </a:lnTo>
                  <a:lnTo>
                    <a:pt x="504799" y="174277"/>
                  </a:lnTo>
                  <a:lnTo>
                    <a:pt x="531367" y="174277"/>
                  </a:lnTo>
                  <a:lnTo>
                    <a:pt x="531367" y="192015"/>
                  </a:lnTo>
                  <a:lnTo>
                    <a:pt x="605376" y="192015"/>
                  </a:lnTo>
                  <a:lnTo>
                    <a:pt x="605376" y="209746"/>
                  </a:lnTo>
                  <a:lnTo>
                    <a:pt x="616765" y="209746"/>
                  </a:lnTo>
                  <a:lnTo>
                    <a:pt x="616765" y="227484"/>
                  </a:lnTo>
                  <a:lnTo>
                    <a:pt x="630049" y="227484"/>
                  </a:lnTo>
                  <a:lnTo>
                    <a:pt x="630049" y="245222"/>
                  </a:lnTo>
                  <a:lnTo>
                    <a:pt x="656617" y="245222"/>
                  </a:lnTo>
                  <a:lnTo>
                    <a:pt x="658512" y="245222"/>
                  </a:lnTo>
                  <a:lnTo>
                    <a:pt x="658512" y="263069"/>
                  </a:lnTo>
                  <a:lnTo>
                    <a:pt x="675595" y="263069"/>
                  </a:lnTo>
                  <a:lnTo>
                    <a:pt x="675595" y="280916"/>
                  </a:lnTo>
                  <a:lnTo>
                    <a:pt x="704059" y="280916"/>
                  </a:lnTo>
                  <a:lnTo>
                    <a:pt x="704059" y="298764"/>
                  </a:lnTo>
                  <a:lnTo>
                    <a:pt x="742015" y="298764"/>
                  </a:lnTo>
                  <a:lnTo>
                    <a:pt x="742015" y="316619"/>
                  </a:lnTo>
                  <a:lnTo>
                    <a:pt x="907117" y="316619"/>
                  </a:lnTo>
                  <a:lnTo>
                    <a:pt x="907117" y="334466"/>
                  </a:lnTo>
                  <a:lnTo>
                    <a:pt x="910916" y="334466"/>
                  </a:lnTo>
                  <a:lnTo>
                    <a:pt x="910916" y="352313"/>
                  </a:lnTo>
                  <a:lnTo>
                    <a:pt x="914707" y="352313"/>
                  </a:lnTo>
                  <a:lnTo>
                    <a:pt x="952663" y="352313"/>
                  </a:lnTo>
                  <a:lnTo>
                    <a:pt x="952663" y="370277"/>
                  </a:lnTo>
                  <a:lnTo>
                    <a:pt x="973537" y="370277"/>
                  </a:lnTo>
                  <a:lnTo>
                    <a:pt x="973537" y="388242"/>
                  </a:lnTo>
                  <a:lnTo>
                    <a:pt x="994419" y="388242"/>
                  </a:lnTo>
                  <a:lnTo>
                    <a:pt x="1087407" y="388242"/>
                  </a:lnTo>
                  <a:lnTo>
                    <a:pt x="1153827" y="388242"/>
                  </a:lnTo>
                  <a:lnTo>
                    <a:pt x="1237329" y="388242"/>
                  </a:lnTo>
                  <a:lnTo>
                    <a:pt x="1246814" y="388242"/>
                  </a:lnTo>
                  <a:lnTo>
                    <a:pt x="1246814" y="406705"/>
                  </a:lnTo>
                  <a:lnTo>
                    <a:pt x="1292361" y="406705"/>
                  </a:lnTo>
                  <a:lnTo>
                    <a:pt x="1373960" y="406705"/>
                  </a:lnTo>
                  <a:lnTo>
                    <a:pt x="1392938" y="406705"/>
                  </a:lnTo>
                  <a:lnTo>
                    <a:pt x="1392938" y="425433"/>
                  </a:lnTo>
                  <a:lnTo>
                    <a:pt x="1402431" y="425433"/>
                  </a:lnTo>
                  <a:lnTo>
                    <a:pt x="1402431" y="444154"/>
                  </a:lnTo>
                  <a:lnTo>
                    <a:pt x="1466956" y="444154"/>
                  </a:lnTo>
                  <a:lnTo>
                    <a:pt x="1466956" y="462874"/>
                  </a:lnTo>
                  <a:lnTo>
                    <a:pt x="1472650" y="462874"/>
                  </a:lnTo>
                  <a:lnTo>
                    <a:pt x="1601691" y="462874"/>
                  </a:lnTo>
                  <a:lnTo>
                    <a:pt x="1601691" y="481735"/>
                  </a:lnTo>
                  <a:lnTo>
                    <a:pt x="1607385" y="481735"/>
                  </a:lnTo>
                  <a:lnTo>
                    <a:pt x="1662417" y="481735"/>
                  </a:lnTo>
                  <a:lnTo>
                    <a:pt x="1662417" y="500728"/>
                  </a:lnTo>
                  <a:lnTo>
                    <a:pt x="1711762" y="500728"/>
                  </a:lnTo>
                  <a:lnTo>
                    <a:pt x="1711762" y="519722"/>
                  </a:lnTo>
                  <a:lnTo>
                    <a:pt x="1761107" y="519722"/>
                  </a:lnTo>
                  <a:lnTo>
                    <a:pt x="1761107" y="538723"/>
                  </a:lnTo>
                  <a:lnTo>
                    <a:pt x="1893947" y="538723"/>
                  </a:lnTo>
                  <a:lnTo>
                    <a:pt x="1893947" y="557716"/>
                  </a:lnTo>
                  <a:lnTo>
                    <a:pt x="1901536" y="557716"/>
                  </a:lnTo>
                  <a:lnTo>
                    <a:pt x="1901536" y="576718"/>
                  </a:lnTo>
                  <a:lnTo>
                    <a:pt x="2053355" y="576718"/>
                  </a:lnTo>
                  <a:lnTo>
                    <a:pt x="2053355" y="595711"/>
                  </a:lnTo>
                  <a:lnTo>
                    <a:pt x="2131163" y="595711"/>
                  </a:lnTo>
                  <a:lnTo>
                    <a:pt x="2131163" y="614704"/>
                  </a:lnTo>
                  <a:lnTo>
                    <a:pt x="2150141" y="614704"/>
                  </a:lnTo>
                  <a:lnTo>
                    <a:pt x="2150141" y="633706"/>
                  </a:lnTo>
                  <a:lnTo>
                    <a:pt x="2326632" y="633706"/>
                  </a:lnTo>
                  <a:lnTo>
                    <a:pt x="2431008" y="633706"/>
                  </a:lnTo>
                  <a:lnTo>
                    <a:pt x="2499324" y="633706"/>
                  </a:lnTo>
                  <a:lnTo>
                    <a:pt x="2499324" y="653003"/>
                  </a:lnTo>
                  <a:lnTo>
                    <a:pt x="2567639" y="653003"/>
                  </a:lnTo>
                  <a:lnTo>
                    <a:pt x="2567639" y="672301"/>
                  </a:lnTo>
                  <a:lnTo>
                    <a:pt x="2592312" y="672301"/>
                  </a:lnTo>
                  <a:lnTo>
                    <a:pt x="2592312" y="691598"/>
                  </a:lnTo>
                  <a:lnTo>
                    <a:pt x="2598006" y="691598"/>
                  </a:lnTo>
                  <a:lnTo>
                    <a:pt x="2690994" y="691598"/>
                  </a:lnTo>
                  <a:lnTo>
                    <a:pt x="2690994" y="711051"/>
                  </a:lnTo>
                  <a:lnTo>
                    <a:pt x="2734645" y="711051"/>
                  </a:lnTo>
                  <a:lnTo>
                    <a:pt x="2746033" y="711051"/>
                  </a:lnTo>
                  <a:lnTo>
                    <a:pt x="2746033" y="730676"/>
                  </a:lnTo>
                  <a:lnTo>
                    <a:pt x="2766907" y="730676"/>
                  </a:lnTo>
                  <a:lnTo>
                    <a:pt x="2772601" y="730676"/>
                  </a:lnTo>
                  <a:lnTo>
                    <a:pt x="3002228" y="730676"/>
                  </a:lnTo>
                  <a:lnTo>
                    <a:pt x="3002228" y="754496"/>
                  </a:lnTo>
                  <a:lnTo>
                    <a:pt x="3040184" y="754496"/>
                  </a:lnTo>
                  <a:lnTo>
                    <a:pt x="3040184" y="779891"/>
                  </a:lnTo>
                  <a:lnTo>
                    <a:pt x="3053468" y="779891"/>
                  </a:lnTo>
                  <a:lnTo>
                    <a:pt x="3057259" y="779891"/>
                  </a:lnTo>
                  <a:lnTo>
                    <a:pt x="3057259" y="805566"/>
                  </a:lnTo>
                  <a:lnTo>
                    <a:pt x="3081932" y="805566"/>
                  </a:lnTo>
                  <a:lnTo>
                    <a:pt x="3097111" y="805566"/>
                  </a:lnTo>
                  <a:lnTo>
                    <a:pt x="3100910" y="805566"/>
                  </a:lnTo>
                  <a:lnTo>
                    <a:pt x="3102805" y="805566"/>
                  </a:lnTo>
                  <a:lnTo>
                    <a:pt x="3102805" y="832793"/>
                  </a:lnTo>
                  <a:lnTo>
                    <a:pt x="3127478" y="832793"/>
                  </a:lnTo>
                  <a:lnTo>
                    <a:pt x="3133172" y="832793"/>
                  </a:lnTo>
                  <a:lnTo>
                    <a:pt x="3133172" y="860356"/>
                  </a:lnTo>
                  <a:lnTo>
                    <a:pt x="3247034" y="860356"/>
                  </a:lnTo>
                  <a:lnTo>
                    <a:pt x="3247034" y="893766"/>
                  </a:lnTo>
                  <a:lnTo>
                    <a:pt x="3708182" y="893766"/>
                  </a:lnTo>
                  <a:lnTo>
                    <a:pt x="3708182" y="966145"/>
                  </a:lnTo>
                  <a:lnTo>
                    <a:pt x="4165540" y="966145"/>
                  </a:lnTo>
                  <a:lnTo>
                    <a:pt x="4260431" y="966145"/>
                  </a:lnTo>
                </a:path>
              </a:pathLst>
            </a:custGeom>
            <a:ln w="3118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967599" y="4758753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381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6006979" y="1615687"/>
              <a:ext cx="0" cy="3143250"/>
            </a:xfrm>
            <a:custGeom>
              <a:avLst/>
              <a:gdLst/>
              <a:ahLst/>
              <a:cxnLst/>
              <a:rect l="l" t="t" r="r" b="b"/>
              <a:pathLst>
                <a:path h="3143250">
                  <a:moveTo>
                    <a:pt x="0" y="3143065"/>
                  </a:moveTo>
                  <a:lnTo>
                    <a:pt x="0" y="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967599" y="1615687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381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967599" y="1615687"/>
              <a:ext cx="5039995" cy="3193415"/>
            </a:xfrm>
            <a:custGeom>
              <a:avLst/>
              <a:gdLst/>
              <a:ahLst/>
              <a:cxnLst/>
              <a:rect l="l" t="t" r="r" b="b"/>
              <a:pathLst>
                <a:path w="5039995" h="3193415">
                  <a:moveTo>
                    <a:pt x="0" y="3143065"/>
                  </a:moveTo>
                  <a:lnTo>
                    <a:pt x="0" y="0"/>
                  </a:lnTo>
                </a:path>
                <a:path w="5039995" h="3193415">
                  <a:moveTo>
                    <a:pt x="0" y="3143065"/>
                  </a:moveTo>
                  <a:lnTo>
                    <a:pt x="5039381" y="3143065"/>
                  </a:lnTo>
                </a:path>
                <a:path w="5039995" h="3193415">
                  <a:moveTo>
                    <a:pt x="0" y="3143065"/>
                  </a:moveTo>
                  <a:lnTo>
                    <a:pt x="0" y="3192966"/>
                  </a:lnTo>
                </a:path>
              </a:pathLst>
            </a:custGeom>
            <a:ln w="7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660806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2354013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3047219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3740426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433633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5126840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5820047" y="475875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00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917637" y="1615687"/>
              <a:ext cx="50165" cy="3143250"/>
            </a:xfrm>
            <a:custGeom>
              <a:avLst/>
              <a:gdLst/>
              <a:ahLst/>
              <a:cxnLst/>
              <a:rect l="l" t="t" r="r" b="b"/>
              <a:pathLst>
                <a:path w="50165" h="3143250">
                  <a:moveTo>
                    <a:pt x="49961" y="3143065"/>
                  </a:moveTo>
                  <a:lnTo>
                    <a:pt x="49961" y="0"/>
                  </a:lnTo>
                </a:path>
                <a:path w="50165" h="3143250">
                  <a:moveTo>
                    <a:pt x="49961" y="3143065"/>
                  </a:moveTo>
                  <a:lnTo>
                    <a:pt x="0" y="3143065"/>
                  </a:lnTo>
                </a:path>
              </a:pathLst>
            </a:custGeom>
            <a:ln w="7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917637" y="4452226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917637" y="4145699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917637" y="3839172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917637" y="353264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917637" y="3226119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917637" y="2919592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917637" y="261306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917637" y="2306540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917637" y="2000013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917637" y="1693487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61" y="0"/>
                  </a:moveTo>
                  <a:lnTo>
                    <a:pt x="0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3503056" y="4656504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02" y="0"/>
                  </a:lnTo>
                </a:path>
              </a:pathLst>
            </a:custGeom>
            <a:ln w="7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3534257" y="462531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375"/>
                  </a:lnTo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1030347" y="4531753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5">
                  <a:moveTo>
                    <a:pt x="0" y="0"/>
                  </a:moveTo>
                  <a:lnTo>
                    <a:pt x="179407" y="0"/>
                  </a:lnTo>
                </a:path>
              </a:pathLst>
            </a:custGeom>
            <a:ln w="31187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030346" y="4407001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5">
                  <a:moveTo>
                    <a:pt x="0" y="0"/>
                  </a:moveTo>
                  <a:lnTo>
                    <a:pt x="179407" y="0"/>
                  </a:lnTo>
                </a:path>
              </a:pathLst>
            </a:custGeom>
            <a:ln w="311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6" name="object 1496"/>
          <p:cNvSpPr txBox="1"/>
          <p:nvPr/>
        </p:nvSpPr>
        <p:spPr>
          <a:xfrm>
            <a:off x="927597" y="4823243"/>
            <a:ext cx="819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97" name="object 1497"/>
          <p:cNvSpPr txBox="1"/>
          <p:nvPr/>
        </p:nvSpPr>
        <p:spPr>
          <a:xfrm>
            <a:off x="1593504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12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98" name="object 1498"/>
          <p:cNvSpPr txBox="1"/>
          <p:nvPr/>
        </p:nvSpPr>
        <p:spPr>
          <a:xfrm>
            <a:off x="2286711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24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99" name="object 1499"/>
          <p:cNvSpPr txBox="1"/>
          <p:nvPr/>
        </p:nvSpPr>
        <p:spPr>
          <a:xfrm>
            <a:off x="2979917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36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0" name="object 1500"/>
          <p:cNvSpPr txBox="1"/>
          <p:nvPr/>
        </p:nvSpPr>
        <p:spPr>
          <a:xfrm>
            <a:off x="3673124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48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1" name="object 1501"/>
          <p:cNvSpPr txBox="1"/>
          <p:nvPr/>
        </p:nvSpPr>
        <p:spPr>
          <a:xfrm>
            <a:off x="4366331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2" name="object 1502"/>
          <p:cNvSpPr txBox="1"/>
          <p:nvPr/>
        </p:nvSpPr>
        <p:spPr>
          <a:xfrm>
            <a:off x="5059537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72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3" name="object 1503"/>
          <p:cNvSpPr txBox="1"/>
          <p:nvPr/>
        </p:nvSpPr>
        <p:spPr>
          <a:xfrm>
            <a:off x="5752744" y="4823243"/>
            <a:ext cx="1346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84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4" name="object 1504"/>
          <p:cNvSpPr txBox="1"/>
          <p:nvPr/>
        </p:nvSpPr>
        <p:spPr>
          <a:xfrm>
            <a:off x="733310" y="4679779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5" name="object 1505"/>
          <p:cNvSpPr txBox="1"/>
          <p:nvPr/>
        </p:nvSpPr>
        <p:spPr>
          <a:xfrm>
            <a:off x="733310" y="4373252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6" name="object 1506"/>
          <p:cNvSpPr txBox="1"/>
          <p:nvPr/>
        </p:nvSpPr>
        <p:spPr>
          <a:xfrm>
            <a:off x="733310" y="4066726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7" name="object 1507"/>
          <p:cNvSpPr txBox="1"/>
          <p:nvPr/>
        </p:nvSpPr>
        <p:spPr>
          <a:xfrm>
            <a:off x="733310" y="3760199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8" name="object 1508"/>
          <p:cNvSpPr txBox="1"/>
          <p:nvPr/>
        </p:nvSpPr>
        <p:spPr>
          <a:xfrm>
            <a:off x="733310" y="3453672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09" name="object 1509"/>
          <p:cNvSpPr txBox="1"/>
          <p:nvPr/>
        </p:nvSpPr>
        <p:spPr>
          <a:xfrm>
            <a:off x="733310" y="3147145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0" name="object 1510"/>
          <p:cNvSpPr txBox="1"/>
          <p:nvPr/>
        </p:nvSpPr>
        <p:spPr>
          <a:xfrm>
            <a:off x="733310" y="2840619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1" name="object 1511"/>
          <p:cNvSpPr txBox="1"/>
          <p:nvPr/>
        </p:nvSpPr>
        <p:spPr>
          <a:xfrm>
            <a:off x="733310" y="2534092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2" name="object 1512"/>
          <p:cNvSpPr txBox="1"/>
          <p:nvPr/>
        </p:nvSpPr>
        <p:spPr>
          <a:xfrm>
            <a:off x="733310" y="2227567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3" name="object 1513"/>
          <p:cNvSpPr txBox="1"/>
          <p:nvPr/>
        </p:nvSpPr>
        <p:spPr>
          <a:xfrm>
            <a:off x="733310" y="1921040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0.9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4" name="object 1514"/>
          <p:cNvSpPr txBox="1"/>
          <p:nvPr/>
        </p:nvSpPr>
        <p:spPr>
          <a:xfrm>
            <a:off x="733310" y="1614513"/>
            <a:ext cx="167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Arial MT"/>
                <a:cs typeface="Arial MT"/>
              </a:rPr>
              <a:t>1.0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5" name="object 1515"/>
          <p:cNvSpPr txBox="1"/>
          <p:nvPr/>
        </p:nvSpPr>
        <p:spPr>
          <a:xfrm>
            <a:off x="3170542" y="4205371"/>
            <a:ext cx="790575" cy="52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008000"/>
                </a:solidFill>
                <a:latin typeface="Arial MT"/>
                <a:cs typeface="Arial MT"/>
              </a:rPr>
              <a:t>0.75</a:t>
            </a:r>
            <a:r>
              <a:rPr sz="800" spc="1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8000"/>
                </a:solidFill>
                <a:latin typeface="Arial MT"/>
                <a:cs typeface="Arial MT"/>
              </a:rPr>
              <a:t>(0.67-</a:t>
            </a:r>
            <a:r>
              <a:rPr sz="800" spc="-10" dirty="0">
                <a:solidFill>
                  <a:srgbClr val="008000"/>
                </a:solidFill>
                <a:latin typeface="Arial MT"/>
                <a:cs typeface="Arial MT"/>
              </a:rPr>
              <a:t>0.81)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0000FF"/>
                </a:solidFill>
                <a:latin typeface="Arial MT"/>
                <a:cs typeface="Arial MT"/>
              </a:rPr>
              <a:t>0.87</a:t>
            </a:r>
            <a:r>
              <a:rPr sz="800" spc="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FF"/>
                </a:solidFill>
                <a:latin typeface="Arial MT"/>
                <a:cs typeface="Arial MT"/>
              </a:rPr>
              <a:t>(0.80-</a:t>
            </a:r>
            <a:r>
              <a:rPr sz="800" spc="-10" dirty="0">
                <a:solidFill>
                  <a:srgbClr val="0000FF"/>
                </a:solidFill>
                <a:latin typeface="Arial MT"/>
                <a:cs typeface="Arial MT"/>
              </a:rPr>
              <a:t>0.91)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800080"/>
                </a:solidFill>
                <a:latin typeface="Arial MT"/>
                <a:cs typeface="Arial MT"/>
              </a:rPr>
              <a:t>0.87</a:t>
            </a:r>
            <a:r>
              <a:rPr sz="800" spc="15" dirty="0">
                <a:solidFill>
                  <a:srgbClr val="800080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800080"/>
                </a:solidFill>
                <a:latin typeface="Arial MT"/>
                <a:cs typeface="Arial MT"/>
              </a:rPr>
              <a:t>(0.81-</a:t>
            </a:r>
            <a:r>
              <a:rPr sz="800" spc="-10" dirty="0">
                <a:solidFill>
                  <a:srgbClr val="800080"/>
                </a:solidFill>
                <a:latin typeface="Arial MT"/>
                <a:cs typeface="Arial MT"/>
              </a:rPr>
              <a:t>0.91)</a:t>
            </a:r>
            <a:endParaRPr sz="8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latin typeface="Arial MT"/>
                <a:cs typeface="Arial MT"/>
              </a:rPr>
              <a:t>Censor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6" name="object 1516"/>
          <p:cNvSpPr txBox="1"/>
          <p:nvPr/>
        </p:nvSpPr>
        <p:spPr>
          <a:xfrm>
            <a:off x="2562114" y="4205370"/>
            <a:ext cx="495934" cy="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008000"/>
                </a:solidFill>
                <a:latin typeface="Arial MT"/>
                <a:cs typeface="Arial MT"/>
              </a:rPr>
              <a:t>24</a:t>
            </a:r>
            <a:r>
              <a:rPr sz="800" spc="-3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8000"/>
                </a:solidFill>
                <a:latin typeface="Arial MT"/>
                <a:cs typeface="Arial MT"/>
              </a:rPr>
              <a:t>months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0000FF"/>
                </a:solidFill>
                <a:latin typeface="Arial MT"/>
                <a:cs typeface="Arial MT"/>
              </a:rPr>
              <a:t>24</a:t>
            </a:r>
            <a:r>
              <a:rPr sz="80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FF"/>
                </a:solidFill>
                <a:latin typeface="Arial MT"/>
                <a:cs typeface="Arial MT"/>
              </a:rPr>
              <a:t>months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800080"/>
                </a:solidFill>
                <a:latin typeface="Arial MT"/>
                <a:cs typeface="Arial MT"/>
              </a:rPr>
              <a:t>24</a:t>
            </a:r>
            <a:r>
              <a:rPr sz="800" spc="-30" dirty="0">
                <a:solidFill>
                  <a:srgbClr val="80008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800080"/>
                </a:solidFill>
                <a:latin typeface="Arial MT"/>
                <a:cs typeface="Arial MT"/>
              </a:rPr>
              <a:t>months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7" name="object 1517"/>
          <p:cNvSpPr txBox="1"/>
          <p:nvPr/>
        </p:nvSpPr>
        <p:spPr>
          <a:xfrm>
            <a:off x="2031691" y="4205370"/>
            <a:ext cx="329565" cy="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008000"/>
                </a:solidFill>
                <a:latin typeface="Arial MT"/>
                <a:cs typeface="Arial MT"/>
              </a:rPr>
              <a:t>94/183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 dirty="0">
                <a:solidFill>
                  <a:srgbClr val="0000FF"/>
                </a:solidFill>
                <a:latin typeface="Arial MT"/>
                <a:cs typeface="Arial MT"/>
              </a:rPr>
              <a:t>48/182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10" dirty="0">
                <a:solidFill>
                  <a:srgbClr val="800080"/>
                </a:solidFill>
                <a:latin typeface="Arial MT"/>
                <a:cs typeface="Arial MT"/>
              </a:rPr>
              <a:t>47/182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18" name="object 1518"/>
          <p:cNvSpPr/>
          <p:nvPr/>
        </p:nvSpPr>
        <p:spPr>
          <a:xfrm>
            <a:off x="1030346" y="42822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407" y="0"/>
                </a:lnTo>
              </a:path>
            </a:pathLst>
          </a:custGeom>
          <a:ln w="3118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 txBox="1"/>
          <p:nvPr/>
        </p:nvSpPr>
        <p:spPr>
          <a:xfrm>
            <a:off x="1314060" y="4080620"/>
            <a:ext cx="535305" cy="521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95"/>
              </a:spcBef>
            </a:pPr>
            <a:r>
              <a:rPr sz="800" b="1" spc="-25" dirty="0">
                <a:latin typeface="Arial"/>
                <a:cs typeface="Arial"/>
              </a:rPr>
              <a:t>Arm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008000"/>
                </a:solidFill>
                <a:latin typeface="Arial MT"/>
                <a:cs typeface="Arial MT"/>
              </a:rPr>
              <a:t>Arm</a:t>
            </a:r>
            <a:r>
              <a:rPr sz="800" spc="2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8000"/>
                </a:solidFill>
                <a:latin typeface="Arial MT"/>
                <a:cs typeface="Arial MT"/>
              </a:rPr>
              <a:t>1 </a:t>
            </a:r>
            <a:r>
              <a:rPr sz="800" spc="-20" dirty="0">
                <a:solidFill>
                  <a:srgbClr val="008000"/>
                </a:solidFill>
                <a:latin typeface="Arial MT"/>
                <a:cs typeface="Arial MT"/>
              </a:rPr>
              <a:t>(BR)</a:t>
            </a:r>
            <a:endParaRPr sz="800">
              <a:latin typeface="Arial MT"/>
              <a:cs typeface="Arial MT"/>
            </a:endParaRPr>
          </a:p>
          <a:p>
            <a:pPr marL="7112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0000FF"/>
                </a:solidFill>
                <a:latin typeface="Arial MT"/>
                <a:cs typeface="Arial MT"/>
              </a:rPr>
              <a:t>Arm</a:t>
            </a:r>
            <a:r>
              <a:rPr sz="800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FF"/>
                </a:solidFill>
                <a:latin typeface="Arial MT"/>
                <a:cs typeface="Arial MT"/>
              </a:rPr>
              <a:t>2 </a:t>
            </a:r>
            <a:r>
              <a:rPr sz="800" spc="-25" dirty="0">
                <a:solidFill>
                  <a:srgbClr val="0000FF"/>
                </a:solidFill>
                <a:latin typeface="Arial MT"/>
                <a:cs typeface="Arial MT"/>
              </a:rPr>
              <a:t>(I)</a:t>
            </a:r>
            <a:endParaRPr sz="800">
              <a:latin typeface="Arial MT"/>
              <a:cs typeface="Arial MT"/>
            </a:endParaRPr>
          </a:p>
          <a:p>
            <a:pPr marL="3175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800080"/>
                </a:solidFill>
                <a:latin typeface="Arial MT"/>
                <a:cs typeface="Arial MT"/>
              </a:rPr>
              <a:t>Arm</a:t>
            </a:r>
            <a:r>
              <a:rPr sz="800" spc="20" dirty="0">
                <a:solidFill>
                  <a:srgbClr val="80008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800080"/>
                </a:solidFill>
                <a:latin typeface="Arial MT"/>
                <a:cs typeface="Arial MT"/>
              </a:rPr>
              <a:t>3 </a:t>
            </a:r>
            <a:r>
              <a:rPr sz="800" spc="-20" dirty="0">
                <a:solidFill>
                  <a:srgbClr val="800080"/>
                </a:solidFill>
                <a:latin typeface="Arial MT"/>
                <a:cs typeface="Arial MT"/>
              </a:rPr>
              <a:t>(IR)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20" name="object 1520"/>
          <p:cNvSpPr txBox="1"/>
          <p:nvPr/>
        </p:nvSpPr>
        <p:spPr>
          <a:xfrm>
            <a:off x="4644814" y="4200274"/>
            <a:ext cx="736600" cy="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008000"/>
                </a:solidFill>
                <a:latin typeface="Arial MT"/>
                <a:cs typeface="Arial MT"/>
              </a:rPr>
              <a:t>0.47</a:t>
            </a:r>
            <a:r>
              <a:rPr sz="800" spc="1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8000"/>
                </a:solidFill>
                <a:latin typeface="Arial MT"/>
                <a:cs typeface="Arial MT"/>
              </a:rPr>
              <a:t>(0.39-</a:t>
            </a:r>
            <a:r>
              <a:rPr sz="800" spc="-10" dirty="0">
                <a:solidFill>
                  <a:srgbClr val="008000"/>
                </a:solidFill>
                <a:latin typeface="Arial MT"/>
                <a:cs typeface="Arial MT"/>
              </a:rPr>
              <a:t>0.55)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0000FF"/>
                </a:solidFill>
                <a:latin typeface="Arial MT"/>
                <a:cs typeface="Arial MT"/>
              </a:rPr>
              <a:t>0.76</a:t>
            </a:r>
            <a:r>
              <a:rPr sz="800" spc="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FF"/>
                </a:solidFill>
                <a:latin typeface="Arial MT"/>
                <a:cs typeface="Arial MT"/>
              </a:rPr>
              <a:t>(0.69-</a:t>
            </a:r>
            <a:r>
              <a:rPr sz="800" spc="-10" dirty="0">
                <a:solidFill>
                  <a:srgbClr val="0000FF"/>
                </a:solidFill>
                <a:latin typeface="Arial MT"/>
                <a:cs typeface="Arial MT"/>
              </a:rPr>
              <a:t>0.82)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800080"/>
                </a:solidFill>
                <a:latin typeface="Arial MT"/>
                <a:cs typeface="Arial MT"/>
              </a:rPr>
              <a:t>0.76</a:t>
            </a:r>
            <a:r>
              <a:rPr sz="800" spc="15" dirty="0">
                <a:solidFill>
                  <a:srgbClr val="800080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800080"/>
                </a:solidFill>
                <a:latin typeface="Arial MT"/>
                <a:cs typeface="Arial MT"/>
              </a:rPr>
              <a:t>(0.69-</a:t>
            </a:r>
            <a:r>
              <a:rPr sz="800" spc="-10" dirty="0">
                <a:solidFill>
                  <a:srgbClr val="800080"/>
                </a:solidFill>
                <a:latin typeface="Arial MT"/>
                <a:cs typeface="Arial MT"/>
              </a:rPr>
              <a:t>0.82)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21" name="object 1521"/>
          <p:cNvSpPr txBox="1"/>
          <p:nvPr/>
        </p:nvSpPr>
        <p:spPr>
          <a:xfrm>
            <a:off x="4036181" y="4200274"/>
            <a:ext cx="495934" cy="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008000"/>
                </a:solidFill>
                <a:latin typeface="Arial MT"/>
                <a:cs typeface="Arial MT"/>
              </a:rPr>
              <a:t>48</a:t>
            </a:r>
            <a:r>
              <a:rPr sz="800" spc="-3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8000"/>
                </a:solidFill>
                <a:latin typeface="Arial MT"/>
                <a:cs typeface="Arial MT"/>
              </a:rPr>
              <a:t>months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0000FF"/>
                </a:solidFill>
                <a:latin typeface="Arial MT"/>
                <a:cs typeface="Arial MT"/>
              </a:rPr>
              <a:t>48</a:t>
            </a:r>
            <a:r>
              <a:rPr sz="80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FF"/>
                </a:solidFill>
                <a:latin typeface="Arial MT"/>
                <a:cs typeface="Arial MT"/>
              </a:rPr>
              <a:t>months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800080"/>
                </a:solidFill>
                <a:latin typeface="Arial MT"/>
                <a:cs typeface="Arial MT"/>
              </a:rPr>
              <a:t>48</a:t>
            </a:r>
            <a:r>
              <a:rPr sz="800" spc="-30" dirty="0">
                <a:solidFill>
                  <a:srgbClr val="80008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800080"/>
                </a:solidFill>
                <a:latin typeface="Arial MT"/>
                <a:cs typeface="Arial MT"/>
              </a:rPr>
              <a:t>months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22" name="object 1522"/>
          <p:cNvSpPr txBox="1"/>
          <p:nvPr/>
        </p:nvSpPr>
        <p:spPr>
          <a:xfrm>
            <a:off x="1883484" y="4080619"/>
            <a:ext cx="355472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latin typeface="Arial"/>
                <a:cs typeface="Arial"/>
              </a:rPr>
              <a:t>Events/Total</a:t>
            </a:r>
            <a:r>
              <a:rPr sz="800" b="1" spc="1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Time-Point</a:t>
            </a:r>
            <a:r>
              <a:rPr sz="800" b="1" spc="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PFS</a:t>
            </a:r>
            <a:r>
              <a:rPr sz="800" b="1" spc="4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Est.</a:t>
            </a:r>
            <a:r>
              <a:rPr sz="800" b="1" spc="4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(95%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CI)</a:t>
            </a:r>
            <a:r>
              <a:rPr sz="800" b="1" spc="335" dirty="0">
                <a:latin typeface="Arial"/>
                <a:cs typeface="Arial"/>
              </a:rPr>
              <a:t> </a:t>
            </a:r>
            <a:r>
              <a:rPr sz="1200" b="1" baseline="3472" dirty="0">
                <a:latin typeface="Arial"/>
                <a:cs typeface="Arial"/>
              </a:rPr>
              <a:t>Time-Point</a:t>
            </a:r>
            <a:r>
              <a:rPr sz="1200" b="1" spc="142" baseline="3472" dirty="0">
                <a:latin typeface="Arial"/>
                <a:cs typeface="Arial"/>
              </a:rPr>
              <a:t> </a:t>
            </a:r>
            <a:r>
              <a:rPr sz="1200" b="1" baseline="3472" dirty="0">
                <a:latin typeface="Arial"/>
                <a:cs typeface="Arial"/>
              </a:rPr>
              <a:t>PFS</a:t>
            </a:r>
            <a:r>
              <a:rPr sz="1200" b="1" spc="52" baseline="3472" dirty="0">
                <a:latin typeface="Arial"/>
                <a:cs typeface="Arial"/>
              </a:rPr>
              <a:t> </a:t>
            </a:r>
            <a:r>
              <a:rPr sz="1200" b="1" spc="-37" baseline="3472" dirty="0">
                <a:latin typeface="Arial"/>
                <a:cs typeface="Arial"/>
              </a:rPr>
              <a:t>Est.</a:t>
            </a:r>
            <a:r>
              <a:rPr sz="1200" b="1" spc="67" baseline="3472" dirty="0">
                <a:latin typeface="Arial"/>
                <a:cs typeface="Arial"/>
              </a:rPr>
              <a:t> </a:t>
            </a:r>
            <a:r>
              <a:rPr sz="1200" b="1" spc="-37" baseline="3472" dirty="0">
                <a:latin typeface="Arial"/>
                <a:cs typeface="Arial"/>
              </a:rPr>
              <a:t>(95%</a:t>
            </a:r>
            <a:r>
              <a:rPr sz="1200" b="1" spc="-112" baseline="3472" dirty="0">
                <a:latin typeface="Arial"/>
                <a:cs typeface="Arial"/>
              </a:rPr>
              <a:t> </a:t>
            </a:r>
            <a:r>
              <a:rPr sz="1200" b="1" spc="-37" baseline="3472" dirty="0">
                <a:latin typeface="Arial"/>
                <a:cs typeface="Arial"/>
              </a:rPr>
              <a:t>CI)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1523" name="object 1523"/>
          <p:cNvSpPr txBox="1"/>
          <p:nvPr/>
        </p:nvSpPr>
        <p:spPr>
          <a:xfrm>
            <a:off x="4256471" y="1725026"/>
            <a:ext cx="12604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 MT"/>
                <a:cs typeface="Arial MT"/>
              </a:rPr>
              <a:t>Median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follow-</a:t>
            </a:r>
            <a:r>
              <a:rPr sz="1050" dirty="0">
                <a:latin typeface="Arial MT"/>
                <a:cs typeface="Arial MT"/>
              </a:rPr>
              <a:t>up: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55 </a:t>
            </a:r>
            <a:r>
              <a:rPr sz="1050" spc="-10" dirty="0">
                <a:latin typeface="Arial MT"/>
                <a:cs typeface="Arial MT"/>
              </a:rPr>
              <a:t>months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524" name="object 1524"/>
          <p:cNvSpPr txBox="1"/>
          <p:nvPr/>
        </p:nvSpPr>
        <p:spPr>
          <a:xfrm>
            <a:off x="5534158" y="6429247"/>
            <a:ext cx="2166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Woyach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ASH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2021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47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67459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682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3530" y="4553711"/>
            <a:ext cx="1552757" cy="154228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60" y="574394"/>
            <a:ext cx="440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45545F"/>
                </a:solidFill>
                <a:latin typeface="Calibri"/>
                <a:cs typeface="Calibri"/>
              </a:rPr>
              <a:t>Kinase</a:t>
            </a:r>
            <a:r>
              <a:rPr b="1" spc="-40" dirty="0">
                <a:solidFill>
                  <a:srgbClr val="4554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5545F"/>
                </a:solidFill>
                <a:latin typeface="Calibri"/>
                <a:cs typeface="Calibri"/>
              </a:rPr>
              <a:t>Selectivity</a:t>
            </a:r>
            <a:r>
              <a:rPr b="1" spc="-50" dirty="0">
                <a:solidFill>
                  <a:srgbClr val="4554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5545F"/>
                </a:solidFill>
                <a:latin typeface="Calibri"/>
                <a:cs typeface="Calibri"/>
              </a:rPr>
              <a:t>of</a:t>
            </a:r>
            <a:r>
              <a:rPr b="1" spc="-65" dirty="0">
                <a:solidFill>
                  <a:srgbClr val="4554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5545F"/>
                </a:solidFill>
                <a:latin typeface="Calibri"/>
                <a:cs typeface="Calibri"/>
              </a:rPr>
              <a:t>BTK</a:t>
            </a:r>
            <a:r>
              <a:rPr b="1" spc="-45" dirty="0">
                <a:solidFill>
                  <a:srgbClr val="4554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45545F"/>
                </a:solidFill>
                <a:latin typeface="Calibri"/>
                <a:cs typeface="Calibri"/>
              </a:rPr>
              <a:t>Inhibitors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598" y="2383458"/>
          <a:ext cx="3682999" cy="3201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825"/>
                <a:gridCol w="879475"/>
                <a:gridCol w="1003935"/>
                <a:gridCol w="913764"/>
              </a:tblGrid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05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050" b="1" baseline="-19841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/EC</a:t>
                      </a:r>
                      <a:r>
                        <a:rPr sz="1050" b="1" baseline="-19841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050" b="1" spc="232" baseline="-1984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(nM)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Kinase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922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Ibrutinib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76200">
                      <a:solidFill>
                        <a:srgbClr val="4454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Acalabrutinib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76200">
                      <a:solidFill>
                        <a:srgbClr val="E146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Zanubrutinib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76200">
                      <a:solidFill>
                        <a:srgbClr val="4DA0BA"/>
                      </a:solidFill>
                      <a:prstDash val="solid"/>
                    </a:lnB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BTK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T w="76200">
                      <a:solidFill>
                        <a:srgbClr val="4454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5.1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T w="76200">
                      <a:solidFill>
                        <a:srgbClr val="E1461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0.5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T w="76200">
                      <a:solidFill>
                        <a:srgbClr val="4DA0BA"/>
                      </a:solidFill>
                      <a:prstDash val="soli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TEC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</a:tr>
              <a:tr h="304800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ITK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4.9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&gt;1000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</a:tr>
              <a:tr h="304800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BMX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0.8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1.4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</a:tr>
              <a:tr h="304800"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EGFR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&gt;1000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</a:tr>
              <a:tr h="304800"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ERBB4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3.4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6.9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</a:tr>
              <a:tr h="299720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JAK3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&gt;1000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</a:tr>
              <a:tr h="219710">
                <a:tc>
                  <a:txBody>
                    <a:bodyPr/>
                    <a:lstStyle/>
                    <a:p>
                      <a:pPr marL="33655" algn="ctr">
                        <a:lnSpc>
                          <a:spcPts val="14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BLK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ts val="14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0.1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4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&gt;1000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4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92338" y="6256673"/>
            <a:ext cx="1953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Kaptein.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2018.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Abstr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1871</a:t>
            </a:r>
            <a:r>
              <a:rPr sz="1200" spc="-10" dirty="0">
                <a:solidFill>
                  <a:srgbClr val="45545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9121" y="1235456"/>
            <a:ext cx="4806315" cy="1303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10203"/>
                </a:solidFill>
                <a:latin typeface="Calibri"/>
                <a:cs typeface="Calibri"/>
              </a:rPr>
              <a:t>Larger</a:t>
            </a:r>
            <a:r>
              <a:rPr sz="2000" spc="-75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0203"/>
                </a:solidFill>
                <a:latin typeface="Calibri"/>
                <a:cs typeface="Calibri"/>
              </a:rPr>
              <a:t>red</a:t>
            </a:r>
            <a:r>
              <a:rPr sz="2000" spc="-65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0203"/>
                </a:solidFill>
                <a:latin typeface="Calibri"/>
                <a:cs typeface="Calibri"/>
              </a:rPr>
              <a:t>circles</a:t>
            </a:r>
            <a:r>
              <a:rPr sz="2000" spc="-45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0203"/>
                </a:solidFill>
                <a:latin typeface="Calibri"/>
                <a:cs typeface="Calibri"/>
              </a:rPr>
              <a:t>represent</a:t>
            </a:r>
            <a:r>
              <a:rPr sz="2000" spc="-50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0203"/>
                </a:solidFill>
                <a:latin typeface="Calibri"/>
                <a:cs typeface="Calibri"/>
              </a:rPr>
              <a:t>stronger</a:t>
            </a:r>
            <a:r>
              <a:rPr sz="2000" spc="-70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0203"/>
                </a:solidFill>
                <a:latin typeface="Calibri"/>
                <a:cs typeface="Calibri"/>
              </a:rPr>
              <a:t>inhibition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000">
              <a:latin typeface="Calibri"/>
              <a:cs typeface="Calibri"/>
            </a:endParaRPr>
          </a:p>
          <a:p>
            <a:pPr marL="1168400" marR="1144905" indent="-295910">
              <a:lnSpc>
                <a:spcPct val="101000"/>
              </a:lnSpc>
              <a:spcBef>
                <a:spcPts val="5"/>
              </a:spcBef>
            </a:pPr>
            <a:r>
              <a:rPr sz="2000" b="1" dirty="0">
                <a:solidFill>
                  <a:srgbClr val="010203"/>
                </a:solidFill>
                <a:latin typeface="Calibri"/>
                <a:cs typeface="Calibri"/>
              </a:rPr>
              <a:t>Kinase</a:t>
            </a:r>
            <a:r>
              <a:rPr sz="2000" b="1" spc="-60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10203"/>
                </a:solidFill>
                <a:latin typeface="Calibri"/>
                <a:cs typeface="Calibri"/>
              </a:rPr>
              <a:t>Selectivity</a:t>
            </a:r>
            <a:r>
              <a:rPr sz="2000" b="1" spc="-75" dirty="0">
                <a:solidFill>
                  <a:srgbClr val="01020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Profiling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</a:t>
            </a:r>
            <a:r>
              <a:rPr sz="2000" b="1" dirty="0">
                <a:latin typeface="Calibri"/>
                <a:cs typeface="Calibri"/>
              </a:rPr>
              <a:t>mol/L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(in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vitro)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1098" y="3962296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10203"/>
                </a:solidFill>
                <a:latin typeface="Calibri"/>
                <a:cs typeface="Calibri"/>
              </a:rPr>
              <a:t>Ibrutinib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8871" y="4753938"/>
            <a:ext cx="1303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10203"/>
                </a:solidFill>
                <a:latin typeface="Calibri"/>
                <a:cs typeface="Calibri"/>
              </a:rPr>
              <a:t>Acalabrutinib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7759" y="2909316"/>
            <a:ext cx="1690115" cy="15864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4388" y="2891028"/>
            <a:ext cx="1696211" cy="158648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95661" y="6277847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10203"/>
                </a:solidFill>
                <a:latin typeface="Calibri"/>
                <a:cs typeface="Calibri"/>
              </a:rPr>
              <a:t>Zanubrutinib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484"/>
            <a:ext cx="9143998" cy="5725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4809" y="39700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800">
            <a:solidFill>
              <a:srgbClr val="CD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6783" y="1123376"/>
            <a:ext cx="27933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ALPINE</a:t>
            </a:r>
            <a:r>
              <a:rPr sz="2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5285" y="2509794"/>
            <a:ext cx="2025014" cy="1233805"/>
            <a:chOff x="3685285" y="2509794"/>
            <a:chExt cx="2025014" cy="1233805"/>
          </a:xfrm>
        </p:grpSpPr>
        <p:sp>
          <p:nvSpPr>
            <p:cNvPr id="6" name="object 6"/>
            <p:cNvSpPr/>
            <p:nvPr/>
          </p:nvSpPr>
          <p:spPr>
            <a:xfrm>
              <a:off x="4857956" y="3235671"/>
              <a:ext cx="839469" cy="495300"/>
            </a:xfrm>
            <a:custGeom>
              <a:avLst/>
              <a:gdLst/>
              <a:ahLst/>
              <a:cxnLst/>
              <a:rect l="l" t="t" r="r" b="b"/>
              <a:pathLst>
                <a:path w="839470" h="495300">
                  <a:moveTo>
                    <a:pt x="39001" y="0"/>
                  </a:moveTo>
                  <a:lnTo>
                    <a:pt x="0" y="76111"/>
                  </a:lnTo>
                  <a:lnTo>
                    <a:pt x="743407" y="457022"/>
                  </a:lnTo>
                  <a:lnTo>
                    <a:pt x="723912" y="495084"/>
                  </a:lnTo>
                  <a:lnTo>
                    <a:pt x="839025" y="457962"/>
                  </a:lnTo>
                  <a:lnTo>
                    <a:pt x="801916" y="342861"/>
                  </a:lnTo>
                  <a:lnTo>
                    <a:pt x="782408" y="380911"/>
                  </a:lnTo>
                  <a:lnTo>
                    <a:pt x="390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7956" y="3235671"/>
              <a:ext cx="839469" cy="495300"/>
            </a:xfrm>
            <a:custGeom>
              <a:avLst/>
              <a:gdLst/>
              <a:ahLst/>
              <a:cxnLst/>
              <a:rect l="l" t="t" r="r" b="b"/>
              <a:pathLst>
                <a:path w="839470" h="495300">
                  <a:moveTo>
                    <a:pt x="39001" y="0"/>
                  </a:moveTo>
                  <a:lnTo>
                    <a:pt x="782408" y="380911"/>
                  </a:lnTo>
                  <a:lnTo>
                    <a:pt x="801916" y="342861"/>
                  </a:lnTo>
                  <a:lnTo>
                    <a:pt x="839025" y="457962"/>
                  </a:lnTo>
                  <a:lnTo>
                    <a:pt x="723912" y="495084"/>
                  </a:lnTo>
                  <a:lnTo>
                    <a:pt x="743407" y="457022"/>
                  </a:lnTo>
                  <a:lnTo>
                    <a:pt x="0" y="76111"/>
                  </a:lnTo>
                  <a:lnTo>
                    <a:pt x="39001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7985" y="3071621"/>
              <a:ext cx="655320" cy="178435"/>
            </a:xfrm>
            <a:custGeom>
              <a:avLst/>
              <a:gdLst/>
              <a:ahLst/>
              <a:cxnLst/>
              <a:rect l="l" t="t" r="r" b="b"/>
              <a:pathLst>
                <a:path w="655320" h="178435">
                  <a:moveTo>
                    <a:pt x="566166" y="0"/>
                  </a:moveTo>
                  <a:lnTo>
                    <a:pt x="566166" y="44576"/>
                  </a:lnTo>
                  <a:lnTo>
                    <a:pt x="0" y="44576"/>
                  </a:lnTo>
                  <a:lnTo>
                    <a:pt x="0" y="133730"/>
                  </a:lnTo>
                  <a:lnTo>
                    <a:pt x="566166" y="133730"/>
                  </a:lnTo>
                  <a:lnTo>
                    <a:pt x="566166" y="178307"/>
                  </a:lnTo>
                  <a:lnTo>
                    <a:pt x="655320" y="89153"/>
                  </a:lnTo>
                  <a:lnTo>
                    <a:pt x="566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7985" y="3071621"/>
              <a:ext cx="655320" cy="178435"/>
            </a:xfrm>
            <a:custGeom>
              <a:avLst/>
              <a:gdLst/>
              <a:ahLst/>
              <a:cxnLst/>
              <a:rect l="l" t="t" r="r" b="b"/>
              <a:pathLst>
                <a:path w="655320" h="178435">
                  <a:moveTo>
                    <a:pt x="0" y="44576"/>
                  </a:moveTo>
                  <a:lnTo>
                    <a:pt x="566166" y="44576"/>
                  </a:lnTo>
                  <a:lnTo>
                    <a:pt x="566166" y="0"/>
                  </a:lnTo>
                  <a:lnTo>
                    <a:pt x="655320" y="89153"/>
                  </a:lnTo>
                  <a:lnTo>
                    <a:pt x="566166" y="178307"/>
                  </a:lnTo>
                  <a:lnTo>
                    <a:pt x="566166" y="133730"/>
                  </a:lnTo>
                  <a:lnTo>
                    <a:pt x="0" y="133730"/>
                  </a:lnTo>
                  <a:lnTo>
                    <a:pt x="0" y="4457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6167" y="2522494"/>
              <a:ext cx="847725" cy="522605"/>
            </a:xfrm>
            <a:custGeom>
              <a:avLst/>
              <a:gdLst/>
              <a:ahLst/>
              <a:cxnLst/>
              <a:rect l="l" t="t" r="r" b="b"/>
              <a:pathLst>
                <a:path w="847725" h="522605">
                  <a:moveTo>
                    <a:pt x="727354" y="0"/>
                  </a:moveTo>
                  <a:lnTo>
                    <a:pt x="748449" y="38950"/>
                  </a:lnTo>
                  <a:lnTo>
                    <a:pt x="0" y="444322"/>
                  </a:lnTo>
                  <a:lnTo>
                    <a:pt x="42189" y="522223"/>
                  </a:lnTo>
                  <a:lnTo>
                    <a:pt x="790638" y="116865"/>
                  </a:lnTo>
                  <a:lnTo>
                    <a:pt x="811745" y="155816"/>
                  </a:lnTo>
                  <a:lnTo>
                    <a:pt x="847458" y="35712"/>
                  </a:lnTo>
                  <a:lnTo>
                    <a:pt x="72735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46167" y="2522494"/>
              <a:ext cx="847725" cy="522605"/>
            </a:xfrm>
            <a:custGeom>
              <a:avLst/>
              <a:gdLst/>
              <a:ahLst/>
              <a:cxnLst/>
              <a:rect l="l" t="t" r="r" b="b"/>
              <a:pathLst>
                <a:path w="847725" h="522605">
                  <a:moveTo>
                    <a:pt x="0" y="444322"/>
                  </a:moveTo>
                  <a:lnTo>
                    <a:pt x="748449" y="38950"/>
                  </a:lnTo>
                  <a:lnTo>
                    <a:pt x="727354" y="0"/>
                  </a:lnTo>
                  <a:lnTo>
                    <a:pt x="847458" y="35712"/>
                  </a:lnTo>
                  <a:lnTo>
                    <a:pt x="811745" y="155816"/>
                  </a:lnTo>
                  <a:lnTo>
                    <a:pt x="790638" y="116865"/>
                  </a:lnTo>
                  <a:lnTo>
                    <a:pt x="42189" y="522223"/>
                  </a:lnTo>
                  <a:lnTo>
                    <a:pt x="0" y="444322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79770" y="2308098"/>
            <a:ext cx="2825750" cy="546100"/>
          </a:xfrm>
          <a:prstGeom prst="rect">
            <a:avLst/>
          </a:prstGeom>
          <a:solidFill>
            <a:srgbClr val="9BBA58"/>
          </a:solidFill>
          <a:ln w="25400">
            <a:solidFill>
              <a:srgbClr val="9BBA58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94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Zanubrutinib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160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BID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9770" y="3394709"/>
            <a:ext cx="2825750" cy="546100"/>
          </a:xfrm>
          <a:prstGeom prst="rect">
            <a:avLst/>
          </a:prstGeom>
          <a:solidFill>
            <a:srgbClr val="4F81BC"/>
          </a:solidFill>
          <a:ln w="25400">
            <a:solidFill>
              <a:srgbClr val="4F81BC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93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Ibrutinib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420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mg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QD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0877" y="3646947"/>
            <a:ext cx="1499235" cy="874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7200"/>
              </a:lnSpc>
              <a:spcBef>
                <a:spcPts val="95"/>
              </a:spcBef>
            </a:pPr>
            <a:r>
              <a:rPr sz="1300" b="1" spc="-10" dirty="0">
                <a:latin typeface="Calibri"/>
                <a:cs typeface="Calibri"/>
              </a:rPr>
              <a:t>Stratification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factors: </a:t>
            </a:r>
            <a:r>
              <a:rPr sz="1300" dirty="0">
                <a:latin typeface="Calibri"/>
                <a:cs typeface="Calibri"/>
              </a:rPr>
              <a:t>age,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geographic </a:t>
            </a:r>
            <a:r>
              <a:rPr sz="1300" dirty="0">
                <a:latin typeface="Calibri"/>
                <a:cs typeface="Calibri"/>
              </a:rPr>
              <a:t>region,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refractoriness, del(17p)/</a:t>
            </a:r>
            <a:r>
              <a:rPr sz="1300" i="1" spc="-10" dirty="0">
                <a:latin typeface="Calibri"/>
                <a:cs typeface="Calibri"/>
              </a:rPr>
              <a:t>TP53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90453" y="2839021"/>
            <a:ext cx="648335" cy="626745"/>
            <a:chOff x="4390453" y="2839021"/>
            <a:chExt cx="648335" cy="626745"/>
          </a:xfrm>
        </p:grpSpPr>
        <p:sp>
          <p:nvSpPr>
            <p:cNvPr id="16" name="object 16"/>
            <p:cNvSpPr/>
            <p:nvPr/>
          </p:nvSpPr>
          <p:spPr>
            <a:xfrm>
              <a:off x="4395215" y="2843783"/>
              <a:ext cx="638810" cy="617220"/>
            </a:xfrm>
            <a:custGeom>
              <a:avLst/>
              <a:gdLst/>
              <a:ahLst/>
              <a:cxnLst/>
              <a:rect l="l" t="t" r="r" b="b"/>
              <a:pathLst>
                <a:path w="638810" h="617220">
                  <a:moveTo>
                    <a:pt x="319278" y="0"/>
                  </a:moveTo>
                  <a:lnTo>
                    <a:pt x="272098" y="3345"/>
                  </a:lnTo>
                  <a:lnTo>
                    <a:pt x="227068" y="13065"/>
                  </a:lnTo>
                  <a:lnTo>
                    <a:pt x="184680" y="28682"/>
                  </a:lnTo>
                  <a:lnTo>
                    <a:pt x="145430" y="49717"/>
                  </a:lnTo>
                  <a:lnTo>
                    <a:pt x="109810" y="75694"/>
                  </a:lnTo>
                  <a:lnTo>
                    <a:pt x="78315" y="106136"/>
                  </a:lnTo>
                  <a:lnTo>
                    <a:pt x="51439" y="140565"/>
                  </a:lnTo>
                  <a:lnTo>
                    <a:pt x="29675" y="178505"/>
                  </a:lnTo>
                  <a:lnTo>
                    <a:pt x="13518" y="219477"/>
                  </a:lnTo>
                  <a:lnTo>
                    <a:pt x="3461" y="263004"/>
                  </a:lnTo>
                  <a:lnTo>
                    <a:pt x="0" y="308610"/>
                  </a:lnTo>
                  <a:lnTo>
                    <a:pt x="3461" y="354215"/>
                  </a:lnTo>
                  <a:lnTo>
                    <a:pt x="13518" y="397742"/>
                  </a:lnTo>
                  <a:lnTo>
                    <a:pt x="29675" y="438714"/>
                  </a:lnTo>
                  <a:lnTo>
                    <a:pt x="51439" y="476654"/>
                  </a:lnTo>
                  <a:lnTo>
                    <a:pt x="78315" y="511083"/>
                  </a:lnTo>
                  <a:lnTo>
                    <a:pt x="109810" y="541525"/>
                  </a:lnTo>
                  <a:lnTo>
                    <a:pt x="145430" y="567502"/>
                  </a:lnTo>
                  <a:lnTo>
                    <a:pt x="184680" y="588537"/>
                  </a:lnTo>
                  <a:lnTo>
                    <a:pt x="227068" y="604154"/>
                  </a:lnTo>
                  <a:lnTo>
                    <a:pt x="272098" y="613874"/>
                  </a:lnTo>
                  <a:lnTo>
                    <a:pt x="319278" y="617220"/>
                  </a:lnTo>
                  <a:lnTo>
                    <a:pt x="366457" y="613874"/>
                  </a:lnTo>
                  <a:lnTo>
                    <a:pt x="411487" y="604154"/>
                  </a:lnTo>
                  <a:lnTo>
                    <a:pt x="453875" y="588537"/>
                  </a:lnTo>
                  <a:lnTo>
                    <a:pt x="493125" y="567502"/>
                  </a:lnTo>
                  <a:lnTo>
                    <a:pt x="528745" y="541525"/>
                  </a:lnTo>
                  <a:lnTo>
                    <a:pt x="560240" y="511083"/>
                  </a:lnTo>
                  <a:lnTo>
                    <a:pt x="587116" y="476654"/>
                  </a:lnTo>
                  <a:lnTo>
                    <a:pt x="608880" y="438714"/>
                  </a:lnTo>
                  <a:lnTo>
                    <a:pt x="625037" y="397742"/>
                  </a:lnTo>
                  <a:lnTo>
                    <a:pt x="635094" y="354215"/>
                  </a:lnTo>
                  <a:lnTo>
                    <a:pt x="638556" y="308610"/>
                  </a:lnTo>
                  <a:lnTo>
                    <a:pt x="635094" y="263004"/>
                  </a:lnTo>
                  <a:lnTo>
                    <a:pt x="625037" y="219477"/>
                  </a:lnTo>
                  <a:lnTo>
                    <a:pt x="608880" y="178505"/>
                  </a:lnTo>
                  <a:lnTo>
                    <a:pt x="587116" y="140565"/>
                  </a:lnTo>
                  <a:lnTo>
                    <a:pt x="560240" y="106136"/>
                  </a:lnTo>
                  <a:lnTo>
                    <a:pt x="528745" y="75694"/>
                  </a:lnTo>
                  <a:lnTo>
                    <a:pt x="493125" y="49717"/>
                  </a:lnTo>
                  <a:lnTo>
                    <a:pt x="453875" y="28682"/>
                  </a:lnTo>
                  <a:lnTo>
                    <a:pt x="411487" y="13065"/>
                  </a:lnTo>
                  <a:lnTo>
                    <a:pt x="366457" y="3345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5215" y="2843783"/>
              <a:ext cx="638810" cy="617220"/>
            </a:xfrm>
            <a:custGeom>
              <a:avLst/>
              <a:gdLst/>
              <a:ahLst/>
              <a:cxnLst/>
              <a:rect l="l" t="t" r="r" b="b"/>
              <a:pathLst>
                <a:path w="638810" h="617220">
                  <a:moveTo>
                    <a:pt x="0" y="308610"/>
                  </a:moveTo>
                  <a:lnTo>
                    <a:pt x="3461" y="263004"/>
                  </a:lnTo>
                  <a:lnTo>
                    <a:pt x="13518" y="219477"/>
                  </a:lnTo>
                  <a:lnTo>
                    <a:pt x="29675" y="178505"/>
                  </a:lnTo>
                  <a:lnTo>
                    <a:pt x="51439" y="140565"/>
                  </a:lnTo>
                  <a:lnTo>
                    <a:pt x="78315" y="106136"/>
                  </a:lnTo>
                  <a:lnTo>
                    <a:pt x="109810" y="75694"/>
                  </a:lnTo>
                  <a:lnTo>
                    <a:pt x="145430" y="49717"/>
                  </a:lnTo>
                  <a:lnTo>
                    <a:pt x="184680" y="28682"/>
                  </a:lnTo>
                  <a:lnTo>
                    <a:pt x="227068" y="13065"/>
                  </a:lnTo>
                  <a:lnTo>
                    <a:pt x="272098" y="3345"/>
                  </a:lnTo>
                  <a:lnTo>
                    <a:pt x="319278" y="0"/>
                  </a:lnTo>
                  <a:lnTo>
                    <a:pt x="366457" y="3345"/>
                  </a:lnTo>
                  <a:lnTo>
                    <a:pt x="411487" y="13065"/>
                  </a:lnTo>
                  <a:lnTo>
                    <a:pt x="453875" y="28682"/>
                  </a:lnTo>
                  <a:lnTo>
                    <a:pt x="493125" y="49717"/>
                  </a:lnTo>
                  <a:lnTo>
                    <a:pt x="528745" y="75694"/>
                  </a:lnTo>
                  <a:lnTo>
                    <a:pt x="560240" y="106136"/>
                  </a:lnTo>
                  <a:lnTo>
                    <a:pt x="587116" y="140565"/>
                  </a:lnTo>
                  <a:lnTo>
                    <a:pt x="608880" y="178505"/>
                  </a:lnTo>
                  <a:lnTo>
                    <a:pt x="625037" y="219477"/>
                  </a:lnTo>
                  <a:lnTo>
                    <a:pt x="635094" y="263004"/>
                  </a:lnTo>
                  <a:lnTo>
                    <a:pt x="638556" y="308610"/>
                  </a:lnTo>
                  <a:lnTo>
                    <a:pt x="635094" y="354215"/>
                  </a:lnTo>
                  <a:lnTo>
                    <a:pt x="625037" y="397742"/>
                  </a:lnTo>
                  <a:lnTo>
                    <a:pt x="608880" y="438714"/>
                  </a:lnTo>
                  <a:lnTo>
                    <a:pt x="587116" y="476654"/>
                  </a:lnTo>
                  <a:lnTo>
                    <a:pt x="560240" y="511083"/>
                  </a:lnTo>
                  <a:lnTo>
                    <a:pt x="528745" y="541525"/>
                  </a:lnTo>
                  <a:lnTo>
                    <a:pt x="493125" y="567502"/>
                  </a:lnTo>
                  <a:lnTo>
                    <a:pt x="453875" y="588537"/>
                  </a:lnTo>
                  <a:lnTo>
                    <a:pt x="411487" y="604154"/>
                  </a:lnTo>
                  <a:lnTo>
                    <a:pt x="366457" y="613874"/>
                  </a:lnTo>
                  <a:lnTo>
                    <a:pt x="319278" y="617220"/>
                  </a:lnTo>
                  <a:lnTo>
                    <a:pt x="272098" y="613874"/>
                  </a:lnTo>
                  <a:lnTo>
                    <a:pt x="227068" y="604154"/>
                  </a:lnTo>
                  <a:lnTo>
                    <a:pt x="184680" y="588537"/>
                  </a:lnTo>
                  <a:lnTo>
                    <a:pt x="145430" y="567502"/>
                  </a:lnTo>
                  <a:lnTo>
                    <a:pt x="109810" y="541525"/>
                  </a:lnTo>
                  <a:lnTo>
                    <a:pt x="78315" y="511083"/>
                  </a:lnTo>
                  <a:lnTo>
                    <a:pt x="51439" y="476654"/>
                  </a:lnTo>
                  <a:lnTo>
                    <a:pt x="29675" y="438714"/>
                  </a:lnTo>
                  <a:lnTo>
                    <a:pt x="13518" y="397742"/>
                  </a:lnTo>
                  <a:lnTo>
                    <a:pt x="3461" y="354215"/>
                  </a:lnTo>
                  <a:lnTo>
                    <a:pt x="0" y="3086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72430" y="2883605"/>
            <a:ext cx="2857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 </a:t>
            </a:r>
            <a:r>
              <a:rPr sz="1600" spc="-25" dirty="0">
                <a:latin typeface="Calibri"/>
                <a:cs typeface="Calibri"/>
              </a:rPr>
              <a:t>1:1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4216" y="1927860"/>
            <a:ext cx="3499485" cy="3131820"/>
            <a:chOff x="204216" y="1927860"/>
            <a:chExt cx="3499485" cy="313182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6" y="1927860"/>
              <a:ext cx="3459479" cy="31318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16" y="2011680"/>
              <a:ext cx="3499103" cy="302209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71272" y="1946148"/>
            <a:ext cx="3404870" cy="30772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31445" rIns="0" bIns="0" rtlCol="0">
            <a:spAutoFit/>
          </a:bodyPr>
          <a:lstStyle/>
          <a:p>
            <a:pPr algn="ctr">
              <a:lnSpc>
                <a:spcPts val="1810"/>
              </a:lnSpc>
              <a:spcBef>
                <a:spcPts val="1035"/>
              </a:spcBef>
            </a:pPr>
            <a:r>
              <a:rPr sz="1600" b="1" dirty="0">
                <a:latin typeface="Calibri"/>
                <a:cs typeface="Calibri"/>
              </a:rPr>
              <a:t>R/R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CLL/SLL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with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≥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prior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treatment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10"/>
              </a:lnSpc>
            </a:pPr>
            <a:r>
              <a:rPr sz="1600" dirty="0">
                <a:latin typeface="Calibri"/>
                <a:cs typeface="Calibri"/>
              </a:rPr>
              <a:t>(Planned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N=600, Actual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N=652)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Key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Inclusion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Criteria</a:t>
            </a:r>
            <a:endParaRPr sz="1600">
              <a:latin typeface="Calibri"/>
              <a:cs typeface="Calibri"/>
            </a:endParaRPr>
          </a:p>
          <a:p>
            <a:pPr marL="436245" indent="-168275">
              <a:lnSpc>
                <a:spcPts val="1764"/>
              </a:lnSpc>
              <a:buClr>
                <a:srgbClr val="C00000"/>
              </a:buClr>
              <a:buFont typeface="Arial MT"/>
              <a:buChar char="•"/>
              <a:tabLst>
                <a:tab pos="436245" algn="l"/>
              </a:tabLst>
            </a:pPr>
            <a:r>
              <a:rPr sz="1600" dirty="0">
                <a:latin typeface="Calibri"/>
                <a:cs typeface="Calibri"/>
              </a:rPr>
              <a:t>R/R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≥1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systemic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therapy</a:t>
            </a:r>
            <a:endParaRPr sz="1600">
              <a:latin typeface="Calibri"/>
              <a:cs typeface="Calibri"/>
            </a:endParaRPr>
          </a:p>
          <a:p>
            <a:pPr marL="435609">
              <a:lnSpc>
                <a:spcPts val="1750"/>
              </a:lnSpc>
            </a:pPr>
            <a:r>
              <a:rPr sz="1600" dirty="0">
                <a:latin typeface="Calibri"/>
                <a:cs typeface="Calibri"/>
              </a:rPr>
              <a:t>for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CLL/SLL</a:t>
            </a:r>
            <a:endParaRPr sz="1600">
              <a:latin typeface="Calibri"/>
              <a:cs typeface="Calibri"/>
            </a:endParaRPr>
          </a:p>
          <a:p>
            <a:pPr marL="435609" marR="200660" indent="-167640">
              <a:lnSpc>
                <a:spcPts val="1600"/>
              </a:lnSpc>
              <a:spcBef>
                <a:spcPts val="305"/>
              </a:spcBef>
              <a:buClr>
                <a:srgbClr val="C00000"/>
              </a:buClr>
              <a:buFont typeface="Arial MT"/>
              <a:buChar char="•"/>
              <a:tabLst>
                <a:tab pos="435609" algn="l"/>
              </a:tabLst>
            </a:pPr>
            <a:r>
              <a:rPr sz="1600" dirty="0">
                <a:latin typeface="Calibri"/>
                <a:cs typeface="Calibri"/>
              </a:rPr>
              <a:t>Measurable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lymphadenopathy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MRI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889"/>
              </a:lnSpc>
              <a:spcBef>
                <a:spcPts val="88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Key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Exclusion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Criteria</a:t>
            </a:r>
            <a:endParaRPr sz="1600">
              <a:latin typeface="Calibri"/>
              <a:cs typeface="Calibri"/>
            </a:endParaRPr>
          </a:p>
          <a:p>
            <a:pPr marL="436245" indent="-168275">
              <a:lnSpc>
                <a:spcPts val="1880"/>
              </a:lnSpc>
              <a:buClr>
                <a:srgbClr val="C00000"/>
              </a:buClr>
              <a:buFont typeface="Arial MT"/>
              <a:buChar char="•"/>
              <a:tabLst>
                <a:tab pos="436245" algn="l"/>
              </a:tabLst>
            </a:pPr>
            <a:r>
              <a:rPr sz="1600" dirty="0">
                <a:latin typeface="Calibri"/>
                <a:cs typeface="Calibri"/>
              </a:rPr>
              <a:t>Prior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BTK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inhibitor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therapy</a:t>
            </a:r>
            <a:endParaRPr sz="1600">
              <a:latin typeface="Calibri"/>
              <a:cs typeface="Calibri"/>
            </a:endParaRPr>
          </a:p>
          <a:p>
            <a:pPr marL="435609" marR="230504" indent="-167640">
              <a:lnSpc>
                <a:spcPts val="1600"/>
              </a:lnSpc>
              <a:spcBef>
                <a:spcPts val="309"/>
              </a:spcBef>
              <a:buClr>
                <a:srgbClr val="C00000"/>
              </a:buClr>
              <a:buFont typeface="Arial MT"/>
              <a:buChar char="•"/>
              <a:tabLst>
                <a:tab pos="435609" algn="l"/>
              </a:tabLst>
            </a:pPr>
            <a:r>
              <a:rPr sz="1600" spc="-20" dirty="0">
                <a:latin typeface="Calibri"/>
                <a:cs typeface="Calibri"/>
              </a:rPr>
              <a:t>Treatment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warfarin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other </a:t>
            </a:r>
            <a:r>
              <a:rPr sz="1600" dirty="0">
                <a:latin typeface="Calibri"/>
                <a:cs typeface="Calibri"/>
              </a:rPr>
              <a:t>vitamin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 antagonists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80341" y="4111556"/>
            <a:ext cx="2984500" cy="916305"/>
            <a:chOff x="5780341" y="4111556"/>
            <a:chExt cx="2984500" cy="916305"/>
          </a:xfrm>
        </p:grpSpPr>
        <p:sp>
          <p:nvSpPr>
            <p:cNvPr id="24" name="object 24"/>
            <p:cNvSpPr/>
            <p:nvPr/>
          </p:nvSpPr>
          <p:spPr>
            <a:xfrm>
              <a:off x="5785103" y="4116318"/>
              <a:ext cx="2974975" cy="906780"/>
            </a:xfrm>
            <a:custGeom>
              <a:avLst/>
              <a:gdLst/>
              <a:ahLst/>
              <a:cxnLst/>
              <a:rect l="l" t="t" r="r" b="b"/>
              <a:pathLst>
                <a:path w="2974975" h="906779">
                  <a:moveTo>
                    <a:pt x="2587434" y="0"/>
                  </a:moveTo>
                  <a:lnTo>
                    <a:pt x="2587434" y="170154"/>
                  </a:lnTo>
                  <a:lnTo>
                    <a:pt x="0" y="170154"/>
                  </a:lnTo>
                  <a:lnTo>
                    <a:pt x="0" y="736638"/>
                  </a:lnTo>
                  <a:lnTo>
                    <a:pt x="2587434" y="736638"/>
                  </a:lnTo>
                  <a:lnTo>
                    <a:pt x="2587434" y="906780"/>
                  </a:lnTo>
                  <a:lnTo>
                    <a:pt x="2974848" y="453402"/>
                  </a:lnTo>
                  <a:lnTo>
                    <a:pt x="258743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85103" y="4116318"/>
              <a:ext cx="2974975" cy="906780"/>
            </a:xfrm>
            <a:custGeom>
              <a:avLst/>
              <a:gdLst/>
              <a:ahLst/>
              <a:cxnLst/>
              <a:rect l="l" t="t" r="r" b="b"/>
              <a:pathLst>
                <a:path w="2974975" h="906779">
                  <a:moveTo>
                    <a:pt x="0" y="170154"/>
                  </a:moveTo>
                  <a:lnTo>
                    <a:pt x="2587434" y="170154"/>
                  </a:lnTo>
                  <a:lnTo>
                    <a:pt x="2587434" y="0"/>
                  </a:lnTo>
                  <a:lnTo>
                    <a:pt x="2974848" y="453402"/>
                  </a:lnTo>
                  <a:lnTo>
                    <a:pt x="2587434" y="906780"/>
                  </a:lnTo>
                  <a:lnTo>
                    <a:pt x="2587434" y="736638"/>
                  </a:lnTo>
                  <a:lnTo>
                    <a:pt x="0" y="736638"/>
                  </a:lnTo>
                  <a:lnTo>
                    <a:pt x="0" y="1701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63125" y="4331585"/>
            <a:ext cx="26663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Treatment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until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disease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progression </a:t>
            </a:r>
            <a:r>
              <a:rPr sz="1400" b="1" dirty="0">
                <a:latin typeface="Calibri"/>
                <a:cs typeface="Calibri"/>
              </a:rPr>
              <a:t>or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unacceptable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toxicity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2739" y="5743447"/>
            <a:ext cx="535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Brown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al.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Engl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 Med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2023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26;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388(4):319-</a:t>
            </a:r>
            <a:r>
              <a:rPr sz="1600" spc="-25" dirty="0">
                <a:latin typeface="Arial MT"/>
                <a:cs typeface="Arial MT"/>
              </a:rPr>
              <a:t>332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08:04:50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Other Key Inclusion </a:t>
            </a:r>
            <a:r>
              <a:rPr sz="1000" spc="-10" dirty="0">
                <a:latin typeface="Arial MT"/>
                <a:cs typeface="Arial MT"/>
              </a:rPr>
              <a:t>Criteria:</a:t>
            </a:r>
            <a:r>
              <a:rPr sz="1000" spc="50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Age 18 years or older, </a:t>
            </a:r>
            <a:r>
              <a:rPr sz="1000" spc="-20" dirty="0">
                <a:latin typeface="Arial MT"/>
                <a:cs typeface="Arial MT"/>
              </a:rPr>
              <a:t>ECOG </a:t>
            </a:r>
            <a:r>
              <a:rPr sz="1000" dirty="0">
                <a:latin typeface="Arial MT"/>
                <a:cs typeface="Arial MT"/>
              </a:rPr>
              <a:t>performance status 0-</a:t>
            </a:r>
            <a:r>
              <a:rPr sz="1000" spc="-25" dirty="0">
                <a:latin typeface="Arial MT"/>
                <a:cs typeface="Arial MT"/>
              </a:rPr>
              <a:t>2,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Adequate bone marrow </a:t>
            </a:r>
            <a:r>
              <a:rPr sz="1000" spc="-10" dirty="0">
                <a:latin typeface="Arial MT"/>
                <a:cs typeface="Arial MT"/>
              </a:rPr>
              <a:t>function, </a:t>
            </a:r>
            <a:r>
              <a:rPr sz="1000" dirty="0">
                <a:latin typeface="Arial MT"/>
                <a:cs typeface="Arial MT"/>
              </a:rPr>
              <a:t>Adequate organ </a:t>
            </a:r>
            <a:r>
              <a:rPr sz="1000" spc="-10" dirty="0">
                <a:latin typeface="Arial MT"/>
                <a:cs typeface="Arial MT"/>
              </a:rPr>
              <a:t>function.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Other Key Exclusion </a:t>
            </a:r>
            <a:r>
              <a:rPr sz="1000" spc="-10" dirty="0">
                <a:latin typeface="Arial MT"/>
                <a:cs typeface="Arial MT"/>
              </a:rPr>
              <a:t>Criteria: </a:t>
            </a:r>
            <a:r>
              <a:rPr sz="1000" dirty="0">
                <a:latin typeface="Arial MT"/>
                <a:cs typeface="Arial MT"/>
              </a:rPr>
              <a:t>History of severe </a:t>
            </a:r>
            <a:r>
              <a:rPr sz="1000" spc="-10" dirty="0">
                <a:latin typeface="Arial MT"/>
                <a:cs typeface="Arial MT"/>
              </a:rPr>
              <a:t>bleeding,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Known infection with HIV, </a:t>
            </a:r>
            <a:r>
              <a:rPr sz="1000" spc="-10" dirty="0">
                <a:latin typeface="Arial MT"/>
                <a:cs typeface="Arial MT"/>
              </a:rPr>
              <a:t>Active </a:t>
            </a:r>
            <a:r>
              <a:rPr sz="1000" dirty="0">
                <a:latin typeface="Arial MT"/>
                <a:cs typeface="Arial MT"/>
              </a:rPr>
              <a:t>hepatitis B or C, </a:t>
            </a:r>
            <a:r>
              <a:rPr sz="1000" spc="-10" dirty="0">
                <a:latin typeface="Arial MT"/>
                <a:cs typeface="Arial MT"/>
              </a:rPr>
              <a:t>Clinically </a:t>
            </a:r>
            <a:r>
              <a:rPr sz="1000" dirty="0">
                <a:latin typeface="Arial MT"/>
                <a:cs typeface="Arial MT"/>
              </a:rPr>
              <a:t>significant </a:t>
            </a:r>
            <a:r>
              <a:rPr sz="1000" spc="-10" dirty="0">
                <a:latin typeface="Arial MT"/>
                <a:cs typeface="Arial MT"/>
              </a:rPr>
              <a:t>cardiovascular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disease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ORR as </a:t>
            </a:r>
            <a:r>
              <a:rPr sz="1000" spc="-10" dirty="0">
                <a:latin typeface="Arial MT"/>
                <a:cs typeface="Arial MT"/>
              </a:rPr>
              <a:t>PR+CRi+CR </a:t>
            </a:r>
            <a:r>
              <a:rPr sz="1000" dirty="0">
                <a:latin typeface="Arial MT"/>
                <a:cs typeface="Arial MT"/>
              </a:rPr>
              <a:t>prespecified in the protocol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as requested by FDA. Of </a:t>
            </a:r>
            <a:r>
              <a:rPr sz="1000" spc="-10" dirty="0">
                <a:latin typeface="Arial MT"/>
                <a:cs typeface="Arial MT"/>
              </a:rPr>
              <a:t>note,</a:t>
            </a:r>
            <a:r>
              <a:rPr sz="1000" dirty="0">
                <a:latin typeface="Arial MT"/>
                <a:cs typeface="Arial MT"/>
              </a:rPr>
              <a:t> the same in acalabrutinib </a:t>
            </a:r>
            <a:r>
              <a:rPr sz="1000" spc="-10" dirty="0">
                <a:latin typeface="Arial MT"/>
                <a:cs typeface="Arial MT"/>
              </a:rPr>
              <a:t>study. </a:t>
            </a:r>
            <a:r>
              <a:rPr sz="1000" dirty="0">
                <a:latin typeface="Arial MT"/>
                <a:cs typeface="Arial MT"/>
              </a:rPr>
              <a:t>The first 415 patients to </a:t>
            </a:r>
            <a:r>
              <a:rPr sz="1000" spc="-25" dirty="0">
                <a:latin typeface="Arial MT"/>
                <a:cs typeface="Arial MT"/>
              </a:rPr>
              <a:t>be </a:t>
            </a:r>
            <a:r>
              <a:rPr sz="1000" dirty="0">
                <a:latin typeface="Arial MT"/>
                <a:cs typeface="Arial MT"/>
              </a:rPr>
              <a:t>analyzed at interim analysis </a:t>
            </a:r>
            <a:r>
              <a:rPr sz="1000" spc="-25" dirty="0">
                <a:latin typeface="Arial MT"/>
                <a:cs typeface="Arial MT"/>
              </a:rPr>
              <a:t>is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 protocol to ensure </a:t>
            </a:r>
            <a:r>
              <a:rPr sz="1000" spc="-10" dirty="0">
                <a:latin typeface="Arial MT"/>
                <a:cs typeface="Arial MT"/>
              </a:rPr>
              <a:t>adequate </a:t>
            </a:r>
            <a:r>
              <a:rPr sz="1000" dirty="0">
                <a:latin typeface="Arial MT"/>
                <a:cs typeface="Arial MT"/>
              </a:rPr>
              <a:t>follow-</a:t>
            </a:r>
            <a:r>
              <a:rPr sz="1000" spc="-25" dirty="0">
                <a:latin typeface="Arial MT"/>
                <a:cs typeface="Arial MT"/>
              </a:rPr>
              <a:t>up.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Noninferiority of overall </a:t>
            </a:r>
            <a:r>
              <a:rPr sz="1000" spc="-10" dirty="0">
                <a:latin typeface="Arial MT"/>
                <a:cs typeface="Arial MT"/>
              </a:rPr>
              <a:t>response </a:t>
            </a:r>
            <a:r>
              <a:rPr sz="1000" dirty="0">
                <a:latin typeface="Arial MT"/>
                <a:cs typeface="Arial MT"/>
              </a:rPr>
              <a:t>rate between zanubrutinib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ibrutinib was tested at </a:t>
            </a:r>
            <a:r>
              <a:rPr sz="1000" spc="-50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prespecified overall </a:t>
            </a:r>
            <a:r>
              <a:rPr sz="1000" spc="-10" dirty="0">
                <a:latin typeface="Arial MT"/>
                <a:cs typeface="Arial MT"/>
              </a:rPr>
              <a:t>response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rate interim analysis in the </a:t>
            </a:r>
            <a:r>
              <a:rPr sz="1000" spc="-10" dirty="0">
                <a:latin typeface="Arial MT"/>
                <a:cs typeface="Arial MT"/>
              </a:rPr>
              <a:t>first </a:t>
            </a:r>
            <a:r>
              <a:rPr sz="1000" dirty="0">
                <a:latin typeface="Arial MT"/>
                <a:cs typeface="Arial MT"/>
              </a:rPr>
              <a:t>415 randomized patients as </a:t>
            </a:r>
            <a:r>
              <a:rPr sz="1000" spc="-20" dirty="0">
                <a:latin typeface="Arial MT"/>
                <a:cs typeface="Arial MT"/>
              </a:rPr>
              <a:t>well </a:t>
            </a:r>
            <a:r>
              <a:rPr sz="1000" dirty="0">
                <a:latin typeface="Arial MT"/>
                <a:cs typeface="Arial MT"/>
              </a:rPr>
              <a:t>as at overall response rate </a:t>
            </a:r>
            <a:r>
              <a:rPr sz="1000" spc="-10" dirty="0">
                <a:latin typeface="Arial MT"/>
                <a:cs typeface="Arial MT"/>
              </a:rPr>
              <a:t>final </a:t>
            </a:r>
            <a:r>
              <a:rPr sz="1000" dirty="0">
                <a:latin typeface="Arial MT"/>
                <a:cs typeface="Arial MT"/>
              </a:rPr>
              <a:t>analysis for all </a:t>
            </a:r>
            <a:r>
              <a:rPr sz="1000" spc="-10" dirty="0">
                <a:latin typeface="Arial MT"/>
                <a:cs typeface="Arial MT"/>
              </a:rPr>
              <a:t>randomized </a:t>
            </a:r>
            <a:r>
              <a:rPr sz="1000" dirty="0">
                <a:latin typeface="Arial MT"/>
                <a:cs typeface="Arial MT"/>
              </a:rPr>
              <a:t>patients, approximately </a:t>
            </a:r>
            <a:r>
              <a:rPr sz="1000" spc="-25" dirty="0">
                <a:latin typeface="Arial MT"/>
                <a:cs typeface="Arial MT"/>
              </a:rPr>
              <a:t>12 </a:t>
            </a:r>
            <a:r>
              <a:rPr sz="1000" dirty="0">
                <a:latin typeface="Arial MT"/>
                <a:cs typeface="Arial MT"/>
              </a:rPr>
              <a:t>months after 600 patients </a:t>
            </a:r>
            <a:r>
              <a:rPr sz="1000" spc="-25" dirty="0">
                <a:latin typeface="Arial MT"/>
                <a:cs typeface="Arial MT"/>
              </a:rPr>
              <a:t>had </a:t>
            </a:r>
            <a:r>
              <a:rPr sz="1000" dirty="0">
                <a:latin typeface="Arial MT"/>
                <a:cs typeface="Arial MT"/>
              </a:rPr>
              <a:t>been </a:t>
            </a:r>
            <a:r>
              <a:rPr sz="1000" spc="-10" dirty="0">
                <a:latin typeface="Arial MT"/>
                <a:cs typeface="Arial MT"/>
              </a:rPr>
              <a:t>randomized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484"/>
            <a:ext cx="9143998" cy="5725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4809" y="39700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800">
            <a:solidFill>
              <a:srgbClr val="CD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5688" y="656215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54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Zanubrutinib</a:t>
            </a:r>
            <a:r>
              <a:rPr sz="2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Showed</a:t>
            </a:r>
            <a:r>
              <a:rPr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2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ORR</a:t>
            </a:r>
            <a:r>
              <a:rPr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Assessed</a:t>
            </a:r>
            <a:r>
              <a:rPr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0000"/>
                </a:solidFill>
                <a:latin typeface="Calibri"/>
                <a:cs typeface="Calibri"/>
              </a:rPr>
              <a:t>IRC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278" y="5296442"/>
            <a:ext cx="64128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CR,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complete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response;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CRi,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complete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response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with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incomplete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bone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marrow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recovery;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nPR,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nodular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partial</a:t>
            </a:r>
            <a:r>
              <a:rPr sz="800" spc="-10" dirty="0">
                <a:latin typeface="Calibri"/>
                <a:cs typeface="Calibri"/>
              </a:rPr>
              <a:t> response;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partial</a:t>
            </a:r>
            <a:r>
              <a:rPr sz="800" spc="-10" dirty="0">
                <a:latin typeface="Calibri"/>
                <a:cs typeface="Calibri"/>
              </a:rPr>
              <a:t> response;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PR-</a:t>
            </a:r>
            <a:r>
              <a:rPr sz="800" dirty="0">
                <a:latin typeface="Calibri"/>
                <a:cs typeface="Calibri"/>
              </a:rPr>
              <a:t>L,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partial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response</a:t>
            </a:r>
            <a:r>
              <a:rPr sz="800" dirty="0">
                <a:latin typeface="Calibri"/>
                <a:cs typeface="Calibri"/>
              </a:rPr>
              <a:t> with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lymphocytosis;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SD,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stable </a:t>
            </a:r>
            <a:r>
              <a:rPr sz="800" spc="-10" dirty="0">
                <a:latin typeface="Calibri"/>
                <a:cs typeface="Calibri"/>
              </a:rPr>
              <a:t>response;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PD,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progressive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disease;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NA,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not assessed;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DC,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discontinued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prior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first </a:t>
            </a:r>
            <a:r>
              <a:rPr sz="800" spc="-10" dirty="0">
                <a:latin typeface="Calibri"/>
                <a:cs typeface="Calibri"/>
              </a:rPr>
              <a:t>assessment;</a:t>
            </a:r>
            <a:r>
              <a:rPr sz="800" dirty="0">
                <a:latin typeface="Calibri"/>
                <a:cs typeface="Calibri"/>
              </a:rPr>
              <a:t> NE,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not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evaluable.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5363" y="5342609"/>
            <a:ext cx="1241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Data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cutoff: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8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Aug</a:t>
            </a:r>
            <a:r>
              <a:rPr sz="1000" spc="-20" dirty="0">
                <a:latin typeface="Calibri"/>
                <a:cs typeface="Calibri"/>
              </a:rPr>
              <a:t> 2022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31785" y="2016061"/>
            <a:ext cx="5913755" cy="2884170"/>
            <a:chOff x="1331785" y="2016061"/>
            <a:chExt cx="5913755" cy="2884170"/>
          </a:xfrm>
        </p:grpSpPr>
        <p:sp>
          <p:nvSpPr>
            <p:cNvPr id="9" name="object 9"/>
            <p:cNvSpPr/>
            <p:nvPr/>
          </p:nvSpPr>
          <p:spPr>
            <a:xfrm>
              <a:off x="2116836" y="4701539"/>
              <a:ext cx="4391025" cy="193675"/>
            </a:xfrm>
            <a:custGeom>
              <a:avLst/>
              <a:gdLst/>
              <a:ahLst/>
              <a:cxnLst/>
              <a:rect l="l" t="t" r="r" b="b"/>
              <a:pathLst>
                <a:path w="4391025" h="193675">
                  <a:moveTo>
                    <a:pt x="146304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1463040" y="193548"/>
                  </a:lnTo>
                  <a:lnTo>
                    <a:pt x="1463040" y="0"/>
                  </a:lnTo>
                  <a:close/>
                </a:path>
                <a:path w="4391025" h="193675">
                  <a:moveTo>
                    <a:pt x="4390644" y="25908"/>
                  </a:moveTo>
                  <a:lnTo>
                    <a:pt x="2927604" y="25908"/>
                  </a:lnTo>
                  <a:lnTo>
                    <a:pt x="2927604" y="193548"/>
                  </a:lnTo>
                  <a:lnTo>
                    <a:pt x="4390644" y="193548"/>
                  </a:lnTo>
                  <a:lnTo>
                    <a:pt x="4390644" y="25908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6836" y="2417063"/>
              <a:ext cx="4391025" cy="2310765"/>
            </a:xfrm>
            <a:custGeom>
              <a:avLst/>
              <a:gdLst/>
              <a:ahLst/>
              <a:cxnLst/>
              <a:rect l="l" t="t" r="r" b="b"/>
              <a:pathLst>
                <a:path w="4391025" h="2310765">
                  <a:moveTo>
                    <a:pt x="1463040" y="0"/>
                  </a:moveTo>
                  <a:lnTo>
                    <a:pt x="0" y="0"/>
                  </a:lnTo>
                  <a:lnTo>
                    <a:pt x="0" y="2284476"/>
                  </a:lnTo>
                  <a:lnTo>
                    <a:pt x="1463040" y="2284476"/>
                  </a:lnTo>
                  <a:lnTo>
                    <a:pt x="1463040" y="0"/>
                  </a:lnTo>
                  <a:close/>
                </a:path>
                <a:path w="4391025" h="2310765">
                  <a:moveTo>
                    <a:pt x="4390644" y="304800"/>
                  </a:moveTo>
                  <a:lnTo>
                    <a:pt x="2927604" y="304800"/>
                  </a:lnTo>
                  <a:lnTo>
                    <a:pt x="2927604" y="2310384"/>
                  </a:lnTo>
                  <a:lnTo>
                    <a:pt x="4390644" y="2310384"/>
                  </a:lnTo>
                  <a:lnTo>
                    <a:pt x="4390644" y="30480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6836" y="2260091"/>
              <a:ext cx="4391025" cy="462280"/>
            </a:xfrm>
            <a:custGeom>
              <a:avLst/>
              <a:gdLst/>
              <a:ahLst/>
              <a:cxnLst/>
              <a:rect l="l" t="t" r="r" b="b"/>
              <a:pathLst>
                <a:path w="4391025" h="462280">
                  <a:moveTo>
                    <a:pt x="1463040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1463040" y="156972"/>
                  </a:lnTo>
                  <a:lnTo>
                    <a:pt x="1463040" y="0"/>
                  </a:lnTo>
                  <a:close/>
                </a:path>
                <a:path w="4391025" h="462280">
                  <a:moveTo>
                    <a:pt x="4390644" y="249936"/>
                  </a:moveTo>
                  <a:lnTo>
                    <a:pt x="2927604" y="249936"/>
                  </a:lnTo>
                  <a:lnTo>
                    <a:pt x="2927604" y="461772"/>
                  </a:lnTo>
                  <a:lnTo>
                    <a:pt x="4390644" y="461772"/>
                  </a:lnTo>
                  <a:lnTo>
                    <a:pt x="4390644" y="249936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16836" y="2118359"/>
              <a:ext cx="4391025" cy="391795"/>
            </a:xfrm>
            <a:custGeom>
              <a:avLst/>
              <a:gdLst/>
              <a:ahLst/>
              <a:cxnLst/>
              <a:rect l="l" t="t" r="r" b="b"/>
              <a:pathLst>
                <a:path w="4391025" h="391794">
                  <a:moveTo>
                    <a:pt x="1463040" y="0"/>
                  </a:moveTo>
                  <a:lnTo>
                    <a:pt x="0" y="0"/>
                  </a:lnTo>
                  <a:lnTo>
                    <a:pt x="0" y="141744"/>
                  </a:lnTo>
                  <a:lnTo>
                    <a:pt x="1463040" y="141744"/>
                  </a:lnTo>
                  <a:lnTo>
                    <a:pt x="1463040" y="0"/>
                  </a:lnTo>
                  <a:close/>
                </a:path>
                <a:path w="4391025" h="391794">
                  <a:moveTo>
                    <a:pt x="4390644" y="89916"/>
                  </a:moveTo>
                  <a:lnTo>
                    <a:pt x="2927604" y="89916"/>
                  </a:lnTo>
                  <a:lnTo>
                    <a:pt x="2927604" y="391668"/>
                  </a:lnTo>
                  <a:lnTo>
                    <a:pt x="4390644" y="391668"/>
                  </a:lnTo>
                  <a:lnTo>
                    <a:pt x="4390644" y="89916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6836" y="2092451"/>
              <a:ext cx="4391025" cy="116205"/>
            </a:xfrm>
            <a:custGeom>
              <a:avLst/>
              <a:gdLst/>
              <a:ahLst/>
              <a:cxnLst/>
              <a:rect l="l" t="t" r="r" b="b"/>
              <a:pathLst>
                <a:path w="4391025" h="116205">
                  <a:moveTo>
                    <a:pt x="146304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463040" y="25908"/>
                  </a:lnTo>
                  <a:lnTo>
                    <a:pt x="1463040" y="0"/>
                  </a:lnTo>
                  <a:close/>
                </a:path>
                <a:path w="4391025" h="116205">
                  <a:moveTo>
                    <a:pt x="4390644" y="51816"/>
                  </a:moveTo>
                  <a:lnTo>
                    <a:pt x="2927604" y="51816"/>
                  </a:lnTo>
                  <a:lnTo>
                    <a:pt x="2927604" y="115824"/>
                  </a:lnTo>
                  <a:lnTo>
                    <a:pt x="4390644" y="115824"/>
                  </a:lnTo>
                  <a:lnTo>
                    <a:pt x="4390644" y="5181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6836" y="2020823"/>
              <a:ext cx="4391025" cy="123825"/>
            </a:xfrm>
            <a:custGeom>
              <a:avLst/>
              <a:gdLst/>
              <a:ahLst/>
              <a:cxnLst/>
              <a:rect l="l" t="t" r="r" b="b"/>
              <a:pathLst>
                <a:path w="4391025" h="123825">
                  <a:moveTo>
                    <a:pt x="1463040" y="3048"/>
                  </a:moveTo>
                  <a:lnTo>
                    <a:pt x="0" y="3048"/>
                  </a:lnTo>
                  <a:lnTo>
                    <a:pt x="0" y="71628"/>
                  </a:lnTo>
                  <a:lnTo>
                    <a:pt x="1463040" y="71628"/>
                  </a:lnTo>
                  <a:lnTo>
                    <a:pt x="1463040" y="3048"/>
                  </a:lnTo>
                  <a:close/>
                </a:path>
                <a:path w="4391025" h="123825">
                  <a:moveTo>
                    <a:pt x="4390644" y="0"/>
                  </a:moveTo>
                  <a:lnTo>
                    <a:pt x="2927604" y="0"/>
                  </a:lnTo>
                  <a:lnTo>
                    <a:pt x="2927604" y="123444"/>
                  </a:lnTo>
                  <a:lnTo>
                    <a:pt x="4390644" y="123444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5315" y="2020823"/>
              <a:ext cx="0" cy="2874645"/>
            </a:xfrm>
            <a:custGeom>
              <a:avLst/>
              <a:gdLst/>
              <a:ahLst/>
              <a:cxnLst/>
              <a:rect l="l" t="t" r="r" b="b"/>
              <a:pathLst>
                <a:path h="2874645">
                  <a:moveTo>
                    <a:pt x="0" y="287426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6547" y="2020823"/>
              <a:ext cx="48895" cy="2874645"/>
            </a:xfrm>
            <a:custGeom>
              <a:avLst/>
              <a:gdLst/>
              <a:ahLst/>
              <a:cxnLst/>
              <a:rect l="l" t="t" r="r" b="b"/>
              <a:pathLst>
                <a:path w="48894" h="2874645">
                  <a:moveTo>
                    <a:pt x="0" y="2874264"/>
                  </a:moveTo>
                  <a:lnTo>
                    <a:pt x="48768" y="2874264"/>
                  </a:lnTo>
                </a:path>
                <a:path w="48894" h="2874645">
                  <a:moveTo>
                    <a:pt x="0" y="2299716"/>
                  </a:moveTo>
                  <a:lnTo>
                    <a:pt x="48768" y="2299716"/>
                  </a:lnTo>
                </a:path>
                <a:path w="48894" h="2874645">
                  <a:moveTo>
                    <a:pt x="0" y="1723644"/>
                  </a:moveTo>
                  <a:lnTo>
                    <a:pt x="48768" y="1723644"/>
                  </a:lnTo>
                </a:path>
                <a:path w="48894" h="2874645">
                  <a:moveTo>
                    <a:pt x="0" y="1149095"/>
                  </a:moveTo>
                  <a:lnTo>
                    <a:pt x="48768" y="1149095"/>
                  </a:lnTo>
                </a:path>
                <a:path w="48894" h="2874645">
                  <a:moveTo>
                    <a:pt x="0" y="574547"/>
                  </a:moveTo>
                  <a:lnTo>
                    <a:pt x="48768" y="574547"/>
                  </a:lnTo>
                </a:path>
                <a:path w="48894" h="287464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315" y="4895088"/>
              <a:ext cx="5855335" cy="0"/>
            </a:xfrm>
            <a:custGeom>
              <a:avLst/>
              <a:gdLst/>
              <a:ahLst/>
              <a:cxnLst/>
              <a:rect l="l" t="t" r="r" b="b"/>
              <a:pathLst>
                <a:path w="5855334">
                  <a:moveTo>
                    <a:pt x="0" y="0"/>
                  </a:moveTo>
                  <a:lnTo>
                    <a:pt x="585520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9875" y="4744211"/>
              <a:ext cx="344805" cy="53340"/>
            </a:xfrm>
            <a:custGeom>
              <a:avLst/>
              <a:gdLst/>
              <a:ahLst/>
              <a:cxnLst/>
              <a:rect l="l" t="t" r="r" b="b"/>
              <a:pathLst>
                <a:path w="344804" h="53339">
                  <a:moveTo>
                    <a:pt x="0" y="53339"/>
                  </a:moveTo>
                  <a:lnTo>
                    <a:pt x="286512" y="0"/>
                  </a:lnTo>
                  <a:lnTo>
                    <a:pt x="34442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07480" y="4730495"/>
              <a:ext cx="358140" cy="81280"/>
            </a:xfrm>
            <a:custGeom>
              <a:avLst/>
              <a:gdLst/>
              <a:ahLst/>
              <a:cxnLst/>
              <a:rect l="l" t="t" r="r" b="b"/>
              <a:pathLst>
                <a:path w="358140" h="81279">
                  <a:moveTo>
                    <a:pt x="0" y="80771"/>
                  </a:moveTo>
                  <a:lnTo>
                    <a:pt x="300228" y="0"/>
                  </a:lnTo>
                  <a:lnTo>
                    <a:pt x="35814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48762" y="4614146"/>
            <a:ext cx="253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6.7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90131" y="4599346"/>
            <a:ext cx="253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5.8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7070" y="3429289"/>
            <a:ext cx="342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79.5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04709" y="3594580"/>
            <a:ext cx="342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69.8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21290" y="2208058"/>
            <a:ext cx="253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5.5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8929" y="2485327"/>
            <a:ext cx="253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7.4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21290" y="2058636"/>
            <a:ext cx="253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4.9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04709" y="2228206"/>
            <a:ext cx="342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libri"/>
                <a:cs typeface="Calibri"/>
              </a:rPr>
              <a:t>10.5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75113" y="2101405"/>
            <a:ext cx="3306445" cy="133350"/>
            <a:chOff x="3575113" y="2101405"/>
            <a:chExt cx="3306445" cy="133350"/>
          </a:xfrm>
        </p:grpSpPr>
        <p:sp>
          <p:nvSpPr>
            <p:cNvPr id="29" name="object 29"/>
            <p:cNvSpPr/>
            <p:nvPr/>
          </p:nvSpPr>
          <p:spPr>
            <a:xfrm>
              <a:off x="3579876" y="2106167"/>
              <a:ext cx="337185" cy="26034"/>
            </a:xfrm>
            <a:custGeom>
              <a:avLst/>
              <a:gdLst/>
              <a:ahLst/>
              <a:cxnLst/>
              <a:rect l="l" t="t" r="r" b="b"/>
              <a:pathLst>
                <a:path w="337185" h="26035">
                  <a:moveTo>
                    <a:pt x="0" y="0"/>
                  </a:moveTo>
                  <a:lnTo>
                    <a:pt x="278892" y="25908"/>
                  </a:lnTo>
                  <a:lnTo>
                    <a:pt x="336804" y="259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07480" y="2176271"/>
              <a:ext cx="368935" cy="53340"/>
            </a:xfrm>
            <a:custGeom>
              <a:avLst/>
              <a:gdLst/>
              <a:ahLst/>
              <a:cxnLst/>
              <a:rect l="l" t="t" r="r" b="b"/>
              <a:pathLst>
                <a:path w="368934" h="53339">
                  <a:moveTo>
                    <a:pt x="0" y="0"/>
                  </a:moveTo>
                  <a:lnTo>
                    <a:pt x="310896" y="53340"/>
                  </a:lnTo>
                  <a:lnTo>
                    <a:pt x="368808" y="5334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41175" y="2002133"/>
            <a:ext cx="253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0.9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43593" y="1945957"/>
            <a:ext cx="4053204" cy="83185"/>
            <a:chOff x="2843593" y="1945957"/>
            <a:chExt cx="4053204" cy="83185"/>
          </a:xfrm>
        </p:grpSpPr>
        <p:sp>
          <p:nvSpPr>
            <p:cNvPr id="33" name="object 33"/>
            <p:cNvSpPr/>
            <p:nvPr/>
          </p:nvSpPr>
          <p:spPr>
            <a:xfrm>
              <a:off x="2848355" y="1950720"/>
              <a:ext cx="1066800" cy="73660"/>
            </a:xfrm>
            <a:custGeom>
              <a:avLst/>
              <a:gdLst/>
              <a:ahLst/>
              <a:cxnLst/>
              <a:rect l="l" t="t" r="r" b="b"/>
              <a:pathLst>
                <a:path w="1066800" h="73660">
                  <a:moveTo>
                    <a:pt x="0" y="73151"/>
                  </a:moveTo>
                  <a:lnTo>
                    <a:pt x="1010412" y="0"/>
                  </a:lnTo>
                  <a:lnTo>
                    <a:pt x="106680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75960" y="1961388"/>
              <a:ext cx="1115695" cy="59690"/>
            </a:xfrm>
            <a:custGeom>
              <a:avLst/>
              <a:gdLst/>
              <a:ahLst/>
              <a:cxnLst/>
              <a:rect l="l" t="t" r="r" b="b"/>
              <a:pathLst>
                <a:path w="1115695" h="59689">
                  <a:moveTo>
                    <a:pt x="0" y="59436"/>
                  </a:moveTo>
                  <a:lnTo>
                    <a:pt x="1059180" y="0"/>
                  </a:lnTo>
                  <a:lnTo>
                    <a:pt x="111556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40153" y="1820215"/>
            <a:ext cx="253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2.4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00732" y="1777019"/>
            <a:ext cx="269240" cy="561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30"/>
              </a:spcBef>
            </a:pP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4.3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2.2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3396" y="477282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76129" y="419812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6129" y="362342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76129" y="304872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6129" y="247402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8862" y="1899320"/>
            <a:ext cx="2559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66076" y="201777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95356" y="1926315"/>
            <a:ext cx="826135" cy="1189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5"/>
              </a:spcBef>
            </a:pPr>
            <a:r>
              <a:rPr sz="1400" spc="-10" dirty="0">
                <a:latin typeface="Calibri"/>
                <a:cs typeface="Calibri"/>
              </a:rPr>
              <a:t>NA+DC+NE </a:t>
            </a:r>
            <a:r>
              <a:rPr sz="1400" spc="-25" dirty="0">
                <a:latin typeface="Calibri"/>
                <a:cs typeface="Calibri"/>
              </a:rPr>
              <a:t>PD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400" spc="-25" dirty="0">
                <a:latin typeface="Calibri"/>
                <a:cs typeface="Calibri"/>
              </a:rPr>
              <a:t>SD</a:t>
            </a:r>
            <a:endParaRPr sz="1400">
              <a:latin typeface="Calibri"/>
              <a:cs typeface="Calibri"/>
            </a:endParaRPr>
          </a:p>
          <a:p>
            <a:pPr marL="12700" marR="247015">
              <a:lnSpc>
                <a:spcPts val="15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PR-</a:t>
            </a:r>
            <a:r>
              <a:rPr sz="1400" spc="-50" dirty="0">
                <a:latin typeface="Calibri"/>
                <a:cs typeface="Calibri"/>
              </a:rPr>
              <a:t>L </a:t>
            </a:r>
            <a:r>
              <a:rPr sz="1400" spc="-10" dirty="0">
                <a:latin typeface="Calibri"/>
                <a:cs typeface="Calibri"/>
              </a:rPr>
              <a:t>PR+nPR CR+CRi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66076" y="220827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6076" y="239725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66076" y="258775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66076" y="277825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66076" y="2967227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97535" y="0"/>
                </a:moveTo>
                <a:lnTo>
                  <a:pt x="0" y="0"/>
                </a:lnTo>
                <a:lnTo>
                  <a:pt x="0" y="99060"/>
                </a:lnTo>
                <a:lnTo>
                  <a:pt x="97535" y="99060"/>
                </a:lnTo>
                <a:lnTo>
                  <a:pt x="97535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97629" y="3440429"/>
            <a:ext cx="1172210" cy="338455"/>
          </a:xfrm>
          <a:custGeom>
            <a:avLst/>
            <a:gdLst/>
            <a:ahLst/>
            <a:cxnLst/>
            <a:rect l="l" t="t" r="r" b="b"/>
            <a:pathLst>
              <a:path w="1172210" h="338454">
                <a:moveTo>
                  <a:pt x="0" y="0"/>
                </a:moveTo>
                <a:lnTo>
                  <a:pt x="1171955" y="0"/>
                </a:lnTo>
                <a:lnTo>
                  <a:pt x="1171955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983083" y="3460805"/>
            <a:ext cx="100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ORR=86.2%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62307" y="3646877"/>
            <a:ext cx="100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ORR=75.7%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99275" y="3908949"/>
            <a:ext cx="9798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Calibri"/>
                <a:cs typeface="Calibri"/>
              </a:rPr>
              <a:t>Nominal,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2- </a:t>
            </a:r>
            <a:r>
              <a:rPr sz="1300" b="1" dirty="0">
                <a:latin typeface="Calibri"/>
                <a:cs typeface="Calibri"/>
              </a:rPr>
              <a:t>sided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i="1" spc="-10" dirty="0">
                <a:latin typeface="Calibri"/>
                <a:cs typeface="Calibri"/>
              </a:rPr>
              <a:t>P</a:t>
            </a:r>
            <a:r>
              <a:rPr sz="1300" b="1" spc="-10" dirty="0">
                <a:latin typeface="Calibri"/>
                <a:cs typeface="Calibri"/>
              </a:rPr>
              <a:t>=.0007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15311" y="2417445"/>
            <a:ext cx="4760595" cy="2721610"/>
            <a:chOff x="2115311" y="2417445"/>
            <a:chExt cx="4760595" cy="2721610"/>
          </a:xfrm>
        </p:grpSpPr>
        <p:sp>
          <p:nvSpPr>
            <p:cNvPr id="55" name="object 55"/>
            <p:cNvSpPr/>
            <p:nvPr/>
          </p:nvSpPr>
          <p:spPr>
            <a:xfrm>
              <a:off x="3601973" y="2426970"/>
              <a:ext cx="306705" cy="2435860"/>
            </a:xfrm>
            <a:custGeom>
              <a:avLst/>
              <a:gdLst/>
              <a:ahLst/>
              <a:cxnLst/>
              <a:rect l="l" t="t" r="r" b="b"/>
              <a:pathLst>
                <a:path w="306704" h="2435860">
                  <a:moveTo>
                    <a:pt x="0" y="0"/>
                  </a:moveTo>
                  <a:lnTo>
                    <a:pt x="48413" y="6023"/>
                  </a:lnTo>
                  <a:lnTo>
                    <a:pt x="90457" y="22794"/>
                  </a:lnTo>
                  <a:lnTo>
                    <a:pt x="123612" y="48368"/>
                  </a:lnTo>
                  <a:lnTo>
                    <a:pt x="145354" y="80797"/>
                  </a:lnTo>
                  <a:lnTo>
                    <a:pt x="153162" y="118135"/>
                  </a:lnTo>
                  <a:lnTo>
                    <a:pt x="153162" y="1092238"/>
                  </a:lnTo>
                  <a:lnTo>
                    <a:pt x="160970" y="1129576"/>
                  </a:lnTo>
                  <a:lnTo>
                    <a:pt x="182715" y="1162005"/>
                  </a:lnTo>
                  <a:lnTo>
                    <a:pt x="215871" y="1187578"/>
                  </a:lnTo>
                  <a:lnTo>
                    <a:pt x="257915" y="1204350"/>
                  </a:lnTo>
                  <a:lnTo>
                    <a:pt x="306324" y="1210373"/>
                  </a:lnTo>
                  <a:lnTo>
                    <a:pt x="257915" y="1216395"/>
                  </a:lnTo>
                  <a:lnTo>
                    <a:pt x="215871" y="1233164"/>
                  </a:lnTo>
                  <a:lnTo>
                    <a:pt x="182715" y="1258736"/>
                  </a:lnTo>
                  <a:lnTo>
                    <a:pt x="160970" y="1291165"/>
                  </a:lnTo>
                  <a:lnTo>
                    <a:pt x="153162" y="1328508"/>
                  </a:lnTo>
                  <a:lnTo>
                    <a:pt x="153162" y="2317216"/>
                  </a:lnTo>
                  <a:lnTo>
                    <a:pt x="145354" y="2354554"/>
                  </a:lnTo>
                  <a:lnTo>
                    <a:pt x="123612" y="2386983"/>
                  </a:lnTo>
                  <a:lnTo>
                    <a:pt x="90457" y="2412557"/>
                  </a:lnTo>
                  <a:lnTo>
                    <a:pt x="48413" y="2429328"/>
                  </a:lnTo>
                  <a:lnTo>
                    <a:pt x="0" y="2435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58533" y="2734818"/>
              <a:ext cx="307975" cy="2127885"/>
            </a:xfrm>
            <a:custGeom>
              <a:avLst/>
              <a:gdLst/>
              <a:ahLst/>
              <a:cxnLst/>
              <a:rect l="l" t="t" r="r" b="b"/>
              <a:pathLst>
                <a:path w="307975" h="2127885">
                  <a:moveTo>
                    <a:pt x="0" y="0"/>
                  </a:moveTo>
                  <a:lnTo>
                    <a:pt x="48653" y="6052"/>
                  </a:lnTo>
                  <a:lnTo>
                    <a:pt x="90907" y="22905"/>
                  </a:lnTo>
                  <a:lnTo>
                    <a:pt x="124226" y="48604"/>
                  </a:lnTo>
                  <a:lnTo>
                    <a:pt x="146077" y="81193"/>
                  </a:lnTo>
                  <a:lnTo>
                    <a:pt x="153924" y="118719"/>
                  </a:lnTo>
                  <a:lnTo>
                    <a:pt x="153924" y="938644"/>
                  </a:lnTo>
                  <a:lnTo>
                    <a:pt x="161770" y="976170"/>
                  </a:lnTo>
                  <a:lnTo>
                    <a:pt x="183621" y="1008759"/>
                  </a:lnTo>
                  <a:lnTo>
                    <a:pt x="216940" y="1034458"/>
                  </a:lnTo>
                  <a:lnTo>
                    <a:pt x="259194" y="1051311"/>
                  </a:lnTo>
                  <a:lnTo>
                    <a:pt x="307848" y="1057363"/>
                  </a:lnTo>
                  <a:lnTo>
                    <a:pt x="259194" y="1063417"/>
                  </a:lnTo>
                  <a:lnTo>
                    <a:pt x="216940" y="1080273"/>
                  </a:lnTo>
                  <a:lnTo>
                    <a:pt x="183621" y="1105976"/>
                  </a:lnTo>
                  <a:lnTo>
                    <a:pt x="161770" y="1138569"/>
                  </a:lnTo>
                  <a:lnTo>
                    <a:pt x="153924" y="1176096"/>
                  </a:lnTo>
                  <a:lnTo>
                    <a:pt x="153924" y="2008784"/>
                  </a:lnTo>
                  <a:lnTo>
                    <a:pt x="146077" y="2046310"/>
                  </a:lnTo>
                  <a:lnTo>
                    <a:pt x="124226" y="2078899"/>
                  </a:lnTo>
                  <a:lnTo>
                    <a:pt x="90907" y="2104598"/>
                  </a:lnTo>
                  <a:lnTo>
                    <a:pt x="48653" y="2121451"/>
                  </a:lnTo>
                  <a:lnTo>
                    <a:pt x="0" y="212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47488" y="4913376"/>
              <a:ext cx="1461770" cy="216535"/>
            </a:xfrm>
            <a:custGeom>
              <a:avLst/>
              <a:gdLst/>
              <a:ahLst/>
              <a:cxnLst/>
              <a:rect l="l" t="t" r="r" b="b"/>
              <a:pathLst>
                <a:path w="1461770" h="216535">
                  <a:moveTo>
                    <a:pt x="146151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461515" y="216407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15311" y="4913376"/>
              <a:ext cx="1461770" cy="226060"/>
            </a:xfrm>
            <a:custGeom>
              <a:avLst/>
              <a:gdLst/>
              <a:ahLst/>
              <a:cxnLst/>
              <a:rect l="l" t="t" r="r" b="b"/>
              <a:pathLst>
                <a:path w="1461770" h="226060">
                  <a:moveTo>
                    <a:pt x="1461515" y="0"/>
                  </a:moveTo>
                  <a:lnTo>
                    <a:pt x="0" y="0"/>
                  </a:lnTo>
                  <a:lnTo>
                    <a:pt x="0" y="225551"/>
                  </a:lnTo>
                  <a:lnTo>
                    <a:pt x="1461515" y="225551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352365" y="4894088"/>
            <a:ext cx="3762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261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Zanubrutinib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100" b="1" spc="-15" baseline="1984" dirty="0">
                <a:solidFill>
                  <a:srgbClr val="FFFFFF"/>
                </a:solidFill>
                <a:latin typeface="Calibri"/>
                <a:cs typeface="Calibri"/>
              </a:rPr>
              <a:t>Ibrutinib</a:t>
            </a:r>
            <a:endParaRPr sz="2100" baseline="1984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4011" y="2358208"/>
            <a:ext cx="228600" cy="2208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dirty="0">
                <a:latin typeface="Calibri"/>
                <a:cs typeface="Calibri"/>
              </a:rPr>
              <a:t>Best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Overall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Response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50339" y="5895847"/>
            <a:ext cx="535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Brown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al.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Engl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 Med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2023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26;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388(4):319-</a:t>
            </a:r>
            <a:r>
              <a:rPr sz="1600" spc="-25" dirty="0">
                <a:latin typeface="Arial MT"/>
                <a:cs typeface="Arial MT"/>
              </a:rPr>
              <a:t>332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484"/>
            <a:ext cx="9143998" cy="5725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4809" y="39700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800">
            <a:solidFill>
              <a:srgbClr val="CD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5688" y="656215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9277" y="545083"/>
            <a:ext cx="76981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Zanubrutinib</a:t>
            </a:r>
            <a:r>
              <a:rPr sz="26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PFS</a:t>
            </a:r>
            <a:r>
              <a:rPr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IRC</a:t>
            </a:r>
            <a:r>
              <a:rPr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Significantly</a:t>
            </a:r>
            <a:r>
              <a:rPr sz="2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Superior</a:t>
            </a:r>
            <a:r>
              <a:rPr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Ibrutinib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5363" y="6027578"/>
            <a:ext cx="1241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Data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cutoff: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8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Aug</a:t>
            </a:r>
            <a:r>
              <a:rPr sz="1000" spc="-20" dirty="0">
                <a:latin typeface="Calibri"/>
                <a:cs typeface="Calibri"/>
              </a:rPr>
              <a:t> 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305" y="1159256"/>
            <a:ext cx="47097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Median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study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follow-</a:t>
            </a:r>
            <a:r>
              <a:rPr sz="2300" dirty="0">
                <a:latin typeface="Calibri"/>
                <a:cs typeface="Calibri"/>
              </a:rPr>
              <a:t>up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29.6</a:t>
            </a:r>
            <a:r>
              <a:rPr sz="2300" spc="-10" dirty="0">
                <a:latin typeface="Calibri"/>
                <a:cs typeface="Calibri"/>
              </a:rPr>
              <a:t> months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509" y="1854489"/>
            <a:ext cx="8517729" cy="37251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31339" y="5819647"/>
            <a:ext cx="535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Brown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al.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Engl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 Med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2023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26;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388(4):319-</a:t>
            </a:r>
            <a:r>
              <a:rPr sz="1600" spc="-25" dirty="0">
                <a:latin typeface="Arial MT"/>
                <a:cs typeface="Arial MT"/>
              </a:rPr>
              <a:t>332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0080" y="119888"/>
            <a:ext cx="37833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Diagnosis</a:t>
            </a:r>
            <a:r>
              <a:rPr sz="36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36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60" y="936664"/>
            <a:ext cx="8888095" cy="4875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indent="-45974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244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Lymphocytosis</a:t>
            </a: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(small,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mature</a:t>
            </a: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lymphocytes</a:t>
            </a:r>
            <a:endParaRPr sz="3000" dirty="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  <a:spcBef>
                <a:spcPts val="10"/>
              </a:spcBef>
            </a:pPr>
            <a:r>
              <a:rPr sz="3000" spc="-10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5000/µL)</a:t>
            </a:r>
            <a:endParaRPr sz="3000" dirty="0">
              <a:latin typeface="Arial"/>
              <a:cs typeface="Arial"/>
            </a:endParaRPr>
          </a:p>
          <a:p>
            <a:pPr marL="472440" marR="2096770" indent="-460375">
              <a:lnSpc>
                <a:spcPct val="79700"/>
              </a:lnSpc>
              <a:spcBef>
                <a:spcPts val="1090"/>
              </a:spcBef>
              <a:buFont typeface="Arial MT"/>
              <a:buChar char="•"/>
              <a:tabLst>
                <a:tab pos="47244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marrow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lymphocytes</a:t>
            </a:r>
            <a:endParaRPr sz="3000" dirty="0">
              <a:latin typeface="Arial"/>
              <a:cs typeface="Arial"/>
            </a:endParaRPr>
          </a:p>
          <a:p>
            <a:pPr marL="472440" marR="788035" indent="-460375">
              <a:lnSpc>
                <a:spcPct val="79700"/>
              </a:lnSpc>
              <a:spcBef>
                <a:spcPts val="1105"/>
              </a:spcBef>
              <a:buChar char="•"/>
              <a:tabLst>
                <a:tab pos="472440" algn="l"/>
                <a:tab pos="579120" algn="l"/>
              </a:tabLst>
            </a:pP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30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55%</a:t>
            </a:r>
            <a:r>
              <a:rPr sz="3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atypical/immature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lymphoid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peripheral</a:t>
            </a:r>
            <a:r>
              <a:rPr sz="3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3000" dirty="0">
              <a:latin typeface="Arial"/>
              <a:cs typeface="Arial"/>
            </a:endParaRPr>
          </a:p>
          <a:p>
            <a:pPr marL="472440" indent="-45974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47244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Clonal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expansion</a:t>
            </a:r>
            <a:r>
              <a:rPr sz="3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abnormal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lymphocytes</a:t>
            </a:r>
            <a:endParaRPr sz="3000" dirty="0">
              <a:latin typeface="Arial"/>
              <a:cs typeface="Arial"/>
            </a:endParaRPr>
          </a:p>
          <a:p>
            <a:pPr marL="873760" lvl="1" indent="-280670">
              <a:lnSpc>
                <a:spcPct val="100000"/>
              </a:lnSpc>
              <a:spcBef>
                <a:spcPts val="1070"/>
              </a:spcBef>
              <a:buFont typeface="Arial MT"/>
              <a:buChar char="–"/>
              <a:tabLst>
                <a:tab pos="873760" algn="l"/>
              </a:tabLst>
            </a:pPr>
            <a:r>
              <a:rPr sz="3000" b="1" spc="-10" dirty="0" smtClean="0">
                <a:solidFill>
                  <a:srgbClr val="FFFFFF"/>
                </a:solidFill>
                <a:latin typeface="Arial"/>
                <a:cs typeface="Arial"/>
              </a:rPr>
              <a:t>B-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antigens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(CD19,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CD20,</a:t>
            </a:r>
            <a:r>
              <a:rPr sz="3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CD23);</a:t>
            </a:r>
            <a:endParaRPr sz="3000" dirty="0">
              <a:latin typeface="Arial"/>
              <a:cs typeface="Arial"/>
            </a:endParaRPr>
          </a:p>
          <a:p>
            <a:pPr marL="873125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CD20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 dim</a:t>
            </a:r>
            <a:endParaRPr sz="3000" dirty="0">
              <a:latin typeface="Arial"/>
              <a:cs typeface="Arial"/>
            </a:endParaRPr>
          </a:p>
          <a:p>
            <a:pPr marL="873760" lvl="1" indent="-280670">
              <a:lnSpc>
                <a:spcPct val="100000"/>
              </a:lnSpc>
              <a:spcBef>
                <a:spcPts val="1080"/>
              </a:spcBef>
              <a:buFont typeface="Arial MT"/>
              <a:buChar char="–"/>
              <a:tabLst>
                <a:tab pos="87376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CD5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antigen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08:04:45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Recently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guidelines </a:t>
            </a:r>
            <a:r>
              <a:rPr sz="1000" dirty="0">
                <a:latin typeface="Arial MT"/>
                <a:cs typeface="Arial MT"/>
              </a:rPr>
              <a:t>established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National </a:t>
            </a:r>
            <a:r>
              <a:rPr sz="1000" dirty="0">
                <a:latin typeface="Arial MT"/>
                <a:cs typeface="Arial MT"/>
              </a:rPr>
              <a:t>Cancer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Institute-Working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Group </a:t>
            </a:r>
            <a:r>
              <a:rPr sz="1000" dirty="0">
                <a:latin typeface="Arial MT"/>
                <a:cs typeface="Arial MT"/>
              </a:rPr>
              <a:t> (NCI-WG)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have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been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revised.</a:t>
            </a:r>
            <a:r>
              <a:rPr sz="1000" dirty="0">
                <a:latin typeface="Arial MT"/>
                <a:cs typeface="Arial MT"/>
              </a:rPr>
              <a:t> For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definitive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diagnosis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made,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patient</a:t>
            </a:r>
            <a:r>
              <a:rPr sz="1000" spc="50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 must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have1: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Absolute lymphocytosis with </a:t>
            </a:r>
            <a:r>
              <a:rPr sz="1000" spc="-50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minimum threshold of </a:t>
            </a:r>
            <a:r>
              <a:rPr sz="1000" spc="-10" dirty="0">
                <a:latin typeface="Arial MT"/>
                <a:cs typeface="Arial MT"/>
              </a:rPr>
              <a:t>³5000 </a:t>
            </a:r>
            <a:r>
              <a:rPr sz="1000" dirty="0">
                <a:latin typeface="Arial MT"/>
                <a:cs typeface="Arial MT"/>
              </a:rPr>
              <a:t>small, mature-</a:t>
            </a:r>
            <a:r>
              <a:rPr sz="1000" spc="-10" dirty="0">
                <a:latin typeface="Arial MT"/>
                <a:cs typeface="Arial MT"/>
              </a:rPr>
              <a:t>appearing </a:t>
            </a:r>
            <a:r>
              <a:rPr sz="1000" dirty="0">
                <a:latin typeface="Arial MT"/>
                <a:cs typeface="Arial MT"/>
              </a:rPr>
              <a:t>lymphocytes/µL, showing </a:t>
            </a:r>
            <a:r>
              <a:rPr sz="1000" spc="-10" dirty="0">
                <a:latin typeface="Arial MT"/>
                <a:cs typeface="Arial MT"/>
              </a:rPr>
              <a:t>clear </a:t>
            </a:r>
            <a:r>
              <a:rPr sz="1000" dirty="0">
                <a:latin typeface="Arial MT"/>
                <a:cs typeface="Arial MT"/>
              </a:rPr>
              <a:t>evidence of </a:t>
            </a:r>
            <a:r>
              <a:rPr sz="1000" spc="-10" dirty="0">
                <a:latin typeface="Arial MT"/>
                <a:cs typeface="Arial MT"/>
              </a:rPr>
              <a:t>monoclonal </a:t>
            </a:r>
            <a:r>
              <a:rPr sz="1000" dirty="0">
                <a:latin typeface="Arial MT"/>
                <a:cs typeface="Arial MT"/>
              </a:rPr>
              <a:t>expansion of B </a:t>
            </a:r>
            <a:r>
              <a:rPr sz="1000" spc="-10" dirty="0">
                <a:latin typeface="Arial MT"/>
                <a:cs typeface="Arial MT"/>
              </a:rPr>
              <a:t>cells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characteristic of CLL No </a:t>
            </a:r>
            <a:r>
              <a:rPr sz="1000" spc="-20" dirty="0">
                <a:latin typeface="Arial MT"/>
                <a:cs typeface="Arial MT"/>
              </a:rPr>
              <a:t>more </a:t>
            </a:r>
            <a:r>
              <a:rPr sz="1000" dirty="0">
                <a:latin typeface="Arial MT"/>
                <a:cs typeface="Arial MT"/>
              </a:rPr>
              <a:t>than 55% atypical or </a:t>
            </a:r>
            <a:r>
              <a:rPr sz="1000" spc="-10" dirty="0">
                <a:latin typeface="Arial MT"/>
                <a:cs typeface="Arial MT"/>
              </a:rPr>
              <a:t>immature </a:t>
            </a:r>
            <a:r>
              <a:rPr sz="1000" dirty="0">
                <a:latin typeface="Arial MT"/>
                <a:cs typeface="Arial MT"/>
              </a:rPr>
              <a:t>lymphoid cells in </a:t>
            </a:r>
            <a:r>
              <a:rPr sz="1000" spc="-10" dirty="0">
                <a:latin typeface="Arial MT"/>
                <a:cs typeface="Arial MT"/>
              </a:rPr>
              <a:t>peripheral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blood. In practice, these </a:t>
            </a:r>
            <a:r>
              <a:rPr sz="1000" spc="-10" dirty="0">
                <a:latin typeface="Arial MT"/>
                <a:cs typeface="Arial MT"/>
              </a:rPr>
              <a:t>cells </a:t>
            </a:r>
            <a:r>
              <a:rPr sz="1000" dirty="0">
                <a:latin typeface="Arial MT"/>
                <a:cs typeface="Arial MT"/>
              </a:rPr>
              <a:t>rarely exceed 15% to </a:t>
            </a:r>
            <a:r>
              <a:rPr sz="1000" spc="-25" dirty="0">
                <a:latin typeface="Arial MT"/>
                <a:cs typeface="Arial MT"/>
              </a:rPr>
              <a:t>20%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Infiltration of the bone marrow </a:t>
            </a:r>
            <a:r>
              <a:rPr sz="1000" spc="-25" dirty="0">
                <a:latin typeface="Arial MT"/>
                <a:cs typeface="Arial MT"/>
              </a:rPr>
              <a:t>by </a:t>
            </a:r>
            <a:r>
              <a:rPr sz="1000" dirty="0">
                <a:latin typeface="Arial MT"/>
                <a:cs typeface="Arial MT"/>
              </a:rPr>
              <a:t>lymphocytes </a:t>
            </a:r>
            <a:r>
              <a:rPr sz="1000" spc="-10" dirty="0">
                <a:latin typeface="Arial MT"/>
                <a:cs typeface="Arial MT"/>
              </a:rPr>
              <a:t>(³30%)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CLL may be </a:t>
            </a:r>
            <a:r>
              <a:rPr sz="1000" spc="-10" dirty="0">
                <a:latin typeface="Arial MT"/>
                <a:cs typeface="Arial MT"/>
              </a:rPr>
              <a:t>diagnosed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whenever there is an </a:t>
            </a:r>
            <a:r>
              <a:rPr sz="1000" spc="-10" dirty="0">
                <a:latin typeface="Arial MT"/>
                <a:cs typeface="Arial MT"/>
              </a:rPr>
              <a:t>absolute </a:t>
            </a:r>
            <a:r>
              <a:rPr sz="1000" dirty="0">
                <a:latin typeface="Arial MT"/>
                <a:cs typeface="Arial MT"/>
              </a:rPr>
              <a:t>increase in lymphocytes in </a:t>
            </a:r>
            <a:r>
              <a:rPr sz="1000" spc="-10" dirty="0">
                <a:latin typeface="Arial MT"/>
                <a:cs typeface="Arial MT"/>
              </a:rPr>
              <a:t>blood </a:t>
            </a:r>
            <a:r>
              <a:rPr sz="1000" dirty="0">
                <a:latin typeface="Arial MT"/>
                <a:cs typeface="Arial MT"/>
              </a:rPr>
              <a:t>and their morphology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immunophenotype exhibit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characteristic features of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disease. A careful review of </a:t>
            </a:r>
            <a:r>
              <a:rPr sz="1000" spc="-50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peripheral blood smear </a:t>
            </a:r>
            <a:r>
              <a:rPr sz="1000" spc="-25" dirty="0">
                <a:latin typeface="Arial MT"/>
                <a:cs typeface="Arial MT"/>
              </a:rPr>
              <a:t>is </a:t>
            </a:r>
            <a:r>
              <a:rPr sz="1000" dirty="0">
                <a:latin typeface="Arial MT"/>
                <a:cs typeface="Arial MT"/>
              </a:rPr>
              <a:t>essential to make the </a:t>
            </a:r>
            <a:r>
              <a:rPr sz="1000" spc="-10" dirty="0">
                <a:latin typeface="Arial MT"/>
                <a:cs typeface="Arial MT"/>
              </a:rPr>
              <a:t>diagnosis.2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Features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diagnostic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are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lymphocytes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low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density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surface</a:t>
            </a:r>
            <a:r>
              <a:rPr sz="1000" dirty="0">
                <a:latin typeface="Arial MT"/>
                <a:cs typeface="Arial MT"/>
              </a:rPr>
              <a:t> immunoglobulin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(sIg),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including </a:t>
            </a:r>
            <a:r>
              <a:rPr sz="1000" dirty="0">
                <a:latin typeface="Arial MT"/>
                <a:cs typeface="Arial MT"/>
              </a:rPr>
              <a:t>either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light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chains,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but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not </a:t>
            </a:r>
            <a:r>
              <a:rPr sz="1000" dirty="0">
                <a:latin typeface="Arial MT"/>
                <a:cs typeface="Arial MT"/>
              </a:rPr>
              <a:t>both;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B-cell–specific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surface </a:t>
            </a:r>
            <a:r>
              <a:rPr sz="1000" dirty="0">
                <a:latin typeface="Arial MT"/>
                <a:cs typeface="Arial MT"/>
              </a:rPr>
              <a:t>antigens,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such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CD19,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CD20,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CD23;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CD5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surface </a:t>
            </a:r>
            <a:r>
              <a:rPr sz="1000" dirty="0">
                <a:latin typeface="Arial MT"/>
                <a:cs typeface="Arial MT"/>
              </a:rPr>
              <a:t>antigen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absence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other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T-cell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markers.2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Although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there </a:t>
            </a:r>
            <a:r>
              <a:rPr sz="1000" dirty="0">
                <a:latin typeface="Arial MT"/>
                <a:cs typeface="Arial MT"/>
              </a:rPr>
              <a:t>are atypical cases of CLL, </a:t>
            </a:r>
            <a:r>
              <a:rPr sz="1000" spc="-10" dirty="0">
                <a:latin typeface="Arial MT"/>
                <a:cs typeface="Arial MT"/>
              </a:rPr>
              <a:t>other </a:t>
            </a:r>
            <a:r>
              <a:rPr sz="1000" dirty="0">
                <a:latin typeface="Arial MT"/>
                <a:cs typeface="Arial MT"/>
              </a:rPr>
              <a:t>lymphoproliferative </a:t>
            </a:r>
            <a:r>
              <a:rPr sz="1000" spc="-10" dirty="0">
                <a:latin typeface="Arial MT"/>
                <a:cs typeface="Arial MT"/>
              </a:rPr>
              <a:t>disorders </a:t>
            </a:r>
            <a:r>
              <a:rPr sz="1000" dirty="0">
                <a:latin typeface="Arial MT"/>
                <a:cs typeface="Arial MT"/>
              </a:rPr>
              <a:t>should be carefully </a:t>
            </a:r>
            <a:r>
              <a:rPr sz="1000" spc="-10" dirty="0">
                <a:latin typeface="Arial MT"/>
                <a:cs typeface="Arial MT"/>
              </a:rPr>
              <a:t>considered </a:t>
            </a:r>
            <a:r>
              <a:rPr sz="1000" dirty="0">
                <a:latin typeface="Arial MT"/>
                <a:cs typeface="Arial MT"/>
              </a:rPr>
              <a:t>before atypical CLL is </a:t>
            </a:r>
            <a:r>
              <a:rPr sz="1000" spc="-10" dirty="0">
                <a:latin typeface="Arial MT"/>
                <a:cs typeface="Arial MT"/>
              </a:rPr>
              <a:t>diagnosed. </a:t>
            </a:r>
            <a:r>
              <a:rPr sz="1000" dirty="0">
                <a:latin typeface="Arial MT"/>
                <a:cs typeface="Arial MT"/>
              </a:rPr>
              <a:t>In this regard, analysis of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immunophenotype of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neoplastic B cells may </a:t>
            </a:r>
            <a:r>
              <a:rPr sz="1000" spc="-25" dirty="0">
                <a:latin typeface="Arial MT"/>
                <a:cs typeface="Arial MT"/>
              </a:rPr>
              <a:t>be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useful.2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1. Cheson et al. </a:t>
            </a:r>
            <a:r>
              <a:rPr sz="1000" spc="-10" dirty="0">
                <a:latin typeface="Arial MT"/>
                <a:cs typeface="Arial MT"/>
              </a:rPr>
              <a:t>Blood. </a:t>
            </a:r>
            <a:r>
              <a:rPr sz="1000" dirty="0">
                <a:latin typeface="Arial MT"/>
                <a:cs typeface="Arial MT"/>
              </a:rPr>
              <a:t>1996;87:4990-</a:t>
            </a:r>
            <a:r>
              <a:rPr sz="1000" spc="-10" dirty="0">
                <a:latin typeface="Arial MT"/>
                <a:cs typeface="Arial MT"/>
              </a:rPr>
              <a:t>4997.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ts val="3200"/>
              </a:lnSpc>
            </a:pPr>
            <a:r>
              <a:rPr sz="1000" dirty="0">
                <a:latin typeface="Arial MT"/>
                <a:cs typeface="Arial MT"/>
              </a:rPr>
              <a:t>2. Rozman et al. N Engl J </a:t>
            </a:r>
            <a:r>
              <a:rPr sz="1000" spc="-20" dirty="0">
                <a:latin typeface="Arial MT"/>
                <a:cs typeface="Arial MT"/>
              </a:rPr>
              <a:t>Med. </a:t>
            </a:r>
            <a:r>
              <a:rPr sz="1000" dirty="0">
                <a:latin typeface="Arial MT"/>
                <a:cs typeface="Arial MT"/>
              </a:rPr>
              <a:t>1995;333:1052-</a:t>
            </a:r>
            <a:r>
              <a:rPr sz="1000" spc="-10" dirty="0">
                <a:latin typeface="Arial MT"/>
                <a:cs typeface="Arial MT"/>
              </a:rPr>
              <a:t>1057.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484"/>
            <a:ext cx="9143998" cy="5725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4809" y="39700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800">
            <a:solidFill>
              <a:srgbClr val="CD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626" y="1898464"/>
            <a:ext cx="7581521" cy="33006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25688" y="656215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9063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Fewer</a:t>
            </a:r>
            <a:r>
              <a:rPr sz="2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Atrial</a:t>
            </a:r>
            <a:r>
              <a:rPr sz="25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0000"/>
                </a:solidFill>
                <a:latin typeface="Calibri"/>
                <a:cs typeface="Calibri"/>
              </a:rPr>
              <a:t>Fibrillation/Flutter</a:t>
            </a:r>
            <a:r>
              <a:rPr sz="25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sz="25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5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0000"/>
                </a:solidFill>
                <a:latin typeface="Calibri"/>
                <a:cs typeface="Calibri"/>
              </a:rPr>
              <a:t>Zanubrutinib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0771" y="2523449"/>
            <a:ext cx="4799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0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Atrial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fibrillation/flutter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occurred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fewer </a:t>
            </a:r>
            <a:r>
              <a:rPr sz="1800" dirty="0">
                <a:latin typeface="Calibri"/>
                <a:cs typeface="Calibri"/>
              </a:rPr>
              <a:t>zanubrutinib-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ibrutinib-</a:t>
            </a:r>
            <a:r>
              <a:rPr sz="1800" dirty="0">
                <a:latin typeface="Calibri"/>
                <a:cs typeface="Calibri"/>
              </a:rPr>
              <a:t>treated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(17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[5.2%]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43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[13.3%];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nominal,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2-</a:t>
            </a:r>
            <a:r>
              <a:rPr sz="1800" dirty="0">
                <a:latin typeface="Calibri"/>
                <a:cs typeface="Calibri"/>
              </a:rPr>
              <a:t>sided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=.0004)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5363" y="5394868"/>
            <a:ext cx="1241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Data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cutoff: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8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Aug</a:t>
            </a:r>
            <a:r>
              <a:rPr sz="1000" spc="-20" dirty="0">
                <a:latin typeface="Calibri"/>
                <a:cs typeface="Calibri"/>
              </a:rPr>
              <a:t> 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339" y="5644137"/>
            <a:ext cx="535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Brown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al.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Engl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 Med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2023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26;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388(4):319-</a:t>
            </a:r>
            <a:r>
              <a:rPr sz="1600" spc="-25" dirty="0">
                <a:latin typeface="Arial MT"/>
                <a:cs typeface="Arial MT"/>
              </a:rPr>
              <a:t>332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09" y="39700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800">
            <a:solidFill>
              <a:srgbClr val="206D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2944" y="101599"/>
            <a:ext cx="3411854" cy="63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206D93"/>
                </a:solidFill>
                <a:latin typeface="Arial"/>
                <a:cs typeface="Arial"/>
              </a:rPr>
              <a:t>SEQUOIA</a:t>
            </a:r>
            <a:r>
              <a:rPr sz="2200" b="1" spc="-20" dirty="0">
                <a:solidFill>
                  <a:srgbClr val="206D93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206D93"/>
                </a:solidFill>
                <a:latin typeface="Arial"/>
                <a:cs typeface="Arial"/>
              </a:rPr>
              <a:t>(BGB-</a:t>
            </a:r>
            <a:r>
              <a:rPr sz="2200" b="1" spc="-65" dirty="0">
                <a:solidFill>
                  <a:srgbClr val="206D93"/>
                </a:solidFill>
                <a:latin typeface="Arial"/>
                <a:cs typeface="Arial"/>
              </a:rPr>
              <a:t>3111-</a:t>
            </a:r>
            <a:r>
              <a:rPr sz="2200" b="1" spc="-20" dirty="0">
                <a:solidFill>
                  <a:srgbClr val="206D93"/>
                </a:solidFill>
                <a:latin typeface="Arial"/>
                <a:cs typeface="Arial"/>
              </a:rPr>
              <a:t>304</a:t>
            </a:r>
            <a:r>
              <a:rPr sz="1800" b="1" spc="-20" dirty="0">
                <a:solidFill>
                  <a:srgbClr val="206D93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206D93"/>
                </a:solidFill>
                <a:latin typeface="Arial"/>
                <a:cs typeface="Arial"/>
              </a:rPr>
              <a:t>Study</a:t>
            </a:r>
            <a:r>
              <a:rPr sz="1800" b="1" spc="-50" dirty="0">
                <a:solidFill>
                  <a:srgbClr val="206D9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6D93"/>
                </a:solidFill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2770" y="5135371"/>
            <a:ext cx="6583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31140" indent="-635">
              <a:lnSpc>
                <a:spcPct val="100000"/>
              </a:lnSpc>
              <a:spcBef>
                <a:spcPts val="95"/>
              </a:spcBef>
            </a:pPr>
            <a:r>
              <a:rPr sz="975" baseline="25641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Defined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Cumulative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Illness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Rating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Scale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&gt;6,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creatinine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clearance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&lt;70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mL/min,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history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previous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severe </a:t>
            </a:r>
            <a:r>
              <a:rPr sz="1000" dirty="0">
                <a:latin typeface="Arial MT"/>
                <a:cs typeface="Arial MT"/>
              </a:rPr>
              <a:t>infection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multiple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infections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within the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last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years.</a:t>
            </a:r>
            <a:endParaRPr sz="1000">
              <a:latin typeface="Arial MT"/>
              <a:cs typeface="Arial MT"/>
            </a:endParaRPr>
          </a:p>
          <a:p>
            <a:pPr marL="38100" marR="304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C,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cycle;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CLL/SLL,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chronic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lymphocytic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leukemia/small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lymphocytic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lymphoma;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CYP3A,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cytochrome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P450,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family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3, </a:t>
            </a:r>
            <a:r>
              <a:rPr sz="1000" dirty="0">
                <a:latin typeface="Arial MT"/>
                <a:cs typeface="Arial MT"/>
              </a:rPr>
              <a:t>subfamily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A;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day; del(17p),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chromosome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17p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deletion;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FCR,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fludarabine,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cyclophosphamide,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rituximab;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FISH, </a:t>
            </a:r>
            <a:r>
              <a:rPr sz="1000" dirty="0">
                <a:latin typeface="Arial MT"/>
                <a:cs typeface="Arial MT"/>
              </a:rPr>
              <a:t>fluorescence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in-</a:t>
            </a:r>
            <a:r>
              <a:rPr sz="1000" dirty="0">
                <a:latin typeface="Arial MT"/>
                <a:cs typeface="Arial MT"/>
              </a:rPr>
              <a:t>situ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hybridization;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IRC,</a:t>
            </a:r>
            <a:r>
              <a:rPr sz="1000" spc="-10" dirty="0">
                <a:latin typeface="Arial MT"/>
                <a:cs typeface="Arial MT"/>
              </a:rPr>
              <a:t> independent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review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committee;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IGHV,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gene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encoding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immunoglobulin </a:t>
            </a:r>
            <a:r>
              <a:rPr sz="1000" dirty="0">
                <a:latin typeface="Arial MT"/>
                <a:cs typeface="Arial MT"/>
              </a:rPr>
              <a:t>heavy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chain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variable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region;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iwCLL,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International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Workshop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CLL;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ORR,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overall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response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rate;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PD,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progressive </a:t>
            </a:r>
            <a:r>
              <a:rPr sz="1000" dirty="0">
                <a:latin typeface="Arial MT"/>
                <a:cs typeface="Arial MT"/>
              </a:rPr>
              <a:t>disease;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randomized.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1.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Tedeschi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ASH 2021.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Abstract</a:t>
            </a:r>
            <a:r>
              <a:rPr sz="1000" spc="-25" dirty="0">
                <a:latin typeface="Arial MT"/>
                <a:cs typeface="Arial MT"/>
              </a:rPr>
              <a:t> 67.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27285" y="1183961"/>
            <a:ext cx="1417955" cy="1030605"/>
            <a:chOff x="3427285" y="1183961"/>
            <a:chExt cx="1417955" cy="1030605"/>
          </a:xfrm>
        </p:grpSpPr>
        <p:sp>
          <p:nvSpPr>
            <p:cNvPr id="6" name="object 6"/>
            <p:cNvSpPr/>
            <p:nvPr/>
          </p:nvSpPr>
          <p:spPr>
            <a:xfrm>
              <a:off x="3432047" y="1188723"/>
              <a:ext cx="1408430" cy="1021080"/>
            </a:xfrm>
            <a:custGeom>
              <a:avLst/>
              <a:gdLst/>
              <a:ahLst/>
              <a:cxnLst/>
              <a:rect l="l" t="t" r="r" b="b"/>
              <a:pathLst>
                <a:path w="1408429" h="1021080">
                  <a:moveTo>
                    <a:pt x="1237996" y="0"/>
                  </a:moveTo>
                  <a:lnTo>
                    <a:pt x="170180" y="0"/>
                  </a:lnTo>
                  <a:lnTo>
                    <a:pt x="124942" y="6078"/>
                  </a:lnTo>
                  <a:lnTo>
                    <a:pt x="84290" y="23233"/>
                  </a:lnTo>
                  <a:lnTo>
                    <a:pt x="49847" y="49842"/>
                  </a:lnTo>
                  <a:lnTo>
                    <a:pt x="23236" y="84284"/>
                  </a:lnTo>
                  <a:lnTo>
                    <a:pt x="6079" y="124937"/>
                  </a:lnTo>
                  <a:lnTo>
                    <a:pt x="0" y="170179"/>
                  </a:lnTo>
                  <a:lnTo>
                    <a:pt x="0" y="850887"/>
                  </a:lnTo>
                  <a:lnTo>
                    <a:pt x="6079" y="896130"/>
                  </a:lnTo>
                  <a:lnTo>
                    <a:pt x="23236" y="936785"/>
                  </a:lnTo>
                  <a:lnTo>
                    <a:pt x="49847" y="971230"/>
                  </a:lnTo>
                  <a:lnTo>
                    <a:pt x="84290" y="997843"/>
                  </a:lnTo>
                  <a:lnTo>
                    <a:pt x="124942" y="1015000"/>
                  </a:lnTo>
                  <a:lnTo>
                    <a:pt x="170180" y="1021079"/>
                  </a:lnTo>
                  <a:lnTo>
                    <a:pt x="1237996" y="1021079"/>
                  </a:lnTo>
                  <a:lnTo>
                    <a:pt x="1283233" y="1015000"/>
                  </a:lnTo>
                  <a:lnTo>
                    <a:pt x="1323885" y="997843"/>
                  </a:lnTo>
                  <a:lnTo>
                    <a:pt x="1358328" y="971230"/>
                  </a:lnTo>
                  <a:lnTo>
                    <a:pt x="1384939" y="936785"/>
                  </a:lnTo>
                  <a:lnTo>
                    <a:pt x="1402096" y="896130"/>
                  </a:lnTo>
                  <a:lnTo>
                    <a:pt x="1408176" y="850887"/>
                  </a:lnTo>
                  <a:lnTo>
                    <a:pt x="1408176" y="170179"/>
                  </a:lnTo>
                  <a:lnTo>
                    <a:pt x="1402096" y="124937"/>
                  </a:lnTo>
                  <a:lnTo>
                    <a:pt x="1384939" y="84284"/>
                  </a:lnTo>
                  <a:lnTo>
                    <a:pt x="1358328" y="49842"/>
                  </a:lnTo>
                  <a:lnTo>
                    <a:pt x="1323885" y="23233"/>
                  </a:lnTo>
                  <a:lnTo>
                    <a:pt x="1283233" y="6078"/>
                  </a:lnTo>
                  <a:lnTo>
                    <a:pt x="1237996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32047" y="1188723"/>
              <a:ext cx="1408430" cy="1021080"/>
            </a:xfrm>
            <a:custGeom>
              <a:avLst/>
              <a:gdLst/>
              <a:ahLst/>
              <a:cxnLst/>
              <a:rect l="l" t="t" r="r" b="b"/>
              <a:pathLst>
                <a:path w="1408429" h="1021080">
                  <a:moveTo>
                    <a:pt x="0" y="170179"/>
                  </a:moveTo>
                  <a:lnTo>
                    <a:pt x="6079" y="124937"/>
                  </a:lnTo>
                  <a:lnTo>
                    <a:pt x="23236" y="84284"/>
                  </a:lnTo>
                  <a:lnTo>
                    <a:pt x="49847" y="49842"/>
                  </a:lnTo>
                  <a:lnTo>
                    <a:pt x="84290" y="23233"/>
                  </a:lnTo>
                  <a:lnTo>
                    <a:pt x="124942" y="6078"/>
                  </a:lnTo>
                  <a:lnTo>
                    <a:pt x="170180" y="0"/>
                  </a:lnTo>
                  <a:lnTo>
                    <a:pt x="1237996" y="0"/>
                  </a:lnTo>
                  <a:lnTo>
                    <a:pt x="1283233" y="6078"/>
                  </a:lnTo>
                  <a:lnTo>
                    <a:pt x="1323885" y="23233"/>
                  </a:lnTo>
                  <a:lnTo>
                    <a:pt x="1358328" y="49842"/>
                  </a:lnTo>
                  <a:lnTo>
                    <a:pt x="1384939" y="84284"/>
                  </a:lnTo>
                  <a:lnTo>
                    <a:pt x="1402096" y="124937"/>
                  </a:lnTo>
                  <a:lnTo>
                    <a:pt x="1408176" y="170179"/>
                  </a:lnTo>
                  <a:lnTo>
                    <a:pt x="1408176" y="850887"/>
                  </a:lnTo>
                  <a:lnTo>
                    <a:pt x="1402096" y="896130"/>
                  </a:lnTo>
                  <a:lnTo>
                    <a:pt x="1384939" y="936785"/>
                  </a:lnTo>
                  <a:lnTo>
                    <a:pt x="1358328" y="971230"/>
                  </a:lnTo>
                  <a:lnTo>
                    <a:pt x="1323885" y="997843"/>
                  </a:lnTo>
                  <a:lnTo>
                    <a:pt x="1283233" y="1015000"/>
                  </a:lnTo>
                  <a:lnTo>
                    <a:pt x="1237996" y="1021079"/>
                  </a:lnTo>
                  <a:lnTo>
                    <a:pt x="170180" y="1021079"/>
                  </a:lnTo>
                  <a:lnTo>
                    <a:pt x="124942" y="1015000"/>
                  </a:lnTo>
                  <a:lnTo>
                    <a:pt x="84290" y="997843"/>
                  </a:lnTo>
                  <a:lnTo>
                    <a:pt x="49847" y="971230"/>
                  </a:lnTo>
                  <a:lnTo>
                    <a:pt x="23236" y="936785"/>
                  </a:lnTo>
                  <a:lnTo>
                    <a:pt x="6079" y="896130"/>
                  </a:lnTo>
                  <a:lnTo>
                    <a:pt x="0" y="850887"/>
                  </a:lnTo>
                  <a:lnTo>
                    <a:pt x="0" y="170179"/>
                  </a:lnTo>
                  <a:close/>
                </a:path>
              </a:pathLst>
            </a:custGeom>
            <a:ln w="9525">
              <a:solidFill>
                <a:srgbClr val="1D70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1354" y="1316249"/>
            <a:ext cx="1109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Cohort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without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del(17p)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FISH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planned</a:t>
            </a:r>
            <a:r>
              <a:rPr sz="12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~450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4465" y="1396343"/>
            <a:ext cx="607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open-labe</a:t>
            </a:r>
            <a:r>
              <a:rPr sz="750" spc="-10" dirty="0"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6912" y="3478980"/>
            <a:ext cx="142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Arm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C:</a:t>
            </a:r>
            <a:r>
              <a:rPr sz="12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Zanubrutinib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15996" y="1600200"/>
            <a:ext cx="1870710" cy="2332355"/>
            <a:chOff x="3015996" y="1600200"/>
            <a:chExt cx="1870710" cy="233235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6663" y="1600200"/>
              <a:ext cx="528827" cy="2575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70097" y="1706118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445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41263" y="16632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96" y="1670304"/>
              <a:ext cx="124967" cy="15499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73151" y="1689353"/>
              <a:ext cx="11430" cy="1450975"/>
            </a:xfrm>
            <a:custGeom>
              <a:avLst/>
              <a:gdLst/>
              <a:ahLst/>
              <a:cxnLst/>
              <a:rect l="l" t="t" r="r" b="b"/>
              <a:pathLst>
                <a:path w="11430" h="1450975">
                  <a:moveTo>
                    <a:pt x="11087" y="0"/>
                  </a:moveTo>
                  <a:lnTo>
                    <a:pt x="0" y="1450695"/>
                  </a:lnTo>
                </a:path>
              </a:pathLst>
            </a:custGeom>
            <a:ln w="2857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4719" y="3157730"/>
              <a:ext cx="1407160" cy="769620"/>
            </a:xfrm>
            <a:custGeom>
              <a:avLst/>
              <a:gdLst/>
              <a:ahLst/>
              <a:cxnLst/>
              <a:rect l="l" t="t" r="r" b="b"/>
              <a:pathLst>
                <a:path w="1407160" h="769620">
                  <a:moveTo>
                    <a:pt x="0" y="128270"/>
                  </a:moveTo>
                  <a:lnTo>
                    <a:pt x="10080" y="78341"/>
                  </a:lnTo>
                  <a:lnTo>
                    <a:pt x="37569" y="37569"/>
                  </a:lnTo>
                  <a:lnTo>
                    <a:pt x="78341" y="10080"/>
                  </a:lnTo>
                  <a:lnTo>
                    <a:pt x="128270" y="0"/>
                  </a:lnTo>
                  <a:lnTo>
                    <a:pt x="1278382" y="0"/>
                  </a:lnTo>
                  <a:lnTo>
                    <a:pt x="1328310" y="10080"/>
                  </a:lnTo>
                  <a:lnTo>
                    <a:pt x="1369082" y="37569"/>
                  </a:lnTo>
                  <a:lnTo>
                    <a:pt x="1396571" y="78341"/>
                  </a:lnTo>
                  <a:lnTo>
                    <a:pt x="1406652" y="128270"/>
                  </a:lnTo>
                  <a:lnTo>
                    <a:pt x="1406652" y="641350"/>
                  </a:lnTo>
                  <a:lnTo>
                    <a:pt x="1396571" y="691278"/>
                  </a:lnTo>
                  <a:lnTo>
                    <a:pt x="1369082" y="732050"/>
                  </a:lnTo>
                  <a:lnTo>
                    <a:pt x="1328310" y="759539"/>
                  </a:lnTo>
                  <a:lnTo>
                    <a:pt x="1278382" y="769620"/>
                  </a:lnTo>
                  <a:lnTo>
                    <a:pt x="128270" y="769620"/>
                  </a:lnTo>
                  <a:lnTo>
                    <a:pt x="78341" y="759539"/>
                  </a:lnTo>
                  <a:lnTo>
                    <a:pt x="37569" y="732050"/>
                  </a:lnTo>
                  <a:lnTo>
                    <a:pt x="10080" y="691278"/>
                  </a:lnTo>
                  <a:lnTo>
                    <a:pt x="0" y="641350"/>
                  </a:lnTo>
                  <a:lnTo>
                    <a:pt x="0" y="128270"/>
                  </a:lnTo>
                  <a:close/>
                </a:path>
              </a:pathLst>
            </a:custGeom>
            <a:ln w="9525">
              <a:solidFill>
                <a:srgbClr val="88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38979" y="3251376"/>
            <a:ext cx="1078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Cohort</a:t>
            </a:r>
            <a:r>
              <a:rPr sz="12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del(17p)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planned</a:t>
            </a:r>
            <a:r>
              <a:rPr sz="1200" spc="-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n 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~100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44951" y="3471672"/>
            <a:ext cx="528955" cy="257810"/>
            <a:chOff x="3044951" y="3471672"/>
            <a:chExt cx="528955" cy="25781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4951" y="3471672"/>
              <a:ext cx="528827" cy="2575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088385" y="357758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457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59552" y="353472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96912" y="4347278"/>
            <a:ext cx="2339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Arm D:</a:t>
            </a:r>
            <a:r>
              <a:rPr sz="12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Zanubrutinib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+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Venetoclax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28809" y="4100896"/>
            <a:ext cx="1416685" cy="781050"/>
            <a:chOff x="3428809" y="4100896"/>
            <a:chExt cx="1416685" cy="781050"/>
          </a:xfrm>
        </p:grpSpPr>
        <p:sp>
          <p:nvSpPr>
            <p:cNvPr id="25" name="object 25"/>
            <p:cNvSpPr/>
            <p:nvPr/>
          </p:nvSpPr>
          <p:spPr>
            <a:xfrm>
              <a:off x="3433571" y="4105658"/>
              <a:ext cx="1407160" cy="771525"/>
            </a:xfrm>
            <a:custGeom>
              <a:avLst/>
              <a:gdLst/>
              <a:ahLst/>
              <a:cxnLst/>
              <a:rect l="l" t="t" r="r" b="b"/>
              <a:pathLst>
                <a:path w="1407160" h="771525">
                  <a:moveTo>
                    <a:pt x="1278128" y="0"/>
                  </a:moveTo>
                  <a:lnTo>
                    <a:pt x="128523" y="0"/>
                  </a:lnTo>
                  <a:lnTo>
                    <a:pt x="78497" y="10100"/>
                  </a:lnTo>
                  <a:lnTo>
                    <a:pt x="37644" y="37644"/>
                  </a:lnTo>
                  <a:lnTo>
                    <a:pt x="10100" y="78497"/>
                  </a:lnTo>
                  <a:lnTo>
                    <a:pt x="0" y="128523"/>
                  </a:lnTo>
                  <a:lnTo>
                    <a:pt x="0" y="642619"/>
                  </a:lnTo>
                  <a:lnTo>
                    <a:pt x="10100" y="692646"/>
                  </a:lnTo>
                  <a:lnTo>
                    <a:pt x="37644" y="733499"/>
                  </a:lnTo>
                  <a:lnTo>
                    <a:pt x="78497" y="761043"/>
                  </a:lnTo>
                  <a:lnTo>
                    <a:pt x="128523" y="771143"/>
                  </a:lnTo>
                  <a:lnTo>
                    <a:pt x="1278128" y="771143"/>
                  </a:lnTo>
                  <a:lnTo>
                    <a:pt x="1328154" y="761043"/>
                  </a:lnTo>
                  <a:lnTo>
                    <a:pt x="1369007" y="733499"/>
                  </a:lnTo>
                  <a:lnTo>
                    <a:pt x="1396551" y="692646"/>
                  </a:lnTo>
                  <a:lnTo>
                    <a:pt x="1406652" y="642619"/>
                  </a:lnTo>
                  <a:lnTo>
                    <a:pt x="1406652" y="128523"/>
                  </a:lnTo>
                  <a:lnTo>
                    <a:pt x="1396551" y="78497"/>
                  </a:lnTo>
                  <a:lnTo>
                    <a:pt x="1369007" y="37644"/>
                  </a:lnTo>
                  <a:lnTo>
                    <a:pt x="1328154" y="10100"/>
                  </a:lnTo>
                  <a:lnTo>
                    <a:pt x="1278128" y="0"/>
                  </a:lnTo>
                  <a:close/>
                </a:path>
              </a:pathLst>
            </a:custGeom>
            <a:solidFill>
              <a:srgbClr val="F1F1F1">
                <a:alpha val="478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33571" y="4105658"/>
              <a:ext cx="1407160" cy="771525"/>
            </a:xfrm>
            <a:custGeom>
              <a:avLst/>
              <a:gdLst/>
              <a:ahLst/>
              <a:cxnLst/>
              <a:rect l="l" t="t" r="r" b="b"/>
              <a:pathLst>
                <a:path w="1407160" h="771525">
                  <a:moveTo>
                    <a:pt x="0" y="128523"/>
                  </a:moveTo>
                  <a:lnTo>
                    <a:pt x="10100" y="78497"/>
                  </a:lnTo>
                  <a:lnTo>
                    <a:pt x="37644" y="37644"/>
                  </a:lnTo>
                  <a:lnTo>
                    <a:pt x="78497" y="10100"/>
                  </a:lnTo>
                  <a:lnTo>
                    <a:pt x="128523" y="0"/>
                  </a:lnTo>
                  <a:lnTo>
                    <a:pt x="1278128" y="0"/>
                  </a:lnTo>
                  <a:lnTo>
                    <a:pt x="1328154" y="10100"/>
                  </a:lnTo>
                  <a:lnTo>
                    <a:pt x="1369007" y="37644"/>
                  </a:lnTo>
                  <a:lnTo>
                    <a:pt x="1396551" y="78497"/>
                  </a:lnTo>
                  <a:lnTo>
                    <a:pt x="1406652" y="128523"/>
                  </a:lnTo>
                  <a:lnTo>
                    <a:pt x="1406652" y="642619"/>
                  </a:lnTo>
                  <a:lnTo>
                    <a:pt x="1396551" y="692646"/>
                  </a:lnTo>
                  <a:lnTo>
                    <a:pt x="1369007" y="733499"/>
                  </a:lnTo>
                  <a:lnTo>
                    <a:pt x="1328154" y="761043"/>
                  </a:lnTo>
                  <a:lnTo>
                    <a:pt x="1278128" y="771143"/>
                  </a:lnTo>
                  <a:lnTo>
                    <a:pt x="128523" y="771143"/>
                  </a:lnTo>
                  <a:lnTo>
                    <a:pt x="78497" y="761043"/>
                  </a:lnTo>
                  <a:lnTo>
                    <a:pt x="37644" y="733499"/>
                  </a:lnTo>
                  <a:lnTo>
                    <a:pt x="10100" y="692646"/>
                  </a:lnTo>
                  <a:lnTo>
                    <a:pt x="0" y="642619"/>
                  </a:lnTo>
                  <a:lnTo>
                    <a:pt x="0" y="128523"/>
                  </a:lnTo>
                  <a:close/>
                </a:path>
              </a:pathLst>
            </a:custGeom>
            <a:ln w="9525">
              <a:solidFill>
                <a:srgbClr val="577B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15119" y="4199459"/>
            <a:ext cx="1043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Cohort</a:t>
            </a:r>
            <a:r>
              <a:rPr sz="12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b="1" spc="-37" baseline="2430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b="1" spc="750" baseline="243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with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del(17p)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planned</a:t>
            </a:r>
            <a:r>
              <a:rPr sz="1200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n 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~80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41904" y="4386071"/>
            <a:ext cx="521334" cy="257810"/>
            <a:chOff x="3041904" y="4386071"/>
            <a:chExt cx="521334" cy="25781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1904" y="4386071"/>
              <a:ext cx="521207" cy="2575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085338" y="4491989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0" y="0"/>
                  </a:moveTo>
                  <a:lnTo>
                    <a:pt x="277190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8247" y="444912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11089" y="1743266"/>
            <a:ext cx="2762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Arial MT"/>
                <a:cs typeface="Arial MT"/>
              </a:rPr>
              <a:t>R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1:1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87450" y="1778767"/>
            <a:ext cx="1663700" cy="2308860"/>
            <a:chOff x="1187450" y="1778767"/>
            <a:chExt cx="1663700" cy="2308860"/>
          </a:xfrm>
        </p:grpSpPr>
        <p:sp>
          <p:nvSpPr>
            <p:cNvPr id="34" name="object 34"/>
            <p:cNvSpPr/>
            <p:nvPr/>
          </p:nvSpPr>
          <p:spPr>
            <a:xfrm>
              <a:off x="1200150" y="1791467"/>
              <a:ext cx="1638300" cy="2283460"/>
            </a:xfrm>
            <a:custGeom>
              <a:avLst/>
              <a:gdLst/>
              <a:ahLst/>
              <a:cxnLst/>
              <a:rect l="l" t="t" r="r" b="b"/>
              <a:pathLst>
                <a:path w="1638300" h="2283460">
                  <a:moveTo>
                    <a:pt x="1365250" y="0"/>
                  </a:moveTo>
                  <a:lnTo>
                    <a:pt x="273050" y="0"/>
                  </a:lnTo>
                  <a:lnTo>
                    <a:pt x="223969" y="4399"/>
                  </a:lnTo>
                  <a:lnTo>
                    <a:pt x="177774" y="17082"/>
                  </a:lnTo>
                  <a:lnTo>
                    <a:pt x="135237" y="37279"/>
                  </a:lnTo>
                  <a:lnTo>
                    <a:pt x="97127" y="64218"/>
                  </a:lnTo>
                  <a:lnTo>
                    <a:pt x="64218" y="97127"/>
                  </a:lnTo>
                  <a:lnTo>
                    <a:pt x="37279" y="135237"/>
                  </a:lnTo>
                  <a:lnTo>
                    <a:pt x="17082" y="177774"/>
                  </a:lnTo>
                  <a:lnTo>
                    <a:pt x="4399" y="223969"/>
                  </a:lnTo>
                  <a:lnTo>
                    <a:pt x="0" y="273050"/>
                  </a:lnTo>
                  <a:lnTo>
                    <a:pt x="0" y="2009889"/>
                  </a:lnTo>
                  <a:lnTo>
                    <a:pt x="4399" y="2058970"/>
                  </a:lnTo>
                  <a:lnTo>
                    <a:pt x="17082" y="2105166"/>
                  </a:lnTo>
                  <a:lnTo>
                    <a:pt x="37279" y="2147705"/>
                  </a:lnTo>
                  <a:lnTo>
                    <a:pt x="64218" y="2185816"/>
                  </a:lnTo>
                  <a:lnTo>
                    <a:pt x="97127" y="2218728"/>
                  </a:lnTo>
                  <a:lnTo>
                    <a:pt x="135237" y="2245669"/>
                  </a:lnTo>
                  <a:lnTo>
                    <a:pt x="177774" y="2265867"/>
                  </a:lnTo>
                  <a:lnTo>
                    <a:pt x="223969" y="2278552"/>
                  </a:lnTo>
                  <a:lnTo>
                    <a:pt x="273050" y="2282952"/>
                  </a:lnTo>
                  <a:lnTo>
                    <a:pt x="1365250" y="2282952"/>
                  </a:lnTo>
                  <a:lnTo>
                    <a:pt x="1414330" y="2278552"/>
                  </a:lnTo>
                  <a:lnTo>
                    <a:pt x="1460525" y="2265867"/>
                  </a:lnTo>
                  <a:lnTo>
                    <a:pt x="1503062" y="2245669"/>
                  </a:lnTo>
                  <a:lnTo>
                    <a:pt x="1541172" y="2218728"/>
                  </a:lnTo>
                  <a:lnTo>
                    <a:pt x="1574081" y="2185816"/>
                  </a:lnTo>
                  <a:lnTo>
                    <a:pt x="1601020" y="2147705"/>
                  </a:lnTo>
                  <a:lnTo>
                    <a:pt x="1621217" y="2105166"/>
                  </a:lnTo>
                  <a:lnTo>
                    <a:pt x="1633900" y="2058970"/>
                  </a:lnTo>
                  <a:lnTo>
                    <a:pt x="1638300" y="2009889"/>
                  </a:lnTo>
                  <a:lnTo>
                    <a:pt x="1638300" y="273050"/>
                  </a:lnTo>
                  <a:lnTo>
                    <a:pt x="1633900" y="223969"/>
                  </a:lnTo>
                  <a:lnTo>
                    <a:pt x="1621217" y="177774"/>
                  </a:lnTo>
                  <a:lnTo>
                    <a:pt x="1601020" y="135237"/>
                  </a:lnTo>
                  <a:lnTo>
                    <a:pt x="1574081" y="97127"/>
                  </a:lnTo>
                  <a:lnTo>
                    <a:pt x="1541172" y="64218"/>
                  </a:lnTo>
                  <a:lnTo>
                    <a:pt x="1503062" y="37279"/>
                  </a:lnTo>
                  <a:lnTo>
                    <a:pt x="1460525" y="17082"/>
                  </a:lnTo>
                  <a:lnTo>
                    <a:pt x="1414330" y="4399"/>
                  </a:lnTo>
                  <a:lnTo>
                    <a:pt x="1365250" y="0"/>
                  </a:lnTo>
                  <a:close/>
                </a:path>
              </a:pathLst>
            </a:custGeom>
            <a:solidFill>
              <a:srgbClr val="2E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00150" y="1791467"/>
              <a:ext cx="1638300" cy="2283460"/>
            </a:xfrm>
            <a:custGeom>
              <a:avLst/>
              <a:gdLst/>
              <a:ahLst/>
              <a:cxnLst/>
              <a:rect l="l" t="t" r="r" b="b"/>
              <a:pathLst>
                <a:path w="1638300" h="2283460">
                  <a:moveTo>
                    <a:pt x="0" y="273050"/>
                  </a:moveTo>
                  <a:lnTo>
                    <a:pt x="4399" y="223969"/>
                  </a:lnTo>
                  <a:lnTo>
                    <a:pt x="17082" y="177774"/>
                  </a:lnTo>
                  <a:lnTo>
                    <a:pt x="37279" y="135237"/>
                  </a:lnTo>
                  <a:lnTo>
                    <a:pt x="64218" y="97127"/>
                  </a:lnTo>
                  <a:lnTo>
                    <a:pt x="97127" y="64218"/>
                  </a:lnTo>
                  <a:lnTo>
                    <a:pt x="135237" y="37279"/>
                  </a:lnTo>
                  <a:lnTo>
                    <a:pt x="177774" y="17082"/>
                  </a:lnTo>
                  <a:lnTo>
                    <a:pt x="223969" y="4399"/>
                  </a:lnTo>
                  <a:lnTo>
                    <a:pt x="273050" y="0"/>
                  </a:lnTo>
                  <a:lnTo>
                    <a:pt x="1365250" y="0"/>
                  </a:lnTo>
                  <a:lnTo>
                    <a:pt x="1414330" y="4399"/>
                  </a:lnTo>
                  <a:lnTo>
                    <a:pt x="1460525" y="17082"/>
                  </a:lnTo>
                  <a:lnTo>
                    <a:pt x="1503062" y="37279"/>
                  </a:lnTo>
                  <a:lnTo>
                    <a:pt x="1541172" y="64218"/>
                  </a:lnTo>
                  <a:lnTo>
                    <a:pt x="1574081" y="97127"/>
                  </a:lnTo>
                  <a:lnTo>
                    <a:pt x="1601020" y="135237"/>
                  </a:lnTo>
                  <a:lnTo>
                    <a:pt x="1621217" y="177774"/>
                  </a:lnTo>
                  <a:lnTo>
                    <a:pt x="1633900" y="223969"/>
                  </a:lnTo>
                  <a:lnTo>
                    <a:pt x="1638300" y="273050"/>
                  </a:lnTo>
                  <a:lnTo>
                    <a:pt x="1638300" y="2009889"/>
                  </a:lnTo>
                  <a:lnTo>
                    <a:pt x="1633900" y="2058970"/>
                  </a:lnTo>
                  <a:lnTo>
                    <a:pt x="1621217" y="2105166"/>
                  </a:lnTo>
                  <a:lnTo>
                    <a:pt x="1601020" y="2147705"/>
                  </a:lnTo>
                  <a:lnTo>
                    <a:pt x="1574081" y="2185816"/>
                  </a:lnTo>
                  <a:lnTo>
                    <a:pt x="1541172" y="2218728"/>
                  </a:lnTo>
                  <a:lnTo>
                    <a:pt x="1503062" y="2245669"/>
                  </a:lnTo>
                  <a:lnTo>
                    <a:pt x="1460525" y="2265867"/>
                  </a:lnTo>
                  <a:lnTo>
                    <a:pt x="1414330" y="2278552"/>
                  </a:lnTo>
                  <a:lnTo>
                    <a:pt x="1365250" y="2282952"/>
                  </a:lnTo>
                  <a:lnTo>
                    <a:pt x="273050" y="2282952"/>
                  </a:lnTo>
                  <a:lnTo>
                    <a:pt x="223969" y="2278552"/>
                  </a:lnTo>
                  <a:lnTo>
                    <a:pt x="177774" y="2265867"/>
                  </a:lnTo>
                  <a:lnTo>
                    <a:pt x="135237" y="2245669"/>
                  </a:lnTo>
                  <a:lnTo>
                    <a:pt x="97127" y="2218728"/>
                  </a:lnTo>
                  <a:lnTo>
                    <a:pt x="64218" y="2185816"/>
                  </a:lnTo>
                  <a:lnTo>
                    <a:pt x="37279" y="2147705"/>
                  </a:lnTo>
                  <a:lnTo>
                    <a:pt x="17082" y="2105166"/>
                  </a:lnTo>
                  <a:lnTo>
                    <a:pt x="4399" y="2058970"/>
                  </a:lnTo>
                  <a:lnTo>
                    <a:pt x="0" y="2009889"/>
                  </a:lnTo>
                  <a:lnTo>
                    <a:pt x="0" y="273050"/>
                  </a:lnTo>
                  <a:close/>
                </a:path>
              </a:pathLst>
            </a:custGeom>
            <a:ln w="25400">
              <a:solidFill>
                <a:srgbClr val="155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507573" y="1854167"/>
            <a:ext cx="102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Eligibility Criteria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796539" y="1158239"/>
            <a:ext cx="3293745" cy="3477895"/>
            <a:chOff x="2796539" y="1158239"/>
            <a:chExt cx="3293745" cy="3477895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600" y="4378451"/>
              <a:ext cx="1045463" cy="25755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44033" y="4484369"/>
              <a:ext cx="802640" cy="0"/>
            </a:xfrm>
            <a:custGeom>
              <a:avLst/>
              <a:gdLst/>
              <a:ahLst/>
              <a:cxnLst/>
              <a:rect l="l" t="t" r="r" b="b"/>
              <a:pathLst>
                <a:path w="802639">
                  <a:moveTo>
                    <a:pt x="0" y="0"/>
                  </a:moveTo>
                  <a:lnTo>
                    <a:pt x="802322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32072" y="444150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60" y="1231392"/>
              <a:ext cx="114299" cy="149504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680710" y="1250441"/>
              <a:ext cx="0" cy="1395730"/>
            </a:xfrm>
            <a:custGeom>
              <a:avLst/>
              <a:gdLst/>
              <a:ahLst/>
              <a:cxnLst/>
              <a:rect l="l" t="t" r="r" b="b"/>
              <a:pathLst>
                <a:path h="1395730">
                  <a:moveTo>
                    <a:pt x="0" y="0"/>
                  </a:moveTo>
                  <a:lnTo>
                    <a:pt x="0" y="1395285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2979" y="1659635"/>
              <a:ext cx="958595" cy="11429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36413" y="1693925"/>
              <a:ext cx="857885" cy="0"/>
            </a:xfrm>
            <a:custGeom>
              <a:avLst/>
              <a:gdLst/>
              <a:ahLst/>
              <a:cxnLst/>
              <a:rect l="l" t="t" r="r" b="b"/>
              <a:pathLst>
                <a:path w="857885">
                  <a:moveTo>
                    <a:pt x="0" y="0"/>
                  </a:moveTo>
                  <a:lnTo>
                    <a:pt x="857453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0324" y="1158239"/>
              <a:ext cx="438911" cy="25755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83757" y="1264157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605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65075" y="1221291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0992" y="2519172"/>
              <a:ext cx="438911" cy="25755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694425" y="2625089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605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75743" y="258222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7551" y="3471672"/>
              <a:ext cx="1054607" cy="25755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40985" y="3577589"/>
              <a:ext cx="811530" cy="0"/>
            </a:xfrm>
            <a:custGeom>
              <a:avLst/>
              <a:gdLst/>
              <a:ahLst/>
              <a:cxnLst/>
              <a:rect l="l" t="t" r="r" b="b"/>
              <a:pathLst>
                <a:path w="811529">
                  <a:moveTo>
                    <a:pt x="0" y="0"/>
                  </a:moveTo>
                  <a:lnTo>
                    <a:pt x="811377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8082" y="353472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7519" y="3040380"/>
              <a:ext cx="114299" cy="156819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074669" y="3059429"/>
              <a:ext cx="0" cy="1469390"/>
            </a:xfrm>
            <a:custGeom>
              <a:avLst/>
              <a:gdLst/>
              <a:ahLst/>
              <a:cxnLst/>
              <a:rect l="l" t="t" r="r" b="b"/>
              <a:pathLst>
                <a:path h="1469389">
                  <a:moveTo>
                    <a:pt x="0" y="0"/>
                  </a:moveTo>
                  <a:lnTo>
                    <a:pt x="0" y="1469047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96539" y="3102864"/>
              <a:ext cx="320039" cy="11429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853688" y="3137154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219557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241381" y="2402806"/>
            <a:ext cx="1530985" cy="1955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86995">
              <a:lnSpc>
                <a:spcPct val="100000"/>
              </a:lnSpc>
              <a:spcBef>
                <a:spcPts val="100"/>
              </a:spcBef>
              <a:buChar char="•"/>
              <a:tabLst>
                <a:tab pos="125095" algn="l"/>
              </a:tabLst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Untreated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CLL/SLL</a:t>
            </a:r>
            <a:endParaRPr sz="1200">
              <a:latin typeface="Arial MT"/>
              <a:cs typeface="Arial MT"/>
            </a:endParaRPr>
          </a:p>
          <a:p>
            <a:pPr marL="124460" marR="186690" indent="-86995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Met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iwCLL</a:t>
            </a:r>
            <a:r>
              <a:rPr sz="12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criteria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endParaRPr sz="1200">
              <a:latin typeface="Arial MT"/>
              <a:cs typeface="Arial MT"/>
            </a:endParaRPr>
          </a:p>
          <a:p>
            <a:pPr marL="124460" marR="30480" indent="-86995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≥65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age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unsuitable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FCR</a:t>
            </a:r>
            <a:r>
              <a:rPr sz="1200" spc="-30" baseline="2430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200" baseline="24305">
              <a:latin typeface="Arial MT"/>
              <a:cs typeface="Arial MT"/>
            </a:endParaRPr>
          </a:p>
          <a:p>
            <a:pPr marL="124460" marR="62230" indent="-86995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Anticoagulation</a:t>
            </a:r>
            <a:r>
              <a:rPr sz="12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CYP3A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inhibitors allowed</a:t>
            </a:r>
            <a:endParaRPr sz="1200">
              <a:latin typeface="Arial MT"/>
              <a:cs typeface="Arial MT"/>
            </a:endParaRPr>
          </a:p>
          <a:p>
            <a:pPr marL="458470" marR="340995" indent="-104139">
              <a:lnSpc>
                <a:spcPct val="100000"/>
              </a:lnSpc>
              <a:spcBef>
                <a:spcPts val="430"/>
              </a:spcBef>
            </a:pPr>
            <a:r>
              <a:rPr sz="750" b="1" i="1" spc="-10" dirty="0">
                <a:solidFill>
                  <a:srgbClr val="1F487C"/>
                </a:solidFill>
                <a:latin typeface="Arial"/>
                <a:cs typeface="Arial"/>
              </a:rPr>
              <a:t>ClinicalTrials.gov</a:t>
            </a:r>
            <a:r>
              <a:rPr sz="750" b="1" spc="-10" dirty="0">
                <a:solidFill>
                  <a:srgbClr val="1F487C"/>
                </a:solidFill>
                <a:latin typeface="Arial"/>
                <a:cs typeface="Arial"/>
              </a:rPr>
              <a:t>: NCT03336333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57854" y="2251669"/>
            <a:ext cx="155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Stratification</a:t>
            </a:r>
            <a:r>
              <a:rPr sz="1200" b="1" i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40734" y="2434549"/>
            <a:ext cx="1189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Age,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Binet </a:t>
            </a:r>
            <a:r>
              <a:rPr sz="1200" i="1" spc="-10" dirty="0">
                <a:latin typeface="Arial"/>
                <a:cs typeface="Arial"/>
              </a:rPr>
              <a:t>stage,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90798" y="2617429"/>
            <a:ext cx="16884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190" marR="5080" indent="-619125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IGHV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status,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geographic region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984557" y="857823"/>
            <a:ext cx="2664460" cy="942340"/>
            <a:chOff x="5984557" y="857823"/>
            <a:chExt cx="2664460" cy="942340"/>
          </a:xfrm>
        </p:grpSpPr>
        <p:sp>
          <p:nvSpPr>
            <p:cNvPr id="63" name="object 63"/>
            <p:cNvSpPr/>
            <p:nvPr/>
          </p:nvSpPr>
          <p:spPr>
            <a:xfrm>
              <a:off x="5989320" y="862586"/>
              <a:ext cx="2654935" cy="932815"/>
            </a:xfrm>
            <a:custGeom>
              <a:avLst/>
              <a:gdLst/>
              <a:ahLst/>
              <a:cxnLst/>
              <a:rect l="l" t="t" r="r" b="b"/>
              <a:pathLst>
                <a:path w="2654934" h="932814">
                  <a:moveTo>
                    <a:pt x="249936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2499360" y="932688"/>
                  </a:lnTo>
                  <a:lnTo>
                    <a:pt x="2548493" y="924763"/>
                  </a:lnTo>
                  <a:lnTo>
                    <a:pt x="2591165" y="902695"/>
                  </a:lnTo>
                  <a:lnTo>
                    <a:pt x="2624815" y="869045"/>
                  </a:lnTo>
                  <a:lnTo>
                    <a:pt x="2646883" y="826373"/>
                  </a:lnTo>
                  <a:lnTo>
                    <a:pt x="2654808" y="777240"/>
                  </a:lnTo>
                  <a:lnTo>
                    <a:pt x="2654808" y="155448"/>
                  </a:lnTo>
                  <a:lnTo>
                    <a:pt x="2646883" y="106314"/>
                  </a:lnTo>
                  <a:lnTo>
                    <a:pt x="2624815" y="63642"/>
                  </a:lnTo>
                  <a:lnTo>
                    <a:pt x="2591165" y="29992"/>
                  </a:lnTo>
                  <a:lnTo>
                    <a:pt x="2548493" y="7924"/>
                  </a:lnTo>
                  <a:lnTo>
                    <a:pt x="2499360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9320" y="862586"/>
              <a:ext cx="2654935" cy="932815"/>
            </a:xfrm>
            <a:custGeom>
              <a:avLst/>
              <a:gdLst/>
              <a:ahLst/>
              <a:cxnLst/>
              <a:rect l="l" t="t" r="r" b="b"/>
              <a:pathLst>
                <a:path w="2654934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2499360" y="0"/>
                  </a:lnTo>
                  <a:lnTo>
                    <a:pt x="2548493" y="7924"/>
                  </a:lnTo>
                  <a:lnTo>
                    <a:pt x="2591165" y="29992"/>
                  </a:lnTo>
                  <a:lnTo>
                    <a:pt x="2624815" y="63642"/>
                  </a:lnTo>
                  <a:lnTo>
                    <a:pt x="2646883" y="106314"/>
                  </a:lnTo>
                  <a:lnTo>
                    <a:pt x="2654808" y="155448"/>
                  </a:lnTo>
                  <a:lnTo>
                    <a:pt x="2654808" y="777240"/>
                  </a:lnTo>
                  <a:lnTo>
                    <a:pt x="2646883" y="826373"/>
                  </a:lnTo>
                  <a:lnTo>
                    <a:pt x="2624815" y="869045"/>
                  </a:lnTo>
                  <a:lnTo>
                    <a:pt x="2591165" y="902695"/>
                  </a:lnTo>
                  <a:lnTo>
                    <a:pt x="2548493" y="924763"/>
                  </a:lnTo>
                  <a:lnTo>
                    <a:pt x="249936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9525">
              <a:solidFill>
                <a:srgbClr val="1D70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246577" y="1037618"/>
            <a:ext cx="2140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Arm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A: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Zanubrutinib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160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bid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until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PD,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intolerable toxicity,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or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end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984557" y="1977966"/>
            <a:ext cx="2664460" cy="1291590"/>
            <a:chOff x="5984557" y="1977966"/>
            <a:chExt cx="2664460" cy="1291590"/>
          </a:xfrm>
        </p:grpSpPr>
        <p:sp>
          <p:nvSpPr>
            <p:cNvPr id="67" name="object 67"/>
            <p:cNvSpPr/>
            <p:nvPr/>
          </p:nvSpPr>
          <p:spPr>
            <a:xfrm>
              <a:off x="5989320" y="1982729"/>
              <a:ext cx="2654935" cy="1282065"/>
            </a:xfrm>
            <a:custGeom>
              <a:avLst/>
              <a:gdLst/>
              <a:ahLst/>
              <a:cxnLst/>
              <a:rect l="l" t="t" r="r" b="b"/>
              <a:pathLst>
                <a:path w="2654934" h="1282064">
                  <a:moveTo>
                    <a:pt x="2441194" y="0"/>
                  </a:moveTo>
                  <a:lnTo>
                    <a:pt x="213614" y="0"/>
                  </a:lnTo>
                  <a:lnTo>
                    <a:pt x="164635" y="5641"/>
                  </a:lnTo>
                  <a:lnTo>
                    <a:pt x="119674" y="21710"/>
                  </a:lnTo>
                  <a:lnTo>
                    <a:pt x="80011" y="46926"/>
                  </a:lnTo>
                  <a:lnTo>
                    <a:pt x="46930" y="80006"/>
                  </a:lnTo>
                  <a:lnTo>
                    <a:pt x="21712" y="119668"/>
                  </a:lnTo>
                  <a:lnTo>
                    <a:pt x="5641" y="164631"/>
                  </a:lnTo>
                  <a:lnTo>
                    <a:pt x="0" y="213613"/>
                  </a:lnTo>
                  <a:lnTo>
                    <a:pt x="0" y="1068057"/>
                  </a:lnTo>
                  <a:lnTo>
                    <a:pt x="5641" y="1117040"/>
                  </a:lnTo>
                  <a:lnTo>
                    <a:pt x="21712" y="1162005"/>
                  </a:lnTo>
                  <a:lnTo>
                    <a:pt x="46930" y="1201670"/>
                  </a:lnTo>
                  <a:lnTo>
                    <a:pt x="80011" y="1234752"/>
                  </a:lnTo>
                  <a:lnTo>
                    <a:pt x="119674" y="1259970"/>
                  </a:lnTo>
                  <a:lnTo>
                    <a:pt x="164635" y="1276041"/>
                  </a:lnTo>
                  <a:lnTo>
                    <a:pt x="213614" y="1281683"/>
                  </a:lnTo>
                  <a:lnTo>
                    <a:pt x="2441194" y="1281683"/>
                  </a:lnTo>
                  <a:lnTo>
                    <a:pt x="2490172" y="1276041"/>
                  </a:lnTo>
                  <a:lnTo>
                    <a:pt x="2535133" y="1259970"/>
                  </a:lnTo>
                  <a:lnTo>
                    <a:pt x="2574796" y="1234752"/>
                  </a:lnTo>
                  <a:lnTo>
                    <a:pt x="2607877" y="1201670"/>
                  </a:lnTo>
                  <a:lnTo>
                    <a:pt x="2633095" y="1162005"/>
                  </a:lnTo>
                  <a:lnTo>
                    <a:pt x="2649166" y="1117040"/>
                  </a:lnTo>
                  <a:lnTo>
                    <a:pt x="2654808" y="1068057"/>
                  </a:lnTo>
                  <a:lnTo>
                    <a:pt x="2654808" y="213613"/>
                  </a:lnTo>
                  <a:lnTo>
                    <a:pt x="2649166" y="164631"/>
                  </a:lnTo>
                  <a:lnTo>
                    <a:pt x="2633095" y="119668"/>
                  </a:lnTo>
                  <a:lnTo>
                    <a:pt x="2607877" y="80006"/>
                  </a:lnTo>
                  <a:lnTo>
                    <a:pt x="2574796" y="46926"/>
                  </a:lnTo>
                  <a:lnTo>
                    <a:pt x="2535133" y="21710"/>
                  </a:lnTo>
                  <a:lnTo>
                    <a:pt x="2490172" y="5641"/>
                  </a:lnTo>
                  <a:lnTo>
                    <a:pt x="244119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89320" y="1982729"/>
              <a:ext cx="2654935" cy="1282065"/>
            </a:xfrm>
            <a:custGeom>
              <a:avLst/>
              <a:gdLst/>
              <a:ahLst/>
              <a:cxnLst/>
              <a:rect l="l" t="t" r="r" b="b"/>
              <a:pathLst>
                <a:path w="2654934" h="1282064">
                  <a:moveTo>
                    <a:pt x="0" y="213613"/>
                  </a:moveTo>
                  <a:lnTo>
                    <a:pt x="5641" y="164631"/>
                  </a:lnTo>
                  <a:lnTo>
                    <a:pt x="21712" y="119668"/>
                  </a:lnTo>
                  <a:lnTo>
                    <a:pt x="46930" y="80006"/>
                  </a:lnTo>
                  <a:lnTo>
                    <a:pt x="80011" y="46926"/>
                  </a:lnTo>
                  <a:lnTo>
                    <a:pt x="119674" y="21710"/>
                  </a:lnTo>
                  <a:lnTo>
                    <a:pt x="164635" y="5641"/>
                  </a:lnTo>
                  <a:lnTo>
                    <a:pt x="213614" y="0"/>
                  </a:lnTo>
                  <a:lnTo>
                    <a:pt x="2441194" y="0"/>
                  </a:lnTo>
                  <a:lnTo>
                    <a:pt x="2490172" y="5641"/>
                  </a:lnTo>
                  <a:lnTo>
                    <a:pt x="2535133" y="21710"/>
                  </a:lnTo>
                  <a:lnTo>
                    <a:pt x="2574796" y="46926"/>
                  </a:lnTo>
                  <a:lnTo>
                    <a:pt x="2607877" y="80006"/>
                  </a:lnTo>
                  <a:lnTo>
                    <a:pt x="2633095" y="119668"/>
                  </a:lnTo>
                  <a:lnTo>
                    <a:pt x="2649166" y="164631"/>
                  </a:lnTo>
                  <a:lnTo>
                    <a:pt x="2654808" y="213613"/>
                  </a:lnTo>
                  <a:lnTo>
                    <a:pt x="2654808" y="1068057"/>
                  </a:lnTo>
                  <a:lnTo>
                    <a:pt x="2649166" y="1117040"/>
                  </a:lnTo>
                  <a:lnTo>
                    <a:pt x="2633095" y="1162005"/>
                  </a:lnTo>
                  <a:lnTo>
                    <a:pt x="2607877" y="1201670"/>
                  </a:lnTo>
                  <a:lnTo>
                    <a:pt x="2574796" y="1234752"/>
                  </a:lnTo>
                  <a:lnTo>
                    <a:pt x="2535133" y="1259970"/>
                  </a:lnTo>
                  <a:lnTo>
                    <a:pt x="2490172" y="1276041"/>
                  </a:lnTo>
                  <a:lnTo>
                    <a:pt x="2441194" y="1281683"/>
                  </a:lnTo>
                  <a:lnTo>
                    <a:pt x="213614" y="1281683"/>
                  </a:lnTo>
                  <a:lnTo>
                    <a:pt x="164635" y="1276041"/>
                  </a:lnTo>
                  <a:lnTo>
                    <a:pt x="119674" y="1259970"/>
                  </a:lnTo>
                  <a:lnTo>
                    <a:pt x="80011" y="1234752"/>
                  </a:lnTo>
                  <a:lnTo>
                    <a:pt x="46930" y="1201670"/>
                  </a:lnTo>
                  <a:lnTo>
                    <a:pt x="21712" y="1162005"/>
                  </a:lnTo>
                  <a:lnTo>
                    <a:pt x="5641" y="1117040"/>
                  </a:lnTo>
                  <a:lnTo>
                    <a:pt x="0" y="1068057"/>
                  </a:lnTo>
                  <a:lnTo>
                    <a:pt x="0" y="213613"/>
                  </a:lnTo>
                  <a:close/>
                </a:path>
              </a:pathLst>
            </a:custGeom>
            <a:ln w="9525">
              <a:solidFill>
                <a:srgbClr val="1D70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047347" y="2149361"/>
            <a:ext cx="2538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97663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Arm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B: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Bendamustine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(90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mg/m</a:t>
            </a:r>
            <a:r>
              <a:rPr sz="1200" baseline="243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200" spc="112" baseline="24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D2)</a:t>
            </a:r>
            <a:endParaRPr sz="1200">
              <a:latin typeface="Arial MT"/>
              <a:cs typeface="Arial MT"/>
            </a:endParaRPr>
          </a:p>
          <a:p>
            <a:pPr marL="111125" marR="10223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(375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mg/m</a:t>
            </a:r>
            <a:r>
              <a:rPr sz="1200" baseline="243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200" spc="142" baseline="24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C1,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then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500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mg/m</a:t>
            </a:r>
            <a:r>
              <a:rPr sz="1200" baseline="243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200" spc="127" baseline="24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C2-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C6)</a:t>
            </a:r>
            <a:endParaRPr sz="12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cycles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12339" y="6547894"/>
            <a:ext cx="4466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Arial MT"/>
                <a:cs typeface="Arial MT"/>
              </a:rPr>
              <a:t>Tam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Lancet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Oncol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2022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Aug;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23(8):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1031-</a:t>
            </a:r>
            <a:r>
              <a:rPr sz="1600" spc="-25" dirty="0">
                <a:latin typeface="Arial MT"/>
                <a:cs typeface="Arial MT"/>
              </a:rPr>
              <a:t>43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09" y="39700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800">
            <a:solidFill>
              <a:srgbClr val="206D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278" rIns="0" bIns="0" rtlCol="0">
            <a:spAutoFit/>
          </a:bodyPr>
          <a:lstStyle/>
          <a:p>
            <a:pPr marL="3283585" marR="5080" indent="-26600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06D93"/>
                </a:solidFill>
                <a:latin typeface="Arial"/>
                <a:cs typeface="Arial"/>
              </a:rPr>
              <a:t>Sequoia:</a:t>
            </a:r>
            <a:r>
              <a:rPr sz="2800" b="1" spc="-15" dirty="0">
                <a:solidFill>
                  <a:srgbClr val="206D93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06D93"/>
                </a:solidFill>
                <a:latin typeface="Arial"/>
                <a:cs typeface="Arial"/>
              </a:rPr>
              <a:t>Progression-</a:t>
            </a:r>
            <a:r>
              <a:rPr sz="2800" b="1" dirty="0">
                <a:solidFill>
                  <a:srgbClr val="206D93"/>
                </a:solidFill>
                <a:latin typeface="Arial"/>
                <a:cs typeface="Arial"/>
              </a:rPr>
              <a:t>Free Survival</a:t>
            </a:r>
            <a:r>
              <a:rPr sz="2800" b="1" spc="-30" dirty="0">
                <a:solidFill>
                  <a:srgbClr val="206D9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06D93"/>
                </a:solidFill>
                <a:latin typeface="Arial"/>
                <a:cs typeface="Arial"/>
              </a:rPr>
              <a:t>Per</a:t>
            </a:r>
            <a:r>
              <a:rPr sz="2800" b="1" spc="-40" dirty="0">
                <a:solidFill>
                  <a:srgbClr val="206D9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206D93"/>
                </a:solidFill>
                <a:latin typeface="Arial"/>
                <a:cs typeface="Arial"/>
              </a:rPr>
              <a:t>IRC </a:t>
            </a:r>
            <a:r>
              <a:rPr sz="2800" b="1" spc="-10" dirty="0">
                <a:solidFill>
                  <a:srgbClr val="206D93"/>
                </a:solidFill>
                <a:latin typeface="Arial"/>
                <a:cs typeface="Arial"/>
              </a:rPr>
              <a:t>Assessment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8234" y="6272382"/>
            <a:ext cx="613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BR, </a:t>
            </a:r>
            <a:r>
              <a:rPr sz="1200" spc="-10" dirty="0">
                <a:latin typeface="Arial MT"/>
                <a:cs typeface="Arial MT"/>
              </a:rPr>
              <a:t>bendamustine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+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rituximab;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IRC,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independent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review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committee;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PFS, </a:t>
            </a:r>
            <a:r>
              <a:rPr sz="1200" spc="-10" dirty="0">
                <a:latin typeface="Arial MT"/>
                <a:cs typeface="Arial MT"/>
              </a:rPr>
              <a:t>progression-</a:t>
            </a:r>
            <a:r>
              <a:rPr sz="1200" spc="-20" dirty="0">
                <a:latin typeface="Arial MT"/>
                <a:cs typeface="Arial MT"/>
              </a:rPr>
              <a:t>free </a:t>
            </a:r>
            <a:r>
              <a:rPr sz="1200" spc="-10" dirty="0">
                <a:latin typeface="Arial MT"/>
                <a:cs typeface="Arial MT"/>
              </a:rPr>
              <a:t>survival</a:t>
            </a:r>
            <a:r>
              <a:rPr sz="900" spc="-10" dirty="0"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1546860"/>
            <a:ext cx="8232647" cy="439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6200013"/>
            <a:ext cx="9144000" cy="658495"/>
            <a:chOff x="761" y="6200013"/>
            <a:chExt cx="9144000" cy="658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2364" y="6208776"/>
              <a:ext cx="2421635" cy="649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62095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9050">
              <a:solidFill>
                <a:srgbClr val="D9E4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00811" y="60960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42"/>
                </a:lnTo>
              </a:path>
            </a:pathLst>
          </a:custGeom>
          <a:ln w="63500">
            <a:solidFill>
              <a:srgbClr val="0051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6312408"/>
            <a:ext cx="342607" cy="4404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801" y="1284987"/>
            <a:ext cx="77298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05192"/>
                </a:solidFill>
                <a:latin typeface="Calibri"/>
                <a:cs typeface="Calibri"/>
              </a:rPr>
              <a:t>ELEVATE-</a:t>
            </a:r>
            <a:r>
              <a:rPr sz="2200" b="1" dirty="0">
                <a:solidFill>
                  <a:srgbClr val="005192"/>
                </a:solidFill>
                <a:latin typeface="Calibri"/>
                <a:cs typeface="Calibri"/>
              </a:rPr>
              <a:t>RR:</a:t>
            </a:r>
            <a:r>
              <a:rPr sz="2200" b="1" spc="-1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5192"/>
                </a:solidFill>
                <a:latin typeface="Calibri"/>
                <a:cs typeface="Calibri"/>
              </a:rPr>
              <a:t>Phase</a:t>
            </a:r>
            <a:r>
              <a:rPr sz="2200" b="1" spc="-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5192"/>
                </a:solidFill>
                <a:latin typeface="Calibri"/>
                <a:cs typeface="Calibri"/>
              </a:rPr>
              <a:t>3</a:t>
            </a:r>
            <a:r>
              <a:rPr sz="2200" b="1" spc="-3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5192"/>
                </a:solidFill>
                <a:latin typeface="Calibri"/>
                <a:cs typeface="Calibri"/>
              </a:rPr>
              <a:t>Randomized</a:t>
            </a:r>
            <a:r>
              <a:rPr sz="2200" b="1" spc="-2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5192"/>
                </a:solidFill>
                <a:latin typeface="Calibri"/>
                <a:cs typeface="Calibri"/>
              </a:rPr>
              <a:t>Non-</a:t>
            </a:r>
            <a:r>
              <a:rPr sz="2200" b="1" dirty="0">
                <a:solidFill>
                  <a:srgbClr val="005192"/>
                </a:solidFill>
                <a:latin typeface="Calibri"/>
                <a:cs typeface="Calibri"/>
              </a:rPr>
              <a:t>inferiority</a:t>
            </a:r>
            <a:r>
              <a:rPr sz="2200" b="1" spc="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5192"/>
                </a:solidFill>
                <a:latin typeface="Calibri"/>
                <a:cs typeface="Calibri"/>
              </a:rPr>
              <a:t>Open-</a:t>
            </a:r>
            <a:r>
              <a:rPr sz="2200" b="1" dirty="0">
                <a:solidFill>
                  <a:srgbClr val="005192"/>
                </a:solidFill>
                <a:latin typeface="Calibri"/>
                <a:cs typeface="Calibri"/>
              </a:rPr>
              <a:t>Label</a:t>
            </a:r>
            <a:r>
              <a:rPr sz="2200" b="1" spc="-10" dirty="0">
                <a:solidFill>
                  <a:srgbClr val="005192"/>
                </a:solidFill>
                <a:latin typeface="Calibri"/>
                <a:cs typeface="Calibri"/>
              </a:rPr>
              <a:t> Trial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1947672"/>
            <a:ext cx="2519680" cy="2407920"/>
          </a:xfrm>
          <a:prstGeom prst="rect">
            <a:avLst/>
          </a:prstGeom>
          <a:solidFill>
            <a:srgbClr val="D9E4EE"/>
          </a:solidFill>
        </p:spPr>
        <p:txBody>
          <a:bodyPr vert="horz" wrap="square" lIns="0" tIns="151765" rIns="0" bIns="0" rtlCol="0">
            <a:spAutoFit/>
          </a:bodyPr>
          <a:lstStyle/>
          <a:p>
            <a:pPr marL="672465" marR="664210" indent="121285">
              <a:lnSpc>
                <a:spcPct val="123800"/>
              </a:lnSpc>
              <a:spcBef>
                <a:spcPts val="1195"/>
              </a:spcBef>
            </a:pPr>
            <a:r>
              <a:rPr sz="1050" b="1" dirty="0">
                <a:latin typeface="Calibri"/>
                <a:cs typeface="Calibri"/>
              </a:rPr>
              <a:t>Patients</a:t>
            </a:r>
            <a:r>
              <a:rPr sz="1050" b="1" spc="-40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(N=533) </a:t>
            </a:r>
            <a:r>
              <a:rPr sz="10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Key</a:t>
            </a:r>
            <a:r>
              <a:rPr sz="105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Inclusion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Criteria</a:t>
            </a:r>
            <a:endParaRPr sz="1050">
              <a:latin typeface="Calibri"/>
              <a:cs typeface="Calibri"/>
            </a:endParaRPr>
          </a:p>
          <a:p>
            <a:pPr marL="272415" marR="110489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4955" algn="l"/>
              </a:tabLst>
            </a:pPr>
            <a:r>
              <a:rPr sz="1050" dirty="0">
                <a:latin typeface="Calibri"/>
                <a:cs typeface="Calibri"/>
              </a:rPr>
              <a:t>Adults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with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previously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treated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CLL 	</a:t>
            </a:r>
            <a:r>
              <a:rPr sz="1050" dirty="0">
                <a:latin typeface="Calibri"/>
                <a:cs typeface="Calibri"/>
              </a:rPr>
              <a:t>requiring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therapy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(iwCLL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2008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criteria</a:t>
            </a:r>
            <a:r>
              <a:rPr sz="1050" spc="-15" baseline="23809" dirty="0">
                <a:latin typeface="Calibri"/>
                <a:cs typeface="Calibri"/>
              </a:rPr>
              <a:t>1</a:t>
            </a:r>
            <a:r>
              <a:rPr sz="1050" spc="-1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  <a:p>
            <a:pPr marL="272415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2415" algn="l"/>
              </a:tabLst>
            </a:pPr>
            <a:r>
              <a:rPr sz="1050" dirty="0">
                <a:latin typeface="Calibri"/>
                <a:cs typeface="Calibri"/>
              </a:rPr>
              <a:t>Presence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del(17p)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del(11q)</a:t>
            </a:r>
            <a:r>
              <a:rPr sz="1050" spc="-15" baseline="23809" dirty="0">
                <a:latin typeface="Calibri"/>
                <a:cs typeface="Calibri"/>
              </a:rPr>
              <a:t>a</a:t>
            </a:r>
            <a:endParaRPr sz="1050" baseline="23809">
              <a:latin typeface="Calibri"/>
              <a:cs typeface="Calibri"/>
            </a:endParaRPr>
          </a:p>
          <a:p>
            <a:pPr marL="272415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2415" algn="l"/>
              </a:tabLst>
            </a:pPr>
            <a:r>
              <a:rPr sz="1050" dirty="0">
                <a:latin typeface="Calibri"/>
                <a:cs typeface="Calibri"/>
              </a:rPr>
              <a:t>ECOG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≤2</a:t>
            </a:r>
            <a:endParaRPr sz="1050">
              <a:latin typeface="Calibri"/>
              <a:cs typeface="Calibri"/>
            </a:endParaRPr>
          </a:p>
          <a:p>
            <a:pPr marR="889000" algn="r">
              <a:lnSpc>
                <a:spcPct val="100000"/>
              </a:lnSpc>
              <a:spcBef>
                <a:spcPts val="1140"/>
              </a:spcBef>
            </a:pPr>
            <a:r>
              <a:rPr sz="10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Stratification</a:t>
            </a:r>
            <a:endParaRPr sz="1050">
              <a:latin typeface="Calibri"/>
              <a:cs typeface="Calibri"/>
            </a:endParaRPr>
          </a:p>
          <a:p>
            <a:pPr marL="109220" marR="882015" indent="-109220" algn="r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09220" algn="l"/>
              </a:tabLst>
            </a:pPr>
            <a:r>
              <a:rPr sz="1050" dirty="0">
                <a:latin typeface="Calibri"/>
                <a:cs typeface="Calibri"/>
              </a:rPr>
              <a:t>del(17p)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status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(yes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no)</a:t>
            </a:r>
            <a:endParaRPr sz="1050">
              <a:latin typeface="Calibri"/>
              <a:cs typeface="Calibri"/>
            </a:endParaRPr>
          </a:p>
          <a:p>
            <a:pPr marL="211454" indent="-1092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11454" algn="l"/>
              </a:tabLst>
            </a:pPr>
            <a:r>
              <a:rPr sz="1050" dirty="0">
                <a:latin typeface="Calibri"/>
                <a:cs typeface="Calibri"/>
              </a:rPr>
              <a:t>ECOG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(2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vs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≤1)</a:t>
            </a:r>
            <a:endParaRPr sz="1050">
              <a:latin typeface="Calibri"/>
              <a:cs typeface="Calibri"/>
            </a:endParaRPr>
          </a:p>
          <a:p>
            <a:pPr marL="211454" indent="-1092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11454" algn="l"/>
              </a:tabLst>
            </a:pPr>
            <a:r>
              <a:rPr sz="1050" dirty="0">
                <a:latin typeface="Calibri"/>
                <a:cs typeface="Calibri"/>
              </a:rPr>
              <a:t>No.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prior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therapies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(1–3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vs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≥4)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5683" y="1947672"/>
            <a:ext cx="2170430" cy="22682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3081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30"/>
              </a:spcBef>
            </a:pPr>
            <a:r>
              <a:rPr sz="1050" b="1" dirty="0">
                <a:latin typeface="Calibri"/>
                <a:cs typeface="Calibri"/>
              </a:rPr>
              <a:t>Primary</a:t>
            </a:r>
            <a:r>
              <a:rPr sz="1050" b="1" spc="-35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endpoint</a:t>
            </a:r>
            <a:endParaRPr sz="1050">
              <a:latin typeface="Calibri"/>
              <a:cs typeface="Calibri"/>
            </a:endParaRPr>
          </a:p>
          <a:p>
            <a:pPr marL="272415" marR="190500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4955" algn="l"/>
              </a:tabLst>
            </a:pPr>
            <a:r>
              <a:rPr sz="1050" spc="-10" dirty="0">
                <a:latin typeface="Calibri"/>
                <a:cs typeface="Calibri"/>
              </a:rPr>
              <a:t>Non-</a:t>
            </a:r>
            <a:r>
              <a:rPr sz="1050" dirty="0">
                <a:latin typeface="Calibri"/>
                <a:cs typeface="Calibri"/>
              </a:rPr>
              <a:t>inferiority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IRC-assessed 	</a:t>
            </a:r>
            <a:r>
              <a:rPr sz="1050" spc="-20" dirty="0">
                <a:latin typeface="Calibri"/>
                <a:cs typeface="Calibri"/>
              </a:rPr>
              <a:t>PFS</a:t>
            </a:r>
            <a:r>
              <a:rPr sz="1050" spc="-30" baseline="23809" dirty="0">
                <a:latin typeface="Calibri"/>
                <a:cs typeface="Calibri"/>
              </a:rPr>
              <a:t>c</a:t>
            </a:r>
            <a:endParaRPr sz="1050" baseline="23809">
              <a:latin typeface="Calibri"/>
              <a:cs typeface="Calibri"/>
            </a:endParaRPr>
          </a:p>
          <a:p>
            <a:pPr marL="102235" marR="175895">
              <a:lnSpc>
                <a:spcPct val="100000"/>
              </a:lnSpc>
              <a:spcBef>
                <a:spcPts val="300"/>
              </a:spcBef>
            </a:pPr>
            <a:r>
              <a:rPr sz="1050" b="1" dirty="0">
                <a:latin typeface="Calibri"/>
                <a:cs typeface="Calibri"/>
              </a:rPr>
              <a:t>Secondary </a:t>
            </a:r>
            <a:r>
              <a:rPr sz="1050" b="1" spc="-10" dirty="0">
                <a:latin typeface="Calibri"/>
                <a:cs typeface="Calibri"/>
              </a:rPr>
              <a:t>endpoints</a:t>
            </a:r>
            <a:r>
              <a:rPr sz="1050" b="1" spc="-5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(hierarchical order):</a:t>
            </a:r>
            <a:endParaRPr sz="1050">
              <a:latin typeface="Calibri"/>
              <a:cs typeface="Calibri"/>
            </a:endParaRPr>
          </a:p>
          <a:p>
            <a:pPr marL="272415" marR="350520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4955" algn="l"/>
              </a:tabLst>
            </a:pPr>
            <a:r>
              <a:rPr sz="1050" dirty="0">
                <a:latin typeface="Calibri"/>
                <a:cs typeface="Calibri"/>
              </a:rPr>
              <a:t>Incidence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any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grade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atrial 	fibrillation/flutter</a:t>
            </a:r>
            <a:endParaRPr sz="1050">
              <a:latin typeface="Calibri"/>
              <a:cs typeface="Calibri"/>
            </a:endParaRPr>
          </a:p>
          <a:p>
            <a:pPr marL="272415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2415" algn="l"/>
              </a:tabLst>
            </a:pPr>
            <a:r>
              <a:rPr sz="1050" dirty="0">
                <a:latin typeface="Calibri"/>
                <a:cs typeface="Calibri"/>
              </a:rPr>
              <a:t>Incidence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grade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≥3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infection</a:t>
            </a:r>
            <a:endParaRPr sz="1050">
              <a:latin typeface="Calibri"/>
              <a:cs typeface="Calibri"/>
            </a:endParaRPr>
          </a:p>
          <a:p>
            <a:pPr marL="272415" marR="806450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4955" algn="l"/>
              </a:tabLst>
            </a:pPr>
            <a:r>
              <a:rPr sz="1050" dirty="0">
                <a:latin typeface="Calibri"/>
                <a:cs typeface="Calibri"/>
              </a:rPr>
              <a:t>Incidence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Richter 	transformation</a:t>
            </a:r>
            <a:endParaRPr sz="1050">
              <a:latin typeface="Calibri"/>
              <a:cs typeface="Calibri"/>
            </a:endParaRPr>
          </a:p>
          <a:p>
            <a:pPr marL="272415" indent="-1701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72415" algn="l"/>
              </a:tabLst>
            </a:pPr>
            <a:r>
              <a:rPr sz="1050" dirty="0">
                <a:latin typeface="Calibri"/>
                <a:cs typeface="Calibri"/>
              </a:rPr>
              <a:t>Overall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survival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97909" y="2912110"/>
            <a:ext cx="2859405" cy="774700"/>
            <a:chOff x="3597909" y="2912110"/>
            <a:chExt cx="2859405" cy="774700"/>
          </a:xfrm>
        </p:grpSpPr>
        <p:sp>
          <p:nvSpPr>
            <p:cNvPr id="11" name="object 11"/>
            <p:cNvSpPr/>
            <p:nvPr/>
          </p:nvSpPr>
          <p:spPr>
            <a:xfrm>
              <a:off x="3623309" y="2937510"/>
              <a:ext cx="282575" cy="339090"/>
            </a:xfrm>
            <a:custGeom>
              <a:avLst/>
              <a:gdLst/>
              <a:ahLst/>
              <a:cxnLst/>
              <a:rect l="l" t="t" r="r" b="b"/>
              <a:pathLst>
                <a:path w="282575" h="339089">
                  <a:moveTo>
                    <a:pt x="0" y="0"/>
                  </a:moveTo>
                  <a:lnTo>
                    <a:pt x="281952" y="338988"/>
                  </a:lnTo>
                </a:path>
              </a:pathLst>
            </a:custGeom>
            <a:ln w="50800">
              <a:solidFill>
                <a:srgbClr val="181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0440" y="3208241"/>
              <a:ext cx="156210" cy="166370"/>
            </a:xfrm>
            <a:custGeom>
              <a:avLst/>
              <a:gdLst/>
              <a:ahLst/>
              <a:cxnLst/>
              <a:rect l="l" t="t" r="r" b="b"/>
              <a:pathLst>
                <a:path w="156210" h="166370">
                  <a:moveTo>
                    <a:pt x="117170" y="0"/>
                  </a:moveTo>
                  <a:lnTo>
                    <a:pt x="0" y="97447"/>
                  </a:lnTo>
                  <a:lnTo>
                    <a:pt x="156032" y="165900"/>
                  </a:lnTo>
                  <a:lnTo>
                    <a:pt x="117170" y="0"/>
                  </a:lnTo>
                  <a:close/>
                </a:path>
              </a:pathLst>
            </a:custGeom>
            <a:solidFill>
              <a:srgbClr val="181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85259" y="3061717"/>
              <a:ext cx="2472055" cy="624840"/>
            </a:xfrm>
            <a:custGeom>
              <a:avLst/>
              <a:gdLst/>
              <a:ahLst/>
              <a:cxnLst/>
              <a:rect l="l" t="t" r="r" b="b"/>
              <a:pathLst>
                <a:path w="2472054" h="624839">
                  <a:moveTo>
                    <a:pt x="2427859" y="0"/>
                  </a:moveTo>
                  <a:lnTo>
                    <a:pt x="44069" y="0"/>
                  </a:lnTo>
                  <a:lnTo>
                    <a:pt x="26917" y="3463"/>
                  </a:lnTo>
                  <a:lnTo>
                    <a:pt x="12909" y="12909"/>
                  </a:lnTo>
                  <a:lnTo>
                    <a:pt x="3463" y="26917"/>
                  </a:lnTo>
                  <a:lnTo>
                    <a:pt x="0" y="44069"/>
                  </a:lnTo>
                  <a:lnTo>
                    <a:pt x="0" y="580771"/>
                  </a:lnTo>
                  <a:lnTo>
                    <a:pt x="3463" y="597922"/>
                  </a:lnTo>
                  <a:lnTo>
                    <a:pt x="12909" y="611930"/>
                  </a:lnTo>
                  <a:lnTo>
                    <a:pt x="26917" y="621376"/>
                  </a:lnTo>
                  <a:lnTo>
                    <a:pt x="44069" y="624840"/>
                  </a:lnTo>
                  <a:lnTo>
                    <a:pt x="2427859" y="624840"/>
                  </a:lnTo>
                  <a:lnTo>
                    <a:pt x="2445010" y="621376"/>
                  </a:lnTo>
                  <a:lnTo>
                    <a:pt x="2459018" y="611930"/>
                  </a:lnTo>
                  <a:lnTo>
                    <a:pt x="2468464" y="597922"/>
                  </a:lnTo>
                  <a:lnTo>
                    <a:pt x="2471928" y="580771"/>
                  </a:lnTo>
                  <a:lnTo>
                    <a:pt x="2471928" y="44069"/>
                  </a:lnTo>
                  <a:lnTo>
                    <a:pt x="2468464" y="26917"/>
                  </a:lnTo>
                  <a:lnTo>
                    <a:pt x="2459018" y="12909"/>
                  </a:lnTo>
                  <a:lnTo>
                    <a:pt x="2445010" y="3463"/>
                  </a:lnTo>
                  <a:lnTo>
                    <a:pt x="2427859" y="0"/>
                  </a:lnTo>
                  <a:close/>
                </a:path>
              </a:pathLst>
            </a:custGeom>
            <a:solidFill>
              <a:srgbClr val="13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68070" y="3143310"/>
            <a:ext cx="110680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172085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Ibrutinib</a:t>
            </a:r>
            <a:r>
              <a:rPr sz="1350" b="1" spc="-15" baseline="2469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750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420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r>
              <a:rPr sz="13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alibri"/>
                <a:cs typeface="Calibri"/>
              </a:rPr>
              <a:t>QD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73067" y="2145786"/>
            <a:ext cx="2486025" cy="626745"/>
          </a:xfrm>
          <a:custGeom>
            <a:avLst/>
            <a:gdLst/>
            <a:ahLst/>
            <a:cxnLst/>
            <a:rect l="l" t="t" r="r" b="b"/>
            <a:pathLst>
              <a:path w="2486025" h="626744">
                <a:moveTo>
                  <a:pt x="2441460" y="0"/>
                </a:moveTo>
                <a:lnTo>
                  <a:pt x="44183" y="0"/>
                </a:lnTo>
                <a:lnTo>
                  <a:pt x="26981" y="3472"/>
                </a:lnTo>
                <a:lnTo>
                  <a:pt x="12938" y="12942"/>
                </a:lnTo>
                <a:lnTo>
                  <a:pt x="3471" y="26987"/>
                </a:lnTo>
                <a:lnTo>
                  <a:pt x="0" y="44183"/>
                </a:lnTo>
                <a:lnTo>
                  <a:pt x="0" y="582193"/>
                </a:lnTo>
                <a:lnTo>
                  <a:pt x="3471" y="599387"/>
                </a:lnTo>
                <a:lnTo>
                  <a:pt x="12938" y="613427"/>
                </a:lnTo>
                <a:lnTo>
                  <a:pt x="26981" y="622893"/>
                </a:lnTo>
                <a:lnTo>
                  <a:pt x="44183" y="626363"/>
                </a:lnTo>
                <a:lnTo>
                  <a:pt x="2441460" y="626363"/>
                </a:lnTo>
                <a:lnTo>
                  <a:pt x="2458662" y="622893"/>
                </a:lnTo>
                <a:lnTo>
                  <a:pt x="2472705" y="613427"/>
                </a:lnTo>
                <a:lnTo>
                  <a:pt x="2482172" y="599387"/>
                </a:lnTo>
                <a:lnTo>
                  <a:pt x="2485644" y="582193"/>
                </a:lnTo>
                <a:lnTo>
                  <a:pt x="2485644" y="44183"/>
                </a:lnTo>
                <a:lnTo>
                  <a:pt x="2482172" y="26987"/>
                </a:lnTo>
                <a:lnTo>
                  <a:pt x="2472705" y="12942"/>
                </a:lnTo>
                <a:lnTo>
                  <a:pt x="2458662" y="3472"/>
                </a:lnTo>
                <a:lnTo>
                  <a:pt x="2441460" y="0"/>
                </a:lnTo>
                <a:close/>
              </a:path>
            </a:pathLst>
          </a:custGeom>
          <a:solidFill>
            <a:srgbClr val="005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50244" y="2228072"/>
            <a:ext cx="11290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1524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Acalabrutinib</a:t>
            </a:r>
            <a:r>
              <a:rPr sz="1350" b="1" spc="-15" baseline="2469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b="1" spc="750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r>
              <a:rPr sz="13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3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Calibri"/>
                <a:cs typeface="Calibri"/>
              </a:rPr>
              <a:t>BID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97909" y="2458971"/>
            <a:ext cx="375285" cy="504190"/>
            <a:chOff x="3597909" y="2458971"/>
            <a:chExt cx="375285" cy="504190"/>
          </a:xfrm>
        </p:grpSpPr>
        <p:sp>
          <p:nvSpPr>
            <p:cNvPr id="18" name="object 18"/>
            <p:cNvSpPr/>
            <p:nvPr/>
          </p:nvSpPr>
          <p:spPr>
            <a:xfrm>
              <a:off x="3623309" y="2561509"/>
              <a:ext cx="274955" cy="376555"/>
            </a:xfrm>
            <a:custGeom>
              <a:avLst/>
              <a:gdLst/>
              <a:ahLst/>
              <a:cxnLst/>
              <a:rect l="l" t="t" r="r" b="b"/>
              <a:pathLst>
                <a:path w="274954" h="376555">
                  <a:moveTo>
                    <a:pt x="0" y="376072"/>
                  </a:moveTo>
                  <a:lnTo>
                    <a:pt x="274828" y="0"/>
                  </a:lnTo>
                </a:path>
              </a:pathLst>
            </a:custGeom>
            <a:ln w="50800">
              <a:solidFill>
                <a:srgbClr val="181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1627" y="2458971"/>
              <a:ext cx="151765" cy="168275"/>
            </a:xfrm>
            <a:custGeom>
              <a:avLst/>
              <a:gdLst/>
              <a:ahLst/>
              <a:cxnLst/>
              <a:rect l="l" t="t" r="r" b="b"/>
              <a:pathLst>
                <a:path w="151764" h="168275">
                  <a:moveTo>
                    <a:pt x="151434" y="0"/>
                  </a:moveTo>
                  <a:lnTo>
                    <a:pt x="0" y="78092"/>
                  </a:lnTo>
                  <a:lnTo>
                    <a:pt x="123050" y="168008"/>
                  </a:lnTo>
                  <a:lnTo>
                    <a:pt x="151434" y="0"/>
                  </a:lnTo>
                  <a:close/>
                </a:path>
              </a:pathLst>
            </a:custGeom>
            <a:solidFill>
              <a:srgbClr val="181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23260" y="1947672"/>
            <a:ext cx="399415" cy="1979930"/>
          </a:xfrm>
          <a:prstGeom prst="rect">
            <a:avLst/>
          </a:prstGeom>
          <a:solidFill>
            <a:srgbClr val="18176C"/>
          </a:solidFill>
        </p:spPr>
        <p:txBody>
          <a:bodyPr vert="horz" wrap="square" lIns="0" tIns="124460" rIns="0" bIns="0" rtlCol="0">
            <a:spAutoFit/>
          </a:bodyPr>
          <a:lstStyle/>
          <a:p>
            <a:pPr marL="142875" marR="130810" indent="-2540" algn="ctr">
              <a:lnSpc>
                <a:spcPct val="119000"/>
              </a:lnSpc>
              <a:spcBef>
                <a:spcPts val="980"/>
              </a:spcBef>
            </a:pP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05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ts val="1110"/>
              </a:lnSpc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1:1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916" y="4433680"/>
            <a:ext cx="7498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Key</a:t>
            </a:r>
            <a:r>
              <a:rPr sz="1200" b="1" spc="-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exclusion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 criteria:</a:t>
            </a:r>
            <a:r>
              <a:rPr sz="1200" b="1" spc="-3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Significant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CV</a:t>
            </a:r>
            <a:r>
              <a:rPr sz="1200" b="1" spc="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disease;</a:t>
            </a:r>
            <a:r>
              <a:rPr sz="1200" b="1" spc="-2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concomitant</a:t>
            </a:r>
            <a:r>
              <a:rPr sz="1200" b="1" spc="-2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treatment</a:t>
            </a:r>
            <a:r>
              <a:rPr sz="1200" b="1" spc="-2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with</a:t>
            </a:r>
            <a:r>
              <a:rPr sz="1200" b="1" spc="-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warfarin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or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 equivalent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 vitamin</a:t>
            </a:r>
            <a:r>
              <a:rPr sz="1200" b="1" spc="-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K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antagonist;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prior</a:t>
            </a:r>
            <a:r>
              <a:rPr sz="1200" b="1" spc="-2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treatment</a:t>
            </a:r>
            <a:r>
              <a:rPr sz="1200" b="1" spc="-3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with</a:t>
            </a:r>
            <a:r>
              <a:rPr sz="1200" b="1" spc="-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ibrutinib,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BCR</a:t>
            </a:r>
            <a:r>
              <a:rPr sz="1200" b="1" spc="-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inhibitor,</a:t>
            </a:r>
            <a:r>
              <a:rPr sz="1200" b="1" spc="-2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(eg,</a:t>
            </a:r>
            <a:r>
              <a:rPr sz="1200" b="1" spc="2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BTK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,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PI3K, or</a:t>
            </a:r>
            <a:r>
              <a:rPr sz="1200" b="1" spc="-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Syk</a:t>
            </a:r>
            <a:r>
              <a:rPr sz="1200" b="1" spc="-2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inhibitors)</a:t>
            </a:r>
            <a:r>
              <a:rPr sz="1200" b="1" spc="-2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or</a:t>
            </a:r>
            <a:r>
              <a:rPr sz="1200" b="1" spc="-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a</a:t>
            </a:r>
            <a:r>
              <a:rPr sz="1200" b="1" spc="-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BCL-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inhibitor</a:t>
            </a:r>
            <a:r>
              <a:rPr sz="1200" b="1" spc="-2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192"/>
                </a:solidFill>
                <a:latin typeface="Calibri"/>
                <a:cs typeface="Calibri"/>
              </a:rPr>
              <a:t>(eg,</a:t>
            </a:r>
            <a:r>
              <a:rPr sz="1200" b="1" spc="1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192"/>
                </a:solidFill>
                <a:latin typeface="Calibri"/>
                <a:cs typeface="Calibri"/>
              </a:rPr>
              <a:t>venetoclax)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5838" y="5037049"/>
            <a:ext cx="81197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NCT02477696</a:t>
            </a:r>
            <a:r>
              <a:rPr sz="600" spc="-10" dirty="0">
                <a:latin typeface="Calibri"/>
                <a:cs typeface="Calibri"/>
              </a:rPr>
              <a:t> (ACE-CL-006).</a:t>
            </a:r>
            <a:endParaRPr sz="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600" baseline="27777" dirty="0">
                <a:latin typeface="Calibri"/>
                <a:cs typeface="Calibri"/>
              </a:rPr>
              <a:t>a</a:t>
            </a:r>
            <a:r>
              <a:rPr sz="600" dirty="0">
                <a:latin typeface="Calibri"/>
                <a:cs typeface="Calibri"/>
              </a:rPr>
              <a:t>By central laboratory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testing; </a:t>
            </a:r>
            <a:r>
              <a:rPr sz="600" spc="-15" baseline="27777" dirty="0">
                <a:latin typeface="Calibri"/>
                <a:cs typeface="Calibri"/>
              </a:rPr>
              <a:t>b</a:t>
            </a:r>
            <a:r>
              <a:rPr sz="600" spc="-10" dirty="0">
                <a:latin typeface="Calibri"/>
                <a:cs typeface="Calibri"/>
              </a:rPr>
              <a:t>continued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until disease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progression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unacceptable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toxicity;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baseline="27777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conducted after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enrollment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completion </a:t>
            </a:r>
            <a:r>
              <a:rPr sz="600" dirty="0">
                <a:latin typeface="Calibri"/>
                <a:cs typeface="Calibri"/>
              </a:rPr>
              <a:t>and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accrual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~250 </a:t>
            </a:r>
            <a:r>
              <a:rPr sz="600" spc="-10" dirty="0">
                <a:latin typeface="Calibri"/>
                <a:cs typeface="Calibri"/>
              </a:rPr>
              <a:t>IRC-</a:t>
            </a:r>
            <a:r>
              <a:rPr sz="600" dirty="0">
                <a:latin typeface="Calibri"/>
                <a:cs typeface="Calibri"/>
              </a:rPr>
              <a:t>assessed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PFS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events.</a:t>
            </a:r>
            <a:endParaRPr sz="6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600" spc="-10" dirty="0">
                <a:latin typeface="Calibri"/>
                <a:cs typeface="Calibri"/>
              </a:rPr>
              <a:t>Afib/flutter,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atrial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fibrillation/flutter;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BCL-</a:t>
            </a:r>
            <a:r>
              <a:rPr sz="600" dirty="0">
                <a:latin typeface="Calibri"/>
                <a:cs typeface="Calibri"/>
              </a:rPr>
              <a:t>2,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B-</a:t>
            </a:r>
            <a:r>
              <a:rPr sz="600" dirty="0">
                <a:latin typeface="Calibri"/>
                <a:cs typeface="Calibri"/>
              </a:rPr>
              <a:t>cell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leukemia/lymphoma-</a:t>
            </a:r>
            <a:r>
              <a:rPr sz="600" dirty="0">
                <a:latin typeface="Calibri"/>
                <a:cs typeface="Calibri"/>
              </a:rPr>
              <a:t>2;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BID,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twice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daily;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BTK, Bruton tyrosine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kinase;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CLL, chronic </a:t>
            </a:r>
            <a:r>
              <a:rPr sz="600" spc="-10" dirty="0">
                <a:latin typeface="Calibri"/>
                <a:cs typeface="Calibri"/>
              </a:rPr>
              <a:t>lymphocytic </a:t>
            </a:r>
            <a:r>
              <a:rPr sz="600" dirty="0">
                <a:latin typeface="Calibri"/>
                <a:cs typeface="Calibri"/>
              </a:rPr>
              <a:t>leukemia;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CV, </a:t>
            </a:r>
            <a:r>
              <a:rPr sz="600" spc="-10" dirty="0">
                <a:latin typeface="Calibri"/>
                <a:cs typeface="Calibri"/>
              </a:rPr>
              <a:t>cardiovascular;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ECOG PS,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Eastern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Cooperative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Oncology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Group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performance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status;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IRC, </a:t>
            </a:r>
            <a:r>
              <a:rPr sz="600" spc="-10" dirty="0">
                <a:latin typeface="Calibri"/>
                <a:cs typeface="Calibri"/>
              </a:rPr>
              <a:t>independent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review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committee;</a:t>
            </a:r>
            <a:r>
              <a:rPr sz="600" spc="-10" dirty="0">
                <a:latin typeface="Calibri"/>
                <a:cs typeface="Calibri"/>
              </a:rPr>
              <a:t> iwCLL, International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Workshop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on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CLL;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PFS,</a:t>
            </a:r>
            <a:r>
              <a:rPr sz="600" spc="-10" dirty="0">
                <a:latin typeface="Calibri"/>
                <a:cs typeface="Calibri"/>
              </a:rPr>
              <a:t> progression-</a:t>
            </a:r>
            <a:r>
              <a:rPr sz="600" dirty="0">
                <a:latin typeface="Calibri"/>
                <a:cs typeface="Calibri"/>
              </a:rPr>
              <a:t>free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survival;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PI3K,</a:t>
            </a:r>
            <a:r>
              <a:rPr sz="600" spc="-10" dirty="0">
                <a:latin typeface="Calibri"/>
                <a:cs typeface="Calibri"/>
              </a:rPr>
              <a:t> phosphatidylinositol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3-</a:t>
            </a:r>
            <a:r>
              <a:rPr sz="600" dirty="0">
                <a:latin typeface="Calibri"/>
                <a:cs typeface="Calibri"/>
              </a:rPr>
              <a:t>kinase;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PO, orally;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QD,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once </a:t>
            </a:r>
            <a:r>
              <a:rPr sz="600" spc="-10" dirty="0">
                <a:latin typeface="Calibri"/>
                <a:cs typeface="Calibri"/>
              </a:rPr>
              <a:t>daily.</a:t>
            </a:r>
            <a:endParaRPr sz="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1.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Hallek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M, et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al.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i="1" dirty="0">
                <a:latin typeface="Calibri"/>
                <a:cs typeface="Calibri"/>
              </a:rPr>
              <a:t>Blood</a:t>
            </a:r>
            <a:r>
              <a:rPr sz="600" dirty="0">
                <a:latin typeface="Calibri"/>
                <a:cs typeface="Calibri"/>
              </a:rPr>
              <a:t>. </a:t>
            </a:r>
            <a:r>
              <a:rPr sz="600" spc="-10" dirty="0">
                <a:latin typeface="Calibri"/>
                <a:cs typeface="Calibri"/>
              </a:rPr>
              <a:t>2008;111:5446-</a:t>
            </a:r>
            <a:r>
              <a:rPr sz="600" spc="-25" dirty="0">
                <a:latin typeface="Calibri"/>
                <a:cs typeface="Calibri"/>
              </a:rPr>
              <a:t>56.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4050" y="5798412"/>
            <a:ext cx="515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Byrd</a:t>
            </a:r>
            <a:r>
              <a:rPr sz="1600" b="1" spc="1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JC</a:t>
            </a:r>
            <a:r>
              <a:rPr sz="1600" b="1" spc="-2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et</a:t>
            </a:r>
            <a:r>
              <a:rPr sz="1600" b="1" spc="-1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al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J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Clin</a:t>
            </a:r>
            <a:r>
              <a:rPr sz="1600" b="1" spc="-1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Oncol.</a:t>
            </a:r>
            <a:r>
              <a:rPr sz="1600" b="1" spc="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2021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Nov</a:t>
            </a:r>
            <a:r>
              <a:rPr sz="1600" b="1" spc="-2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1:39(31):3441-</a:t>
            </a:r>
            <a:r>
              <a:rPr sz="1600" b="1" spc="-25" dirty="0">
                <a:solidFill>
                  <a:srgbClr val="00305A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6200013"/>
            <a:ext cx="9144000" cy="658495"/>
            <a:chOff x="761" y="6200013"/>
            <a:chExt cx="9144000" cy="658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2364" y="6208776"/>
              <a:ext cx="2421635" cy="649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62095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9050">
              <a:solidFill>
                <a:srgbClr val="D9E4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00811" y="60960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42"/>
                </a:lnTo>
              </a:path>
            </a:pathLst>
          </a:custGeom>
          <a:ln w="63500">
            <a:solidFill>
              <a:srgbClr val="0051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6312408"/>
            <a:ext cx="342607" cy="4404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871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5192"/>
                </a:solidFill>
                <a:latin typeface="Calibri"/>
                <a:cs typeface="Calibri"/>
              </a:rPr>
              <a:t>Primary</a:t>
            </a:r>
            <a:r>
              <a:rPr b="1" spc="-6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5192"/>
                </a:solidFill>
                <a:latin typeface="Calibri"/>
                <a:cs typeface="Calibri"/>
              </a:rPr>
              <a:t>Endpoint:</a:t>
            </a:r>
            <a:r>
              <a:rPr b="1" spc="-4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192"/>
                </a:solidFill>
                <a:latin typeface="Calibri"/>
                <a:cs typeface="Calibri"/>
              </a:rPr>
              <a:t>Non-</a:t>
            </a:r>
            <a:r>
              <a:rPr b="1" dirty="0">
                <a:solidFill>
                  <a:srgbClr val="005192"/>
                </a:solidFill>
                <a:latin typeface="Calibri"/>
                <a:cs typeface="Calibri"/>
              </a:rPr>
              <a:t>inferiority</a:t>
            </a:r>
            <a:r>
              <a:rPr b="1" spc="-6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5192"/>
                </a:solidFill>
                <a:latin typeface="Calibri"/>
                <a:cs typeface="Calibri"/>
              </a:rPr>
              <a:t>Met</a:t>
            </a:r>
            <a:r>
              <a:rPr b="1" spc="-4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5192"/>
                </a:solidFill>
                <a:latin typeface="Calibri"/>
                <a:cs typeface="Calibri"/>
              </a:rPr>
              <a:t>on</a:t>
            </a:r>
            <a:r>
              <a:rPr b="1" spc="-65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192"/>
                </a:solidFill>
                <a:latin typeface="Calibri"/>
                <a:cs typeface="Calibri"/>
              </a:rPr>
              <a:t>IRC-</a:t>
            </a:r>
            <a:r>
              <a:rPr b="1" dirty="0">
                <a:solidFill>
                  <a:srgbClr val="005192"/>
                </a:solidFill>
                <a:latin typeface="Calibri"/>
                <a:cs typeface="Calibri"/>
              </a:rPr>
              <a:t>Assessed</a:t>
            </a:r>
            <a:r>
              <a:rPr b="1" spc="-30" dirty="0">
                <a:solidFill>
                  <a:srgbClr val="005192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005192"/>
                </a:solidFill>
                <a:latin typeface="Calibri"/>
                <a:cs typeface="Calibri"/>
              </a:rPr>
              <a:t>PFS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7824" y="5161075"/>
            <a:ext cx="2840990" cy="25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3124F"/>
                </a:solidFill>
                <a:latin typeface="Calibri"/>
                <a:cs typeface="Calibri"/>
              </a:rPr>
              <a:t>Median</a:t>
            </a:r>
            <a:r>
              <a:rPr sz="900" b="1" spc="-20" dirty="0">
                <a:solidFill>
                  <a:srgbClr val="13124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13124F"/>
                </a:solidFill>
                <a:latin typeface="Calibri"/>
                <a:cs typeface="Calibri"/>
              </a:rPr>
              <a:t>follow-</a:t>
            </a:r>
            <a:r>
              <a:rPr sz="900" b="1" dirty="0">
                <a:solidFill>
                  <a:srgbClr val="13124F"/>
                </a:solidFill>
                <a:latin typeface="Calibri"/>
                <a:cs typeface="Calibri"/>
              </a:rPr>
              <a:t>up:</a:t>
            </a:r>
            <a:r>
              <a:rPr sz="900" b="1" spc="25" dirty="0">
                <a:solidFill>
                  <a:srgbClr val="13124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13124F"/>
                </a:solidFill>
                <a:latin typeface="Calibri"/>
                <a:cs typeface="Calibri"/>
              </a:rPr>
              <a:t>40.9</a:t>
            </a:r>
            <a:r>
              <a:rPr sz="900" b="1" spc="-45" dirty="0">
                <a:solidFill>
                  <a:srgbClr val="13124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13124F"/>
                </a:solidFill>
                <a:latin typeface="Calibri"/>
                <a:cs typeface="Calibri"/>
              </a:rPr>
              <a:t>months (range,</a:t>
            </a:r>
            <a:r>
              <a:rPr sz="900" b="1" spc="-15" dirty="0">
                <a:solidFill>
                  <a:srgbClr val="13124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13124F"/>
                </a:solidFill>
                <a:latin typeface="Calibri"/>
                <a:cs typeface="Calibri"/>
              </a:rPr>
              <a:t>0.0–59.1).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dirty="0">
                <a:latin typeface="Calibri"/>
                <a:cs typeface="Calibri"/>
              </a:rPr>
              <a:t>CI,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confidence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interval;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IRC,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independent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review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committee;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PFS,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progression-</a:t>
            </a:r>
            <a:r>
              <a:rPr sz="600" dirty="0">
                <a:latin typeface="Calibri"/>
                <a:cs typeface="Calibri"/>
              </a:rPr>
              <a:t>free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survival.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" y="1940052"/>
            <a:ext cx="8566391" cy="310133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50669" y="5749657"/>
            <a:ext cx="515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Byrd</a:t>
            </a:r>
            <a:r>
              <a:rPr sz="1600" b="1" spc="1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JC</a:t>
            </a:r>
            <a:r>
              <a:rPr sz="1600" b="1" spc="-2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et</a:t>
            </a:r>
            <a:r>
              <a:rPr sz="1600" b="1" spc="-1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al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J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Clin</a:t>
            </a:r>
            <a:r>
              <a:rPr sz="1600" b="1" spc="-1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Oncol.</a:t>
            </a:r>
            <a:r>
              <a:rPr sz="1600" b="1" spc="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2021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05A"/>
                </a:solidFill>
                <a:latin typeface="Arial"/>
                <a:cs typeface="Arial"/>
              </a:rPr>
              <a:t>Nov</a:t>
            </a:r>
            <a:r>
              <a:rPr sz="1600" b="1" spc="-25" dirty="0">
                <a:solidFill>
                  <a:srgbClr val="00305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05A"/>
                </a:solidFill>
                <a:latin typeface="Arial"/>
                <a:cs typeface="Arial"/>
              </a:rPr>
              <a:t>1:39(31):3441-</a:t>
            </a:r>
            <a:r>
              <a:rPr sz="1600" b="1" spc="-25" dirty="0">
                <a:solidFill>
                  <a:srgbClr val="00305A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0640" y="28861"/>
            <a:ext cx="1075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Arial MT"/>
                <a:cs typeface="Arial MT"/>
              </a:rPr>
              <a:t>Sharman,</a:t>
            </a:r>
            <a:r>
              <a:rPr sz="900" spc="-3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7E7E7E"/>
                </a:solidFill>
                <a:latin typeface="Arial MT"/>
                <a:cs typeface="Arial MT"/>
              </a:rPr>
              <a:t>ASH</a:t>
            </a:r>
            <a:r>
              <a:rPr sz="900" spc="-1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Arial MT"/>
                <a:cs typeface="Arial MT"/>
              </a:rPr>
              <a:t>2019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803" y="388530"/>
            <a:ext cx="5953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0" dirty="0">
                <a:solidFill>
                  <a:srgbClr val="3E4444"/>
                </a:solidFill>
                <a:latin typeface="Arial"/>
                <a:cs typeface="Arial"/>
              </a:rPr>
              <a:t>ELEVATE</a:t>
            </a:r>
            <a:r>
              <a:rPr b="1" spc="-4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E4444"/>
                </a:solidFill>
                <a:latin typeface="Arial"/>
                <a:cs typeface="Arial"/>
              </a:rPr>
              <a:t>TN</a:t>
            </a:r>
            <a:r>
              <a:rPr b="1" spc="-5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E4444"/>
                </a:solidFill>
                <a:latin typeface="Arial"/>
                <a:cs typeface="Arial"/>
              </a:rPr>
              <a:t>Study</a:t>
            </a:r>
            <a:r>
              <a:rPr b="1" spc="-5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E4444"/>
                </a:solidFill>
                <a:latin typeface="Arial"/>
                <a:cs typeface="Arial"/>
              </a:rPr>
              <a:t>Design</a:t>
            </a:r>
            <a:r>
              <a:rPr b="1" spc="-5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3E4444"/>
                </a:solidFill>
                <a:latin typeface="Arial"/>
                <a:cs typeface="Arial"/>
              </a:rPr>
              <a:t>(ACE-</a:t>
            </a:r>
            <a:r>
              <a:rPr b="1" spc="-25" dirty="0">
                <a:solidFill>
                  <a:srgbClr val="3E4444"/>
                </a:solidFill>
                <a:latin typeface="Arial"/>
                <a:cs typeface="Arial"/>
              </a:rPr>
              <a:t>CL-</a:t>
            </a:r>
            <a:r>
              <a:rPr b="1" spc="-20" dirty="0">
                <a:solidFill>
                  <a:srgbClr val="3E4444"/>
                </a:solidFill>
                <a:latin typeface="Arial"/>
                <a:cs typeface="Arial"/>
              </a:rPr>
              <a:t>007)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662" y="5672908"/>
            <a:ext cx="84118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Acala,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acalabrutinib;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CIRS,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Cumulative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Illness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Rating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Scale;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ECOG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PS,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Eastern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Cooperative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Oncology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Group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performance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status;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IRC,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independent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review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committee;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IV,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intravenously; </a:t>
            </a:r>
            <a:r>
              <a:rPr sz="800" dirty="0">
                <a:latin typeface="Arial MT"/>
                <a:cs typeface="Arial MT"/>
              </a:rPr>
              <a:t>OS,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overall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survival;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PO,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orally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70503" y="1761737"/>
            <a:ext cx="3404870" cy="728980"/>
            <a:chOff x="3270503" y="1761737"/>
            <a:chExt cx="3404870" cy="728980"/>
          </a:xfrm>
        </p:grpSpPr>
        <p:sp>
          <p:nvSpPr>
            <p:cNvPr id="6" name="object 6"/>
            <p:cNvSpPr/>
            <p:nvPr/>
          </p:nvSpPr>
          <p:spPr>
            <a:xfrm>
              <a:off x="3270503" y="1761737"/>
              <a:ext cx="3404870" cy="728980"/>
            </a:xfrm>
            <a:custGeom>
              <a:avLst/>
              <a:gdLst/>
              <a:ahLst/>
              <a:cxnLst/>
              <a:rect l="l" t="t" r="r" b="b"/>
              <a:pathLst>
                <a:path w="3404870" h="728980">
                  <a:moveTo>
                    <a:pt x="3353231" y="0"/>
                  </a:moveTo>
                  <a:lnTo>
                    <a:pt x="51384" y="0"/>
                  </a:lnTo>
                  <a:lnTo>
                    <a:pt x="31380" y="4038"/>
                  </a:lnTo>
                  <a:lnTo>
                    <a:pt x="15047" y="15052"/>
                  </a:lnTo>
                  <a:lnTo>
                    <a:pt x="4037" y="31386"/>
                  </a:lnTo>
                  <a:lnTo>
                    <a:pt x="0" y="51384"/>
                  </a:lnTo>
                  <a:lnTo>
                    <a:pt x="0" y="677100"/>
                  </a:lnTo>
                  <a:lnTo>
                    <a:pt x="4037" y="697096"/>
                  </a:lnTo>
                  <a:lnTo>
                    <a:pt x="15047" y="713425"/>
                  </a:lnTo>
                  <a:lnTo>
                    <a:pt x="31380" y="724434"/>
                  </a:lnTo>
                  <a:lnTo>
                    <a:pt x="51384" y="728471"/>
                  </a:lnTo>
                  <a:lnTo>
                    <a:pt x="3353231" y="728471"/>
                  </a:lnTo>
                  <a:lnTo>
                    <a:pt x="3373235" y="724434"/>
                  </a:lnTo>
                  <a:lnTo>
                    <a:pt x="3389568" y="713425"/>
                  </a:lnTo>
                  <a:lnTo>
                    <a:pt x="3400578" y="697096"/>
                  </a:lnTo>
                  <a:lnTo>
                    <a:pt x="3404616" y="677100"/>
                  </a:lnTo>
                  <a:lnTo>
                    <a:pt x="3404616" y="51384"/>
                  </a:lnTo>
                  <a:lnTo>
                    <a:pt x="3400578" y="31386"/>
                  </a:lnTo>
                  <a:lnTo>
                    <a:pt x="3389568" y="15052"/>
                  </a:lnTo>
                  <a:lnTo>
                    <a:pt x="3373235" y="4038"/>
                  </a:lnTo>
                  <a:lnTo>
                    <a:pt x="3353231" y="0"/>
                  </a:lnTo>
                  <a:close/>
                </a:path>
              </a:pathLst>
            </a:custGeom>
            <a:solidFill>
              <a:srgbClr val="395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0408" y="1981727"/>
              <a:ext cx="3004185" cy="18415"/>
            </a:xfrm>
            <a:custGeom>
              <a:avLst/>
              <a:gdLst/>
              <a:ahLst/>
              <a:cxnLst/>
              <a:rect l="l" t="t" r="r" b="b"/>
              <a:pathLst>
                <a:path w="3004185" h="18414">
                  <a:moveTo>
                    <a:pt x="3003804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3003804" y="18288"/>
                  </a:lnTo>
                  <a:lnTo>
                    <a:pt x="3003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32308" y="1772431"/>
            <a:ext cx="3079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Acalabrutinib</a:t>
            </a:r>
            <a:r>
              <a:rPr sz="1350" b="1" baseline="2469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Obinutuzumab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(G)</a:t>
            </a:r>
            <a:r>
              <a:rPr sz="1350" b="1" spc="-30" baseline="2469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350" baseline="2469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6316" y="1988838"/>
            <a:ext cx="29514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75" baseline="25641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100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PO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BID</a:t>
            </a:r>
            <a:endParaRPr sz="1000">
              <a:latin typeface="Arial MT"/>
              <a:cs typeface="Arial MT"/>
            </a:endParaRPr>
          </a:p>
          <a:p>
            <a:pPr marL="38100" marR="30480" algn="ctr">
              <a:lnSpc>
                <a:spcPct val="100000"/>
              </a:lnSpc>
            </a:pPr>
            <a:r>
              <a:rPr sz="975" baseline="25641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1000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IV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D1,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8,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Cycle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subsequent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28-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day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1544" y="1798314"/>
            <a:ext cx="2178050" cy="3072765"/>
          </a:xfrm>
          <a:custGeom>
            <a:avLst/>
            <a:gdLst/>
            <a:ahLst/>
            <a:cxnLst/>
            <a:rect l="l" t="t" r="r" b="b"/>
            <a:pathLst>
              <a:path w="2178050" h="3072765">
                <a:moveTo>
                  <a:pt x="1814817" y="0"/>
                </a:moveTo>
                <a:lnTo>
                  <a:pt x="362978" y="0"/>
                </a:lnTo>
                <a:lnTo>
                  <a:pt x="313724" y="3313"/>
                </a:lnTo>
                <a:lnTo>
                  <a:pt x="266483" y="12965"/>
                </a:lnTo>
                <a:lnTo>
                  <a:pt x="221690" y="28524"/>
                </a:lnTo>
                <a:lnTo>
                  <a:pt x="179775" y="49556"/>
                </a:lnTo>
                <a:lnTo>
                  <a:pt x="141172" y="75630"/>
                </a:lnTo>
                <a:lnTo>
                  <a:pt x="106313" y="106313"/>
                </a:lnTo>
                <a:lnTo>
                  <a:pt x="75630" y="141172"/>
                </a:lnTo>
                <a:lnTo>
                  <a:pt x="49556" y="179775"/>
                </a:lnTo>
                <a:lnTo>
                  <a:pt x="28524" y="221690"/>
                </a:lnTo>
                <a:lnTo>
                  <a:pt x="12965" y="266483"/>
                </a:lnTo>
                <a:lnTo>
                  <a:pt x="3313" y="313724"/>
                </a:lnTo>
                <a:lnTo>
                  <a:pt x="0" y="362978"/>
                </a:lnTo>
                <a:lnTo>
                  <a:pt x="0" y="2709418"/>
                </a:lnTo>
                <a:lnTo>
                  <a:pt x="3313" y="2758669"/>
                </a:lnTo>
                <a:lnTo>
                  <a:pt x="12965" y="2805907"/>
                </a:lnTo>
                <a:lnTo>
                  <a:pt x="28524" y="2850699"/>
                </a:lnTo>
                <a:lnTo>
                  <a:pt x="49556" y="2892612"/>
                </a:lnTo>
                <a:lnTo>
                  <a:pt x="75630" y="2931214"/>
                </a:lnTo>
                <a:lnTo>
                  <a:pt x="106313" y="2966072"/>
                </a:lnTo>
                <a:lnTo>
                  <a:pt x="141172" y="2996754"/>
                </a:lnTo>
                <a:lnTo>
                  <a:pt x="179775" y="3022827"/>
                </a:lnTo>
                <a:lnTo>
                  <a:pt x="221690" y="3043859"/>
                </a:lnTo>
                <a:lnTo>
                  <a:pt x="266483" y="3059418"/>
                </a:lnTo>
                <a:lnTo>
                  <a:pt x="313724" y="3069070"/>
                </a:lnTo>
                <a:lnTo>
                  <a:pt x="362978" y="3072384"/>
                </a:lnTo>
                <a:lnTo>
                  <a:pt x="1814817" y="3072384"/>
                </a:lnTo>
                <a:lnTo>
                  <a:pt x="1864071" y="3069070"/>
                </a:lnTo>
                <a:lnTo>
                  <a:pt x="1911312" y="3059418"/>
                </a:lnTo>
                <a:lnTo>
                  <a:pt x="1956105" y="3043859"/>
                </a:lnTo>
                <a:lnTo>
                  <a:pt x="1998020" y="3022827"/>
                </a:lnTo>
                <a:lnTo>
                  <a:pt x="2036623" y="2996754"/>
                </a:lnTo>
                <a:lnTo>
                  <a:pt x="2071482" y="2966072"/>
                </a:lnTo>
                <a:lnTo>
                  <a:pt x="2102165" y="2931214"/>
                </a:lnTo>
                <a:lnTo>
                  <a:pt x="2128239" y="2892612"/>
                </a:lnTo>
                <a:lnTo>
                  <a:pt x="2149271" y="2850699"/>
                </a:lnTo>
                <a:lnTo>
                  <a:pt x="2164830" y="2805907"/>
                </a:lnTo>
                <a:lnTo>
                  <a:pt x="2174482" y="2758669"/>
                </a:lnTo>
                <a:lnTo>
                  <a:pt x="2177796" y="2709418"/>
                </a:lnTo>
                <a:lnTo>
                  <a:pt x="2177796" y="362978"/>
                </a:lnTo>
                <a:lnTo>
                  <a:pt x="2174482" y="313724"/>
                </a:lnTo>
                <a:lnTo>
                  <a:pt x="2164830" y="266483"/>
                </a:lnTo>
                <a:lnTo>
                  <a:pt x="2149271" y="221690"/>
                </a:lnTo>
                <a:lnTo>
                  <a:pt x="2128239" y="179775"/>
                </a:lnTo>
                <a:lnTo>
                  <a:pt x="2102165" y="141172"/>
                </a:lnTo>
                <a:lnTo>
                  <a:pt x="2071482" y="106313"/>
                </a:lnTo>
                <a:lnTo>
                  <a:pt x="2036623" y="75630"/>
                </a:lnTo>
                <a:lnTo>
                  <a:pt x="1998020" y="49556"/>
                </a:lnTo>
                <a:lnTo>
                  <a:pt x="1956105" y="28524"/>
                </a:lnTo>
                <a:lnTo>
                  <a:pt x="1911312" y="12965"/>
                </a:lnTo>
                <a:lnTo>
                  <a:pt x="1864071" y="3313"/>
                </a:lnTo>
                <a:lnTo>
                  <a:pt x="1814817" y="0"/>
                </a:lnTo>
                <a:close/>
              </a:path>
            </a:pathLst>
          </a:custGeom>
          <a:solidFill>
            <a:srgbClr val="0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4548" y="1853614"/>
            <a:ext cx="1761489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185" marR="5080" indent="-474345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Treatment-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naive</a:t>
            </a:r>
            <a:r>
              <a:rPr sz="12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CLL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(N=535)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Age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≥65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endParaRPr sz="1200">
              <a:latin typeface="Arial MT"/>
              <a:cs typeface="Arial MT"/>
            </a:endParaRPr>
          </a:p>
          <a:p>
            <a:pPr marL="12700" marR="34925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&lt;65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coexisting conditions: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548" y="2844877"/>
            <a:ext cx="1838960" cy="6045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CIRS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score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&gt;6,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endParaRPr sz="11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creatinine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clearance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&lt;70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mL/min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548" y="3602901"/>
            <a:ext cx="1722755" cy="12033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8955">
              <a:lnSpc>
                <a:spcPct val="100000"/>
              </a:lnSpc>
              <a:spcBef>
                <a:spcPts val="42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Stratification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del(17p),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ECOG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PS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0-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vs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1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Geographic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region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(N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America,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Europe,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other)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8657" y="1834133"/>
            <a:ext cx="2194560" cy="196151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10"/>
              </a:spcBef>
            </a:pPr>
            <a:r>
              <a:rPr sz="1200" b="1" dirty="0">
                <a:latin typeface="Arial"/>
                <a:cs typeface="Arial"/>
              </a:rPr>
              <a:t>Primary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endpoint</a:t>
            </a:r>
            <a:endParaRPr sz="1200">
              <a:latin typeface="Arial"/>
              <a:cs typeface="Arial"/>
            </a:endParaRPr>
          </a:p>
          <a:p>
            <a:pPr marL="261620" marR="109855" indent="-172720">
              <a:lnSpc>
                <a:spcPct val="100000"/>
              </a:lnSpc>
              <a:spcBef>
                <a:spcPts val="310"/>
              </a:spcBef>
              <a:buChar char="•"/>
              <a:tabLst>
                <a:tab pos="261620" algn="l"/>
              </a:tabLst>
            </a:pPr>
            <a:r>
              <a:rPr sz="1000" dirty="0">
                <a:latin typeface="Arial MT"/>
                <a:cs typeface="Arial MT"/>
              </a:rPr>
              <a:t>PFS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(assessed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IRC)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Acala-</a:t>
            </a:r>
            <a:r>
              <a:rPr sz="1000" spc="-50" dirty="0">
                <a:latin typeface="Arial MT"/>
                <a:cs typeface="Arial MT"/>
              </a:rPr>
              <a:t>G </a:t>
            </a:r>
            <a:r>
              <a:rPr sz="1000" dirty="0">
                <a:latin typeface="Arial MT"/>
                <a:cs typeface="Arial MT"/>
              </a:rPr>
              <a:t>vs</a:t>
            </a:r>
            <a:r>
              <a:rPr sz="1000" spc="-10" dirty="0">
                <a:latin typeface="Arial MT"/>
                <a:cs typeface="Arial MT"/>
              </a:rPr>
              <a:t> G-</a:t>
            </a:r>
            <a:r>
              <a:rPr sz="1000" spc="-25" dirty="0">
                <a:latin typeface="Arial MT"/>
                <a:cs typeface="Arial MT"/>
              </a:rPr>
              <a:t>Clb</a:t>
            </a:r>
            <a:endParaRPr sz="1000">
              <a:latin typeface="Arial MT"/>
              <a:cs typeface="Arial MT"/>
            </a:endParaRPr>
          </a:p>
          <a:p>
            <a:pPr marL="8953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Arial"/>
                <a:cs typeface="Arial"/>
              </a:rPr>
              <a:t>Key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secondary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endpoints</a:t>
            </a:r>
            <a:endParaRPr sz="1200">
              <a:latin typeface="Arial"/>
              <a:cs typeface="Arial"/>
            </a:endParaRPr>
          </a:p>
          <a:p>
            <a:pPr marL="261620" indent="-172085">
              <a:lnSpc>
                <a:spcPct val="100000"/>
              </a:lnSpc>
              <a:spcBef>
                <a:spcPts val="310"/>
              </a:spcBef>
              <a:buChar char="•"/>
              <a:tabLst>
                <a:tab pos="261620" algn="l"/>
              </a:tabLst>
            </a:pPr>
            <a:r>
              <a:rPr sz="1000" dirty="0">
                <a:latin typeface="Arial MT"/>
                <a:cs typeface="Arial MT"/>
              </a:rPr>
              <a:t>PFS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acalabrutinib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G-</a:t>
            </a:r>
            <a:r>
              <a:rPr sz="1000" spc="-25" dirty="0">
                <a:latin typeface="Arial MT"/>
                <a:cs typeface="Arial MT"/>
              </a:rPr>
              <a:t>Clb</a:t>
            </a:r>
            <a:endParaRPr sz="1000">
              <a:latin typeface="Arial MT"/>
              <a:cs typeface="Arial MT"/>
            </a:endParaRPr>
          </a:p>
          <a:p>
            <a:pPr marL="261620" marR="364490" indent="-172720">
              <a:lnSpc>
                <a:spcPct val="100000"/>
              </a:lnSpc>
              <a:spcBef>
                <a:spcPts val="300"/>
              </a:spcBef>
              <a:buChar char="•"/>
              <a:tabLst>
                <a:tab pos="261620" algn="l"/>
              </a:tabLst>
            </a:pPr>
            <a:r>
              <a:rPr sz="1000" dirty="0">
                <a:latin typeface="Arial MT"/>
                <a:cs typeface="Arial MT"/>
              </a:rPr>
              <a:t>ORR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(assessed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IRC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spc="-10" dirty="0">
                <a:latin typeface="Arial MT"/>
                <a:cs typeface="Arial MT"/>
              </a:rPr>
              <a:t>investigator)</a:t>
            </a:r>
            <a:endParaRPr sz="1000">
              <a:latin typeface="Arial MT"/>
              <a:cs typeface="Arial MT"/>
            </a:endParaRPr>
          </a:p>
          <a:p>
            <a:pPr marL="261620" indent="-172085">
              <a:lnSpc>
                <a:spcPct val="100000"/>
              </a:lnSpc>
              <a:spcBef>
                <a:spcPts val="300"/>
              </a:spcBef>
              <a:buChar char="•"/>
              <a:tabLst>
                <a:tab pos="261620" algn="l"/>
              </a:tabLst>
            </a:pPr>
            <a:r>
              <a:rPr sz="1000" dirty="0">
                <a:latin typeface="Arial MT"/>
                <a:cs typeface="Arial MT"/>
              </a:rPr>
              <a:t>Time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next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treatment</a:t>
            </a:r>
            <a:endParaRPr sz="1000">
              <a:latin typeface="Arial MT"/>
              <a:cs typeface="Arial MT"/>
            </a:endParaRPr>
          </a:p>
          <a:p>
            <a:pPr marL="261620" indent="-172085">
              <a:lnSpc>
                <a:spcPct val="100000"/>
              </a:lnSpc>
              <a:spcBef>
                <a:spcPts val="300"/>
              </a:spcBef>
              <a:buChar char="•"/>
              <a:tabLst>
                <a:tab pos="261620" algn="l"/>
              </a:tabLst>
            </a:pPr>
            <a:r>
              <a:rPr sz="1000" spc="-25" dirty="0">
                <a:latin typeface="Arial MT"/>
                <a:cs typeface="Arial MT"/>
              </a:rPr>
              <a:t>OS</a:t>
            </a:r>
            <a:endParaRPr sz="1000">
              <a:latin typeface="Arial MT"/>
              <a:cs typeface="Arial MT"/>
            </a:endParaRPr>
          </a:p>
          <a:p>
            <a:pPr marL="261620" indent="-172085">
              <a:lnSpc>
                <a:spcPct val="100000"/>
              </a:lnSpc>
              <a:spcBef>
                <a:spcPts val="300"/>
              </a:spcBef>
              <a:buChar char="•"/>
              <a:tabLst>
                <a:tab pos="261620" algn="l"/>
              </a:tabLst>
            </a:pPr>
            <a:r>
              <a:rPr sz="1000" spc="-10" dirty="0">
                <a:latin typeface="Arial MT"/>
                <a:cs typeface="Arial MT"/>
              </a:rPr>
              <a:t>Safety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2116" y="4573523"/>
            <a:ext cx="5219700" cy="24574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30"/>
              </a:spcBef>
            </a:pPr>
            <a:r>
              <a:rPr sz="1000" b="1" i="1" dirty="0">
                <a:solidFill>
                  <a:srgbClr val="3E4444"/>
                </a:solidFill>
                <a:latin typeface="Arial"/>
                <a:cs typeface="Arial"/>
              </a:rPr>
              <a:t>Crossover</a:t>
            </a:r>
            <a:r>
              <a:rPr sz="1000" b="1" i="1" spc="-4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from</a:t>
            </a:r>
            <a:r>
              <a:rPr sz="1000" i="1" spc="-3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3E4444"/>
                </a:solidFill>
                <a:latin typeface="Arial"/>
                <a:cs typeface="Arial"/>
              </a:rPr>
              <a:t>G-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Clb</a:t>
            </a:r>
            <a:r>
              <a:rPr sz="1000" i="1" spc="-2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to</a:t>
            </a:r>
            <a:r>
              <a:rPr sz="1000" i="1" spc="-4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acalabrutinib</a:t>
            </a:r>
            <a:r>
              <a:rPr sz="1000" i="1" spc="-2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was</a:t>
            </a:r>
            <a:r>
              <a:rPr sz="1000" i="1" spc="-3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allowed</a:t>
            </a:r>
            <a:r>
              <a:rPr sz="1000" i="1" spc="-25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after</a:t>
            </a:r>
            <a:r>
              <a:rPr sz="1000" i="1" spc="-4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3E4444"/>
                </a:solidFill>
                <a:latin typeface="Arial"/>
                <a:cs typeface="Arial"/>
              </a:rPr>
              <a:t>IRC-</a:t>
            </a:r>
            <a:r>
              <a:rPr sz="1000" i="1" dirty="0">
                <a:solidFill>
                  <a:srgbClr val="3E4444"/>
                </a:solidFill>
                <a:latin typeface="Arial"/>
                <a:cs typeface="Arial"/>
              </a:rPr>
              <a:t>confirmed</a:t>
            </a:r>
            <a:r>
              <a:rPr sz="1000" i="1" spc="-20" dirty="0">
                <a:solidFill>
                  <a:srgbClr val="3E4444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3E4444"/>
                </a:solidFill>
                <a:latin typeface="Arial"/>
                <a:cs typeface="Arial"/>
              </a:rPr>
              <a:t>progression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83661" y="2126747"/>
            <a:ext cx="394970" cy="1786255"/>
            <a:chOff x="2883661" y="2126747"/>
            <a:chExt cx="394970" cy="1786255"/>
          </a:xfrm>
        </p:grpSpPr>
        <p:sp>
          <p:nvSpPr>
            <p:cNvPr id="17" name="object 17"/>
            <p:cNvSpPr/>
            <p:nvPr/>
          </p:nvSpPr>
          <p:spPr>
            <a:xfrm>
              <a:off x="2896361" y="2185592"/>
              <a:ext cx="351790" cy="867410"/>
            </a:xfrm>
            <a:custGeom>
              <a:avLst/>
              <a:gdLst/>
              <a:ahLst/>
              <a:cxnLst/>
              <a:rect l="l" t="t" r="r" b="b"/>
              <a:pathLst>
                <a:path w="351789" h="867410">
                  <a:moveTo>
                    <a:pt x="0" y="866876"/>
                  </a:moveTo>
                  <a:lnTo>
                    <a:pt x="351307" y="0"/>
                  </a:lnTo>
                </a:path>
              </a:pathLst>
            </a:custGeom>
            <a:ln w="25400">
              <a:solidFill>
                <a:srgbClr val="3E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07591" y="2126747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931" y="0"/>
                  </a:moveTo>
                  <a:lnTo>
                    <a:pt x="0" y="56311"/>
                  </a:lnTo>
                  <a:lnTo>
                    <a:pt x="70624" y="84924"/>
                  </a:lnTo>
                  <a:lnTo>
                    <a:pt x="63931" y="0"/>
                  </a:lnTo>
                  <a:close/>
                </a:path>
              </a:pathLst>
            </a:custGeom>
            <a:solidFill>
              <a:srgbClr val="3E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96361" y="3053334"/>
              <a:ext cx="349885" cy="801370"/>
            </a:xfrm>
            <a:custGeom>
              <a:avLst/>
              <a:gdLst/>
              <a:ahLst/>
              <a:cxnLst/>
              <a:rect l="l" t="t" r="r" b="b"/>
              <a:pathLst>
                <a:path w="349885" h="801370">
                  <a:moveTo>
                    <a:pt x="0" y="0"/>
                  </a:moveTo>
                  <a:lnTo>
                    <a:pt x="349758" y="801268"/>
                  </a:lnTo>
                </a:path>
              </a:pathLst>
            </a:custGeom>
            <a:ln w="25400">
              <a:solidFill>
                <a:srgbClr val="3E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6122" y="3827721"/>
              <a:ext cx="69850" cy="85090"/>
            </a:xfrm>
            <a:custGeom>
              <a:avLst/>
              <a:gdLst/>
              <a:ahLst/>
              <a:cxnLst/>
              <a:rect l="l" t="t" r="r" b="b"/>
              <a:pathLst>
                <a:path w="69850" h="85089">
                  <a:moveTo>
                    <a:pt x="69837" y="0"/>
                  </a:moveTo>
                  <a:lnTo>
                    <a:pt x="0" y="30480"/>
                  </a:lnTo>
                  <a:lnTo>
                    <a:pt x="65404" y="85077"/>
                  </a:lnTo>
                  <a:lnTo>
                    <a:pt x="69837" y="0"/>
                  </a:lnTo>
                  <a:close/>
                </a:path>
              </a:pathLst>
            </a:custGeom>
            <a:solidFill>
              <a:srgbClr val="3E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73451" y="1965960"/>
            <a:ext cx="422275" cy="2171700"/>
          </a:xfrm>
          <a:prstGeom prst="rect">
            <a:avLst/>
          </a:prstGeom>
          <a:solidFill>
            <a:srgbClr val="3E4444"/>
          </a:solidFill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200">
              <a:latin typeface="Times New Roman"/>
              <a:cs typeface="Times New Roman"/>
            </a:endParaRPr>
          </a:p>
          <a:p>
            <a:pPr marL="147320" marR="139065" indent="7620" algn="just">
              <a:lnSpc>
                <a:spcPct val="108300"/>
              </a:lnSpc>
            </a:pP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R A N D O M I Z E</a:t>
            </a:r>
            <a:endParaRPr sz="1200">
              <a:latin typeface="Arial MT"/>
              <a:cs typeface="Arial MT"/>
            </a:endParaRPr>
          </a:p>
          <a:p>
            <a:pPr marL="34925">
              <a:lnSpc>
                <a:spcPts val="133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1:1:1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8768" y="5058351"/>
            <a:ext cx="869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94945" algn="l"/>
              </a:tabLst>
            </a:pPr>
            <a:r>
              <a:rPr sz="1200" dirty="0">
                <a:latin typeface="Arial MT"/>
                <a:cs typeface="Arial MT"/>
              </a:rPr>
              <a:t>Interim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analysis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planned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based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events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(after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occurrence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~111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IRC-</a:t>
            </a:r>
            <a:r>
              <a:rPr sz="1200" dirty="0">
                <a:latin typeface="Arial MT"/>
                <a:cs typeface="Arial MT"/>
              </a:rPr>
              <a:t>assessed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PFS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events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combination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therapy </a:t>
            </a:r>
            <a:r>
              <a:rPr sz="1200" dirty="0">
                <a:latin typeface="Arial MT"/>
                <a:cs typeface="Arial MT"/>
              </a:rPr>
              <a:t>arms)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after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24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months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if 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required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number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events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time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70503" y="3547865"/>
            <a:ext cx="3404870" cy="728980"/>
            <a:chOff x="3270503" y="3547865"/>
            <a:chExt cx="3404870" cy="728980"/>
          </a:xfrm>
        </p:grpSpPr>
        <p:sp>
          <p:nvSpPr>
            <p:cNvPr id="24" name="object 24"/>
            <p:cNvSpPr/>
            <p:nvPr/>
          </p:nvSpPr>
          <p:spPr>
            <a:xfrm>
              <a:off x="3270503" y="3547865"/>
              <a:ext cx="3404870" cy="728980"/>
            </a:xfrm>
            <a:custGeom>
              <a:avLst/>
              <a:gdLst/>
              <a:ahLst/>
              <a:cxnLst/>
              <a:rect l="l" t="t" r="r" b="b"/>
              <a:pathLst>
                <a:path w="3404870" h="728979">
                  <a:moveTo>
                    <a:pt x="3353231" y="0"/>
                  </a:moveTo>
                  <a:lnTo>
                    <a:pt x="51384" y="0"/>
                  </a:lnTo>
                  <a:lnTo>
                    <a:pt x="31380" y="4038"/>
                  </a:lnTo>
                  <a:lnTo>
                    <a:pt x="15047" y="15052"/>
                  </a:lnTo>
                  <a:lnTo>
                    <a:pt x="4037" y="31386"/>
                  </a:lnTo>
                  <a:lnTo>
                    <a:pt x="0" y="51384"/>
                  </a:lnTo>
                  <a:lnTo>
                    <a:pt x="0" y="677100"/>
                  </a:lnTo>
                  <a:lnTo>
                    <a:pt x="4037" y="697096"/>
                  </a:lnTo>
                  <a:lnTo>
                    <a:pt x="15047" y="713425"/>
                  </a:lnTo>
                  <a:lnTo>
                    <a:pt x="31380" y="724434"/>
                  </a:lnTo>
                  <a:lnTo>
                    <a:pt x="51384" y="728471"/>
                  </a:lnTo>
                  <a:lnTo>
                    <a:pt x="3353231" y="728471"/>
                  </a:lnTo>
                  <a:lnTo>
                    <a:pt x="3373235" y="724434"/>
                  </a:lnTo>
                  <a:lnTo>
                    <a:pt x="3389568" y="713425"/>
                  </a:lnTo>
                  <a:lnTo>
                    <a:pt x="3400578" y="697096"/>
                  </a:lnTo>
                  <a:lnTo>
                    <a:pt x="3404616" y="677100"/>
                  </a:lnTo>
                  <a:lnTo>
                    <a:pt x="3404616" y="51384"/>
                  </a:lnTo>
                  <a:lnTo>
                    <a:pt x="3400578" y="31386"/>
                  </a:lnTo>
                  <a:lnTo>
                    <a:pt x="3389568" y="15052"/>
                  </a:lnTo>
                  <a:lnTo>
                    <a:pt x="3373235" y="4038"/>
                  </a:lnTo>
                  <a:lnTo>
                    <a:pt x="33532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61262" y="3766919"/>
              <a:ext cx="3023870" cy="18415"/>
            </a:xfrm>
            <a:custGeom>
              <a:avLst/>
              <a:gdLst/>
              <a:ahLst/>
              <a:cxnLst/>
              <a:rect l="l" t="t" r="r" b="b"/>
              <a:pathLst>
                <a:path w="3023870" h="18414">
                  <a:moveTo>
                    <a:pt x="3023616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3023616" y="1828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23163" y="3557623"/>
            <a:ext cx="309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Obinutuzumab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(G)</a:t>
            </a:r>
            <a:r>
              <a:rPr sz="1350" b="1" baseline="2469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50" b="1" spc="240" baseline="246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Chlorambucil</a:t>
            </a:r>
            <a:r>
              <a:rPr sz="1350" b="1" spc="-15" baseline="2469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350" baseline="24691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6190" y="3774032"/>
            <a:ext cx="34131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240" marR="264160" algn="ctr">
              <a:lnSpc>
                <a:spcPct val="100000"/>
              </a:lnSpc>
              <a:spcBef>
                <a:spcPts val="95"/>
              </a:spcBef>
            </a:pPr>
            <a:r>
              <a:rPr sz="975" baseline="25641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1000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IV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D1,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8,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Cycle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subsequent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28-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day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975" baseline="25641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0.5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mg/kg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PO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28-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day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cycle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61359" y="2677661"/>
            <a:ext cx="3404870" cy="728980"/>
          </a:xfrm>
          <a:custGeom>
            <a:avLst/>
            <a:gdLst/>
            <a:ahLst/>
            <a:cxnLst/>
            <a:rect l="l" t="t" r="r" b="b"/>
            <a:pathLst>
              <a:path w="3404870" h="728979">
                <a:moveTo>
                  <a:pt x="3353231" y="0"/>
                </a:moveTo>
                <a:lnTo>
                  <a:pt x="51384" y="0"/>
                </a:lnTo>
                <a:lnTo>
                  <a:pt x="31380" y="4038"/>
                </a:lnTo>
                <a:lnTo>
                  <a:pt x="15047" y="15052"/>
                </a:lnTo>
                <a:lnTo>
                  <a:pt x="4037" y="31386"/>
                </a:lnTo>
                <a:lnTo>
                  <a:pt x="0" y="51384"/>
                </a:lnTo>
                <a:lnTo>
                  <a:pt x="0" y="677100"/>
                </a:lnTo>
                <a:lnTo>
                  <a:pt x="4037" y="697096"/>
                </a:lnTo>
                <a:lnTo>
                  <a:pt x="15047" y="713425"/>
                </a:lnTo>
                <a:lnTo>
                  <a:pt x="31380" y="724434"/>
                </a:lnTo>
                <a:lnTo>
                  <a:pt x="51384" y="728471"/>
                </a:lnTo>
                <a:lnTo>
                  <a:pt x="3353231" y="728471"/>
                </a:lnTo>
                <a:lnTo>
                  <a:pt x="3373235" y="724434"/>
                </a:lnTo>
                <a:lnTo>
                  <a:pt x="3389568" y="713425"/>
                </a:lnTo>
                <a:lnTo>
                  <a:pt x="3400578" y="697096"/>
                </a:lnTo>
                <a:lnTo>
                  <a:pt x="3404616" y="677100"/>
                </a:lnTo>
                <a:lnTo>
                  <a:pt x="3404616" y="51384"/>
                </a:lnTo>
                <a:lnTo>
                  <a:pt x="3400578" y="31386"/>
                </a:lnTo>
                <a:lnTo>
                  <a:pt x="3389568" y="15052"/>
                </a:lnTo>
                <a:lnTo>
                  <a:pt x="3373235" y="4038"/>
                </a:lnTo>
                <a:lnTo>
                  <a:pt x="3353231" y="0"/>
                </a:lnTo>
                <a:close/>
              </a:path>
            </a:pathLst>
          </a:custGeom>
          <a:solidFill>
            <a:srgbClr val="83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84438" y="2691811"/>
            <a:ext cx="1160780" cy="5810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Acalabrutinib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100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PO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BID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74517" y="3006491"/>
            <a:ext cx="388620" cy="76200"/>
            <a:chOff x="2874517" y="3006491"/>
            <a:chExt cx="388620" cy="76200"/>
          </a:xfrm>
        </p:grpSpPr>
        <p:sp>
          <p:nvSpPr>
            <p:cNvPr id="31" name="object 31"/>
            <p:cNvSpPr/>
            <p:nvPr/>
          </p:nvSpPr>
          <p:spPr>
            <a:xfrm>
              <a:off x="2887217" y="3044259"/>
              <a:ext cx="312420" cy="8255"/>
            </a:xfrm>
            <a:custGeom>
              <a:avLst/>
              <a:gdLst/>
              <a:ahLst/>
              <a:cxnLst/>
              <a:rect l="l" t="t" r="r" b="b"/>
              <a:pathLst>
                <a:path w="312419" h="8255">
                  <a:moveTo>
                    <a:pt x="0" y="7810"/>
                  </a:moveTo>
                  <a:lnTo>
                    <a:pt x="311912" y="0"/>
                  </a:lnTo>
                </a:path>
              </a:pathLst>
            </a:custGeom>
            <a:ln w="25399">
              <a:solidFill>
                <a:srgbClr val="3E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5472" y="3006491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1917" y="76174"/>
                  </a:lnTo>
                  <a:lnTo>
                    <a:pt x="77139" y="36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4037" y="6547894"/>
            <a:ext cx="4193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latin typeface="Arial"/>
                <a:cs typeface="Arial"/>
              </a:rPr>
              <a:t>Sharman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Lancet.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2020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18;395(10232):1278-1291</a:t>
            </a:r>
            <a:r>
              <a:rPr sz="1600" b="1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08:04:55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Subjects with treatment </a:t>
            </a:r>
            <a:r>
              <a:rPr sz="1000" spc="-10" dirty="0">
                <a:latin typeface="Arial MT"/>
                <a:cs typeface="Arial MT"/>
              </a:rPr>
              <a:t>naïve </a:t>
            </a:r>
            <a:r>
              <a:rPr sz="1000" dirty="0">
                <a:latin typeface="Arial MT"/>
                <a:cs typeface="Arial MT"/>
              </a:rPr>
              <a:t>CLL age &gt; 65 or &lt; 65 with </a:t>
            </a:r>
            <a:r>
              <a:rPr sz="1000" spc="-20" dirty="0">
                <a:latin typeface="Arial MT"/>
                <a:cs typeface="Arial MT"/>
              </a:rPr>
              <a:t>CIRS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&gt; 6 or creatinine clearance </a:t>
            </a:r>
            <a:r>
              <a:rPr sz="1000" spc="-25" dirty="0">
                <a:latin typeface="Arial MT"/>
                <a:cs typeface="Arial MT"/>
              </a:rPr>
              <a:t>&lt;70 </a:t>
            </a:r>
            <a:r>
              <a:rPr sz="1000" dirty="0">
                <a:latin typeface="Arial MT"/>
                <a:cs typeface="Arial MT"/>
              </a:rPr>
              <a:t>ml/min were stratified </a:t>
            </a:r>
            <a:r>
              <a:rPr sz="1000" spc="-10" dirty="0">
                <a:latin typeface="Arial MT"/>
                <a:cs typeface="Arial MT"/>
              </a:rPr>
              <a:t>according </a:t>
            </a:r>
            <a:r>
              <a:rPr sz="1000" dirty="0">
                <a:latin typeface="Arial MT"/>
                <a:cs typeface="Arial MT"/>
              </a:rPr>
              <a:t>to Deletion 17P, ECOG 0-1 vs </a:t>
            </a:r>
            <a:r>
              <a:rPr sz="1000" spc="-25" dirty="0">
                <a:latin typeface="Arial MT"/>
                <a:cs typeface="Arial MT"/>
              </a:rPr>
              <a:t>2, </a:t>
            </a:r>
            <a:r>
              <a:rPr sz="1000" dirty="0">
                <a:latin typeface="Arial MT"/>
                <a:cs typeface="Arial MT"/>
              </a:rPr>
              <a:t>and geographic </a:t>
            </a:r>
            <a:r>
              <a:rPr sz="1000" spc="-10" dirty="0">
                <a:latin typeface="Arial MT"/>
                <a:cs typeface="Arial MT"/>
              </a:rPr>
              <a:t>region.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They were then </a:t>
            </a:r>
            <a:r>
              <a:rPr sz="1000" spc="-10" dirty="0">
                <a:latin typeface="Arial MT"/>
                <a:cs typeface="Arial MT"/>
              </a:rPr>
              <a:t>randomized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1:1:1 to receive </a:t>
            </a:r>
            <a:r>
              <a:rPr sz="1000" spc="-10" dirty="0">
                <a:latin typeface="Arial MT"/>
                <a:cs typeface="Arial MT"/>
              </a:rPr>
              <a:t>either </a:t>
            </a:r>
            <a:r>
              <a:rPr sz="1000" dirty="0">
                <a:latin typeface="Arial MT"/>
                <a:cs typeface="Arial MT"/>
              </a:rPr>
              <a:t>acalabrutinib in combination </a:t>
            </a:r>
            <a:r>
              <a:rPr sz="1000" spc="-20" dirty="0">
                <a:latin typeface="Arial MT"/>
                <a:cs typeface="Arial MT"/>
              </a:rPr>
              <a:t>with </a:t>
            </a:r>
            <a:r>
              <a:rPr sz="1000" dirty="0">
                <a:latin typeface="Arial MT"/>
                <a:cs typeface="Arial MT"/>
              </a:rPr>
              <a:t>obinutuzumab, </a:t>
            </a:r>
            <a:r>
              <a:rPr sz="1000" spc="-10" dirty="0">
                <a:latin typeface="Arial MT"/>
                <a:cs typeface="Arial MT"/>
              </a:rPr>
              <a:t>acalabrutinib </a:t>
            </a:r>
            <a:r>
              <a:rPr sz="1000" dirty="0">
                <a:latin typeface="Arial MT"/>
                <a:cs typeface="Arial MT"/>
              </a:rPr>
              <a:t>alone, or standard </a:t>
            </a:r>
            <a:r>
              <a:rPr sz="1000" spc="-10" dirty="0">
                <a:latin typeface="Arial MT"/>
                <a:cs typeface="Arial MT"/>
              </a:rPr>
              <a:t>obinutuzumab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/ chlorambucil.</a:t>
            </a:r>
            <a:r>
              <a:rPr sz="1000" spc="2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 </a:t>
            </a:r>
            <a:r>
              <a:rPr sz="1000" spc="-10" dirty="0">
                <a:latin typeface="Arial MT"/>
                <a:cs typeface="Arial MT"/>
              </a:rPr>
              <a:t>reduce </a:t>
            </a:r>
            <a:r>
              <a:rPr sz="1000" dirty="0">
                <a:latin typeface="Arial MT"/>
                <a:cs typeface="Arial MT"/>
              </a:rPr>
              <a:t>infusion reactions, those </a:t>
            </a:r>
            <a:r>
              <a:rPr sz="1000" spc="-10" dirty="0">
                <a:latin typeface="Arial MT"/>
                <a:cs typeface="Arial MT"/>
              </a:rPr>
              <a:t>patients </a:t>
            </a:r>
            <a:r>
              <a:rPr sz="1000" dirty="0">
                <a:latin typeface="Arial MT"/>
                <a:cs typeface="Arial MT"/>
              </a:rPr>
              <a:t>randomized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spc="-10" dirty="0">
                <a:latin typeface="Arial MT"/>
                <a:cs typeface="Arial MT"/>
              </a:rPr>
              <a:t>acalabrutinib/obinutuzumab </a:t>
            </a:r>
            <a:r>
              <a:rPr sz="1000" dirty="0">
                <a:latin typeface="Arial MT"/>
                <a:cs typeface="Arial MT"/>
              </a:rPr>
              <a:t>received one month of </a:t>
            </a:r>
            <a:r>
              <a:rPr sz="1000" spc="-25" dirty="0">
                <a:latin typeface="Arial MT"/>
                <a:cs typeface="Arial MT"/>
              </a:rPr>
              <a:t>BTK </a:t>
            </a:r>
            <a:r>
              <a:rPr sz="1000" dirty="0">
                <a:latin typeface="Arial MT"/>
                <a:cs typeface="Arial MT"/>
              </a:rPr>
              <a:t>inhibitor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prior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initiating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anti-</a:t>
            </a:r>
            <a:r>
              <a:rPr sz="1000" dirty="0">
                <a:latin typeface="Arial MT"/>
                <a:cs typeface="Arial MT"/>
              </a:rPr>
              <a:t>CD20 therapy The </a:t>
            </a:r>
            <a:r>
              <a:rPr sz="1000" spc="-10" dirty="0">
                <a:latin typeface="Arial MT"/>
                <a:cs typeface="Arial MT"/>
              </a:rPr>
              <a:t>primary </a:t>
            </a:r>
            <a:r>
              <a:rPr sz="1000" dirty="0">
                <a:latin typeface="Arial MT"/>
                <a:cs typeface="Arial MT"/>
              </a:rPr>
              <a:t>endpoint was PFS </a:t>
            </a:r>
            <a:r>
              <a:rPr sz="1000" spc="-25" dirty="0">
                <a:latin typeface="Arial MT"/>
                <a:cs typeface="Arial MT"/>
              </a:rPr>
              <a:t>for </a:t>
            </a:r>
            <a:r>
              <a:rPr sz="1000" dirty="0">
                <a:latin typeface="Arial MT"/>
                <a:cs typeface="Arial MT"/>
              </a:rPr>
              <a:t>acalabrutinib </a:t>
            </a:r>
            <a:r>
              <a:rPr sz="1000" spc="-10" dirty="0">
                <a:latin typeface="Arial MT"/>
                <a:cs typeface="Arial MT"/>
              </a:rPr>
              <a:t>obinutuzumab </a:t>
            </a:r>
            <a:r>
              <a:rPr sz="1000" dirty="0">
                <a:latin typeface="Arial MT"/>
                <a:cs typeface="Arial MT"/>
              </a:rPr>
              <a:t>versus </a:t>
            </a:r>
            <a:r>
              <a:rPr sz="1000" spc="-10" dirty="0">
                <a:latin typeface="Arial MT"/>
                <a:cs typeface="Arial MT"/>
              </a:rPr>
              <a:t>obinutuzumab </a:t>
            </a:r>
            <a:r>
              <a:rPr sz="1000" dirty="0">
                <a:latin typeface="Arial MT"/>
                <a:cs typeface="Arial MT"/>
              </a:rPr>
              <a:t>chlorambucil.</a:t>
            </a:r>
            <a:r>
              <a:rPr sz="1000" spc="27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Secondary </a:t>
            </a:r>
            <a:r>
              <a:rPr sz="1000" dirty="0">
                <a:latin typeface="Arial MT"/>
                <a:cs typeface="Arial MT"/>
              </a:rPr>
              <a:t>endpoints included PFS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acalabrutinib monotherapy </a:t>
            </a:r>
            <a:r>
              <a:rPr sz="1000" spc="-25" dirty="0">
                <a:latin typeface="Arial MT"/>
                <a:cs typeface="Arial MT"/>
              </a:rPr>
              <a:t>vs </a:t>
            </a:r>
            <a:r>
              <a:rPr sz="1000" dirty="0">
                <a:latin typeface="Arial MT"/>
                <a:cs typeface="Arial MT"/>
              </a:rPr>
              <a:t>control, ORR, TTNT, OS,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spc="-10" dirty="0">
                <a:latin typeface="Arial MT"/>
                <a:cs typeface="Arial MT"/>
              </a:rPr>
              <a:t>safety.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Interim analysis was </a:t>
            </a:r>
            <a:r>
              <a:rPr sz="1000" spc="-10" dirty="0">
                <a:latin typeface="Arial MT"/>
                <a:cs typeface="Arial MT"/>
              </a:rPr>
              <a:t>triggered </a:t>
            </a:r>
            <a:r>
              <a:rPr sz="1000" dirty="0">
                <a:latin typeface="Arial MT"/>
                <a:cs typeface="Arial MT"/>
              </a:rPr>
              <a:t>when either 2/3 of 111 </a:t>
            </a:r>
            <a:r>
              <a:rPr sz="1000" spc="-10" dirty="0">
                <a:latin typeface="Arial MT"/>
                <a:cs typeface="Arial MT"/>
              </a:rPr>
              <a:t>events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had occurred or based upon </a:t>
            </a:r>
            <a:r>
              <a:rPr sz="1000" spc="-20" dirty="0">
                <a:latin typeface="Arial MT"/>
                <a:cs typeface="Arial MT"/>
              </a:rPr>
              <a:t>time </a:t>
            </a:r>
            <a:r>
              <a:rPr sz="1000" dirty="0">
                <a:latin typeface="Arial MT"/>
                <a:cs typeface="Arial MT"/>
              </a:rPr>
              <a:t>from last enrolled </a:t>
            </a:r>
            <a:r>
              <a:rPr sz="1000" spc="-10" dirty="0">
                <a:latin typeface="Arial MT"/>
                <a:cs typeface="Arial MT"/>
              </a:rPr>
              <a:t>patient. </a:t>
            </a:r>
            <a:r>
              <a:rPr sz="1000" dirty="0">
                <a:latin typeface="Arial MT"/>
                <a:cs typeface="Arial MT"/>
              </a:rPr>
              <a:t>Crossover from control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acalabrutinib monotherapy </a:t>
            </a:r>
            <a:r>
              <a:rPr sz="1000" spc="-25" dirty="0">
                <a:latin typeface="Arial MT"/>
                <a:cs typeface="Arial MT"/>
              </a:rPr>
              <a:t>was </a:t>
            </a:r>
            <a:r>
              <a:rPr sz="1000" dirty="0">
                <a:latin typeface="Arial MT"/>
                <a:cs typeface="Arial MT"/>
              </a:rPr>
              <a:t>allowed after central </a:t>
            </a:r>
            <a:r>
              <a:rPr sz="1000" spc="-10" dirty="0">
                <a:latin typeface="Arial MT"/>
                <a:cs typeface="Arial MT"/>
              </a:rPr>
              <a:t>confirmation </a:t>
            </a:r>
            <a:r>
              <a:rPr sz="1000" dirty="0">
                <a:latin typeface="Arial MT"/>
                <a:cs typeface="Arial MT"/>
              </a:rPr>
              <a:t>of </a:t>
            </a:r>
            <a:r>
              <a:rPr sz="1000" spc="-10" dirty="0">
                <a:latin typeface="Arial MT"/>
                <a:cs typeface="Arial MT"/>
              </a:rPr>
              <a:t>progression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695325"/>
            <a:ext cx="8961119" cy="50406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3940" y="6113958"/>
            <a:ext cx="165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ASCO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2022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66" y="136080"/>
            <a:ext cx="7193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9139" marR="5080" indent="-199707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Venetoclax:</a:t>
            </a:r>
            <a:r>
              <a:rPr sz="36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Potent</a:t>
            </a:r>
            <a:r>
              <a:rPr sz="36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36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Arial"/>
                <a:cs typeface="Arial"/>
              </a:rPr>
              <a:t>Selective Bcl-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6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Arial"/>
                <a:cs typeface="Arial"/>
              </a:rPr>
              <a:t>Inhibition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460" y="1364090"/>
            <a:ext cx="6262370" cy="17049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1454" indent="-173355">
              <a:lnSpc>
                <a:spcPct val="100000"/>
              </a:lnSpc>
              <a:spcBef>
                <a:spcPts val="360"/>
              </a:spcBef>
              <a:buSzPct val="110000"/>
              <a:buFont typeface="Arial MT"/>
              <a:buChar char="•"/>
              <a:tabLst>
                <a:tab pos="211454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molecule,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orally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bioavailable</a:t>
            </a:r>
            <a:endParaRPr sz="2000">
              <a:latin typeface="Arial"/>
              <a:cs typeface="Arial"/>
            </a:endParaRPr>
          </a:p>
          <a:p>
            <a:pPr marL="211454" marR="320675" indent="-173990">
              <a:lnSpc>
                <a:spcPct val="100000"/>
              </a:lnSpc>
              <a:spcBef>
                <a:spcPts val="480"/>
              </a:spcBef>
              <a:buSzPct val="110000"/>
              <a:buFont typeface="Arial MT"/>
              <a:buChar char="•"/>
              <a:tabLst>
                <a:tab pos="211454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affinity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Bcl-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affinity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BCL-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xL,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Mcl-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211454" marR="30480" indent="-173990">
              <a:lnSpc>
                <a:spcPct val="100000"/>
              </a:lnSpc>
              <a:spcBef>
                <a:spcPts val="480"/>
              </a:spcBef>
              <a:buSzPct val="110000"/>
              <a:buFont typeface="Arial MT"/>
              <a:buChar char="•"/>
              <a:tabLst>
                <a:tab pos="211454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&gt;100-fold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selectivity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Bcl-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Bcl-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50" b="1" spc="232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assays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tumor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4003675"/>
          <a:ext cx="8238486" cy="195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905"/>
                <a:gridCol w="709930"/>
                <a:gridCol w="702310"/>
                <a:gridCol w="716914"/>
                <a:gridCol w="662939"/>
                <a:gridCol w="808989"/>
                <a:gridCol w="820419"/>
                <a:gridCol w="937895"/>
                <a:gridCol w="961390"/>
                <a:gridCol w="899795"/>
              </a:tblGrid>
              <a:tr h="2743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Affinity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Cellular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Efficacy,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050" b="1" baseline="-19841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nM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4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FRET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050" b="1" baseline="-1984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nM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FL5.12,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3%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FBS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3735" marR="135890" indent="-53340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tumor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lines,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10%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Agents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Bcl-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Bcl-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="1" spc="-37" baseline="-19841" dirty="0">
                          <a:latin typeface="Arial"/>
                          <a:cs typeface="Arial"/>
                        </a:rPr>
                        <a:t>L</a:t>
                      </a:r>
                      <a:endParaRPr sz="105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Bcl-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Mcl-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Bcl-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Bcl-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="1" spc="-37" baseline="-19841" dirty="0">
                          <a:latin typeface="Arial"/>
                          <a:cs typeface="Arial"/>
                        </a:rPr>
                        <a:t>L</a:t>
                      </a:r>
                      <a:endParaRPr sz="105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07950" indent="-9525">
                        <a:lnSpc>
                          <a:spcPts val="1980"/>
                        </a:lnSpc>
                        <a:spcBef>
                          <a:spcPts val="14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Functional Selectivity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236220" indent="-18415">
                        <a:lnSpc>
                          <a:spcPts val="1980"/>
                        </a:lnSpc>
                        <a:spcBef>
                          <a:spcPts val="14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RS4;11 (Bcl-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H146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(Bcl-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b="1" spc="-37" baseline="-1984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Navitoclax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0.04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0.05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&gt;224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0.6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110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ABT-199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0.01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&gt;440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261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3600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069264" y="2810128"/>
            <a:ext cx="93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ABT-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199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" y="6634285"/>
            <a:ext cx="3194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Souers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Med.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Feb;19(2):202-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719" y="1321308"/>
            <a:ext cx="1485900" cy="2362200"/>
            <a:chOff x="6522719" y="1321308"/>
            <a:chExt cx="1485900" cy="2362200"/>
          </a:xfrm>
        </p:grpSpPr>
        <p:sp>
          <p:nvSpPr>
            <p:cNvPr id="9" name="object 9"/>
            <p:cNvSpPr/>
            <p:nvPr/>
          </p:nvSpPr>
          <p:spPr>
            <a:xfrm>
              <a:off x="6522719" y="1321308"/>
              <a:ext cx="1485900" cy="2362200"/>
            </a:xfrm>
            <a:custGeom>
              <a:avLst/>
              <a:gdLst/>
              <a:ahLst/>
              <a:cxnLst/>
              <a:rect l="l" t="t" r="r" b="b"/>
              <a:pathLst>
                <a:path w="1485900" h="2362200">
                  <a:moveTo>
                    <a:pt x="14859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1485900" y="23622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7435" y="2279904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6391" y="2293619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3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7435" y="2427732"/>
              <a:ext cx="134620" cy="74930"/>
            </a:xfrm>
            <a:custGeom>
              <a:avLst/>
              <a:gdLst/>
              <a:ahLst/>
              <a:cxnLst/>
              <a:rect l="l" t="t" r="r" b="b"/>
              <a:pathLst>
                <a:path w="134620" h="74930">
                  <a:moveTo>
                    <a:pt x="0" y="0"/>
                  </a:moveTo>
                  <a:lnTo>
                    <a:pt x="134112" y="74676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1547" y="2427732"/>
              <a:ext cx="132715" cy="74930"/>
            </a:xfrm>
            <a:custGeom>
              <a:avLst/>
              <a:gdLst/>
              <a:ahLst/>
              <a:cxnLst/>
              <a:rect l="l" t="t" r="r" b="b"/>
              <a:pathLst>
                <a:path w="132715" h="74930">
                  <a:moveTo>
                    <a:pt x="0" y="74675"/>
                  </a:moveTo>
                  <a:lnTo>
                    <a:pt x="13258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1547" y="2410968"/>
              <a:ext cx="105410" cy="59690"/>
            </a:xfrm>
            <a:custGeom>
              <a:avLst/>
              <a:gdLst/>
              <a:ahLst/>
              <a:cxnLst/>
              <a:rect l="l" t="t" r="r" b="b"/>
              <a:pathLst>
                <a:path w="105409" h="59689">
                  <a:moveTo>
                    <a:pt x="0" y="59436"/>
                  </a:moveTo>
                  <a:lnTo>
                    <a:pt x="105155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4135" y="2279904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14782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51547" y="2205227"/>
              <a:ext cx="132715" cy="74930"/>
            </a:xfrm>
            <a:custGeom>
              <a:avLst/>
              <a:gdLst/>
              <a:ahLst/>
              <a:cxnLst/>
              <a:rect l="l" t="t" r="r" b="b"/>
              <a:pathLst>
                <a:path w="132715" h="74930">
                  <a:moveTo>
                    <a:pt x="132588" y="7467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51547" y="2237232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09" h="56514">
                  <a:moveTo>
                    <a:pt x="105155" y="5638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7435" y="2057400"/>
              <a:ext cx="134620" cy="222885"/>
            </a:xfrm>
            <a:custGeom>
              <a:avLst/>
              <a:gdLst/>
              <a:ahLst/>
              <a:cxnLst/>
              <a:rect l="l" t="t" r="r" b="b"/>
              <a:pathLst>
                <a:path w="134620" h="222885">
                  <a:moveTo>
                    <a:pt x="134111" y="147827"/>
                  </a:moveTo>
                  <a:lnTo>
                    <a:pt x="0" y="222503"/>
                  </a:lnTo>
                </a:path>
                <a:path w="134620" h="222885">
                  <a:moveTo>
                    <a:pt x="134111" y="147827"/>
                  </a:moveTo>
                  <a:lnTo>
                    <a:pt x="13411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66203" y="2025395"/>
              <a:ext cx="85725" cy="45720"/>
            </a:xfrm>
            <a:custGeom>
              <a:avLst/>
              <a:gdLst/>
              <a:ahLst/>
              <a:cxnLst/>
              <a:rect l="l" t="t" r="r" b="b"/>
              <a:pathLst>
                <a:path w="85725" h="45719">
                  <a:moveTo>
                    <a:pt x="85344" y="4572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81443" y="2002536"/>
              <a:ext cx="83820" cy="47625"/>
            </a:xfrm>
            <a:custGeom>
              <a:avLst/>
              <a:gdLst/>
              <a:ahLst/>
              <a:cxnLst/>
              <a:rect l="l" t="t" r="r" b="b"/>
              <a:pathLst>
                <a:path w="83820" h="47625">
                  <a:moveTo>
                    <a:pt x="83820" y="4724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51547" y="2016252"/>
              <a:ext cx="73660" cy="41275"/>
            </a:xfrm>
            <a:custGeom>
              <a:avLst/>
              <a:gdLst/>
              <a:ahLst/>
              <a:cxnLst/>
              <a:rect l="l" t="t" r="r" b="b"/>
              <a:pathLst>
                <a:path w="73659" h="41275">
                  <a:moveTo>
                    <a:pt x="0" y="41148"/>
                  </a:moveTo>
                  <a:lnTo>
                    <a:pt x="7315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84135" y="2237232"/>
              <a:ext cx="78105" cy="43180"/>
            </a:xfrm>
            <a:custGeom>
              <a:avLst/>
              <a:gdLst/>
              <a:ahLst/>
              <a:cxnLst/>
              <a:rect l="l" t="t" r="r" b="b"/>
              <a:pathLst>
                <a:path w="78104" h="43180">
                  <a:moveTo>
                    <a:pt x="0" y="42672"/>
                  </a:moveTo>
                  <a:lnTo>
                    <a:pt x="7772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69251" y="1825752"/>
              <a:ext cx="50800" cy="108585"/>
            </a:xfrm>
            <a:custGeom>
              <a:avLst/>
              <a:gdLst/>
              <a:ahLst/>
              <a:cxnLst/>
              <a:rect l="l" t="t" r="r" b="b"/>
              <a:pathLst>
                <a:path w="50800" h="108585">
                  <a:moveTo>
                    <a:pt x="50292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50292" y="108203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60444" y="1755901"/>
            <a:ext cx="574675" cy="54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7475" algn="r">
              <a:lnSpc>
                <a:spcPts val="1190"/>
              </a:lnSpc>
              <a:spcBef>
                <a:spcPts val="95"/>
              </a:spcBef>
            </a:pPr>
            <a:r>
              <a:rPr sz="1050" baseline="-11904" dirty="0">
                <a:latin typeface="Arial MT"/>
                <a:cs typeface="Arial MT"/>
              </a:rPr>
              <a:t>2</a:t>
            </a:r>
            <a:r>
              <a:rPr sz="1000" dirty="0">
                <a:latin typeface="Arial MT"/>
                <a:cs typeface="Arial MT"/>
              </a:rPr>
              <a:t>O</a:t>
            </a:r>
            <a:r>
              <a:rPr sz="1000" spc="135" dirty="0">
                <a:latin typeface="Arial MT"/>
                <a:cs typeface="Arial MT"/>
              </a:rPr>
              <a:t>  </a:t>
            </a:r>
            <a:r>
              <a:rPr sz="1000" spc="-60" dirty="0">
                <a:latin typeface="Arial MT"/>
                <a:cs typeface="Arial MT"/>
              </a:rPr>
              <a:t>S</a:t>
            </a:r>
            <a:endParaRPr sz="1000">
              <a:latin typeface="Arial MT"/>
              <a:cs typeface="Arial MT"/>
            </a:endParaRPr>
          </a:p>
          <a:p>
            <a:pPr marR="75565" algn="r">
              <a:lnSpc>
                <a:spcPts val="1190"/>
              </a:lnSpc>
              <a:tabLst>
                <a:tab pos="269240" algn="l"/>
              </a:tabLst>
            </a:pPr>
            <a:r>
              <a:rPr sz="1000" spc="-50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NH</a:t>
            </a:r>
            <a:endParaRPr sz="1000">
              <a:latin typeface="Arial MT"/>
              <a:cs typeface="Arial MT"/>
            </a:endParaRPr>
          </a:p>
          <a:p>
            <a:pPr marR="30480" algn="r">
              <a:lnSpc>
                <a:spcPct val="100000"/>
              </a:lnSpc>
              <a:spcBef>
                <a:spcPts val="550"/>
              </a:spcBef>
            </a:pPr>
            <a:r>
              <a:rPr sz="1000" spc="-50" dirty="0">
                <a:latin typeface="Arial MT"/>
                <a:cs typeface="Arial MT"/>
              </a:rPr>
              <a:t>O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32777" y="1476755"/>
            <a:ext cx="623570" cy="361315"/>
            <a:chOff x="7232777" y="1476755"/>
            <a:chExt cx="623570" cy="361315"/>
          </a:xfrm>
        </p:grpSpPr>
        <p:sp>
          <p:nvSpPr>
            <p:cNvPr id="26" name="object 26"/>
            <p:cNvSpPr/>
            <p:nvPr/>
          </p:nvSpPr>
          <p:spPr>
            <a:xfrm>
              <a:off x="7235952" y="1760219"/>
              <a:ext cx="82550" cy="45720"/>
            </a:xfrm>
            <a:custGeom>
              <a:avLst/>
              <a:gdLst/>
              <a:ahLst/>
              <a:cxnLst/>
              <a:rect l="l" t="t" r="r" b="b"/>
              <a:pathLst>
                <a:path w="82550" h="45719">
                  <a:moveTo>
                    <a:pt x="0" y="45720"/>
                  </a:moveTo>
                  <a:lnTo>
                    <a:pt x="822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18248" y="1760219"/>
              <a:ext cx="134620" cy="74930"/>
            </a:xfrm>
            <a:custGeom>
              <a:avLst/>
              <a:gdLst/>
              <a:ahLst/>
              <a:cxnLst/>
              <a:rect l="l" t="t" r="r" b="b"/>
              <a:pathLst>
                <a:path w="134620" h="74930">
                  <a:moveTo>
                    <a:pt x="0" y="0"/>
                  </a:moveTo>
                  <a:lnTo>
                    <a:pt x="134112" y="74676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45680" y="1744979"/>
              <a:ext cx="106680" cy="59690"/>
            </a:xfrm>
            <a:custGeom>
              <a:avLst/>
              <a:gdLst/>
              <a:ahLst/>
              <a:cxnLst/>
              <a:rect l="l" t="t" r="r" b="b"/>
              <a:pathLst>
                <a:path w="106679" h="59689">
                  <a:moveTo>
                    <a:pt x="0" y="0"/>
                  </a:moveTo>
                  <a:lnTo>
                    <a:pt x="106680" y="5943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52360" y="1760219"/>
              <a:ext cx="134620" cy="74930"/>
            </a:xfrm>
            <a:custGeom>
              <a:avLst/>
              <a:gdLst/>
              <a:ahLst/>
              <a:cxnLst/>
              <a:rect l="l" t="t" r="r" b="b"/>
              <a:pathLst>
                <a:path w="134620" h="74930">
                  <a:moveTo>
                    <a:pt x="0" y="74675"/>
                  </a:moveTo>
                  <a:lnTo>
                    <a:pt x="134112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86472" y="1612391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14782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59040" y="1629155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5">
                  <a:moveTo>
                    <a:pt x="0" y="1158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52360" y="1539239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59">
                  <a:moveTo>
                    <a:pt x="134111" y="7315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18248" y="1539239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59">
                  <a:moveTo>
                    <a:pt x="134111" y="0"/>
                  </a:moveTo>
                  <a:lnTo>
                    <a:pt x="0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45680" y="1569719"/>
              <a:ext cx="106680" cy="59690"/>
            </a:xfrm>
            <a:custGeom>
              <a:avLst/>
              <a:gdLst/>
              <a:ahLst/>
              <a:cxnLst/>
              <a:rect l="l" t="t" r="r" b="b"/>
              <a:pathLst>
                <a:path w="106679" h="59689">
                  <a:moveTo>
                    <a:pt x="106679" y="0"/>
                  </a:moveTo>
                  <a:lnTo>
                    <a:pt x="0" y="5943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18248" y="1612391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03820" y="1476755"/>
              <a:ext cx="93345" cy="154305"/>
            </a:xfrm>
            <a:custGeom>
              <a:avLst/>
              <a:gdLst/>
              <a:ahLst/>
              <a:cxnLst/>
              <a:rect l="l" t="t" r="r" b="b"/>
              <a:pathLst>
                <a:path w="93345" h="154305">
                  <a:moveTo>
                    <a:pt x="92964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92964" y="153924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86472" y="1572767"/>
              <a:ext cx="73660" cy="40005"/>
            </a:xfrm>
            <a:custGeom>
              <a:avLst/>
              <a:gdLst/>
              <a:ahLst/>
              <a:cxnLst/>
              <a:rect l="l" t="t" r="r" b="b"/>
              <a:pathLst>
                <a:path w="73659" h="40005">
                  <a:moveTo>
                    <a:pt x="0" y="39624"/>
                  </a:moveTo>
                  <a:lnTo>
                    <a:pt x="7315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78496" y="1571243"/>
              <a:ext cx="74930" cy="41275"/>
            </a:xfrm>
            <a:custGeom>
              <a:avLst/>
              <a:gdLst/>
              <a:ahLst/>
              <a:cxnLst/>
              <a:rect l="l" t="t" r="r" b="b"/>
              <a:pathLst>
                <a:path w="74929" h="41275">
                  <a:moveTo>
                    <a:pt x="0" y="0"/>
                  </a:moveTo>
                  <a:lnTo>
                    <a:pt x="74676" y="411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22369" y="2570289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 MT"/>
                <a:cs typeface="Arial MT"/>
              </a:rPr>
              <a:t>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51547" y="250240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22369" y="2867151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 MT"/>
                <a:cs typeface="Arial MT"/>
              </a:rPr>
              <a:t>N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783196" y="2677541"/>
            <a:ext cx="672465" cy="937894"/>
            <a:chOff x="6783196" y="2677541"/>
            <a:chExt cx="672465" cy="937894"/>
          </a:xfrm>
        </p:grpSpPr>
        <p:sp>
          <p:nvSpPr>
            <p:cNvPr id="43" name="object 43"/>
            <p:cNvSpPr/>
            <p:nvPr/>
          </p:nvSpPr>
          <p:spPr>
            <a:xfrm>
              <a:off x="6917435" y="2682240"/>
              <a:ext cx="73660" cy="43180"/>
            </a:xfrm>
            <a:custGeom>
              <a:avLst/>
              <a:gdLst/>
              <a:ahLst/>
              <a:cxnLst/>
              <a:rect l="l" t="t" r="r" b="b"/>
              <a:pathLst>
                <a:path w="73659" h="43180">
                  <a:moveTo>
                    <a:pt x="73151" y="0"/>
                  </a:moveTo>
                  <a:lnTo>
                    <a:pt x="0" y="4267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17435" y="272491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17435" y="2871216"/>
              <a:ext cx="74930" cy="40005"/>
            </a:xfrm>
            <a:custGeom>
              <a:avLst/>
              <a:gdLst/>
              <a:ahLst/>
              <a:cxnLst/>
              <a:rect l="l" t="t" r="r" b="b"/>
              <a:pathLst>
                <a:path w="74929" h="40005">
                  <a:moveTo>
                    <a:pt x="0" y="0"/>
                  </a:moveTo>
                  <a:lnTo>
                    <a:pt x="74676" y="3962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10983" y="2871216"/>
              <a:ext cx="73660" cy="40005"/>
            </a:xfrm>
            <a:custGeom>
              <a:avLst/>
              <a:gdLst/>
              <a:ahLst/>
              <a:cxnLst/>
              <a:rect l="l" t="t" r="r" b="b"/>
              <a:pathLst>
                <a:path w="73659" h="40005">
                  <a:moveTo>
                    <a:pt x="0" y="39624"/>
                  </a:moveTo>
                  <a:lnTo>
                    <a:pt x="7315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84135" y="272491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30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10983" y="2680716"/>
              <a:ext cx="73660" cy="44450"/>
            </a:xfrm>
            <a:custGeom>
              <a:avLst/>
              <a:gdLst/>
              <a:ahLst/>
              <a:cxnLst/>
              <a:rect l="l" t="t" r="r" b="b"/>
              <a:pathLst>
                <a:path w="73659" h="44450">
                  <a:moveTo>
                    <a:pt x="73151" y="441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51547" y="3008376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51547" y="3093720"/>
              <a:ext cx="132715" cy="73660"/>
            </a:xfrm>
            <a:custGeom>
              <a:avLst/>
              <a:gdLst/>
              <a:ahLst/>
              <a:cxnLst/>
              <a:rect l="l" t="t" r="r" b="b"/>
              <a:pathLst>
                <a:path w="132715" h="73660">
                  <a:moveTo>
                    <a:pt x="0" y="0"/>
                  </a:moveTo>
                  <a:lnTo>
                    <a:pt x="132588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4135" y="3166872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3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56703" y="3183636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3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84135" y="3316224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0" y="0"/>
                  </a:moveTo>
                  <a:lnTo>
                    <a:pt x="134112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18247" y="3316224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0" y="73151"/>
                  </a:moveTo>
                  <a:lnTo>
                    <a:pt x="13411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52359" y="3166872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14935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18247" y="3093720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134111" y="7315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84135" y="3093720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134111" y="0"/>
                  </a:moveTo>
                  <a:lnTo>
                    <a:pt x="0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51547" y="3316224"/>
              <a:ext cx="132715" cy="73660"/>
            </a:xfrm>
            <a:custGeom>
              <a:avLst/>
              <a:gdLst/>
              <a:ahLst/>
              <a:cxnLst/>
              <a:rect l="l" t="t" r="r" b="b"/>
              <a:pathLst>
                <a:path w="132715" h="73660">
                  <a:moveTo>
                    <a:pt x="132588" y="0"/>
                  </a:moveTo>
                  <a:lnTo>
                    <a:pt x="0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17435" y="3316224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134111" y="7315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17435" y="3346704"/>
              <a:ext cx="106680" cy="58419"/>
            </a:xfrm>
            <a:custGeom>
              <a:avLst/>
              <a:gdLst/>
              <a:ahLst/>
              <a:cxnLst/>
              <a:rect l="l" t="t" r="r" b="b"/>
              <a:pathLst>
                <a:path w="106679" h="58420">
                  <a:moveTo>
                    <a:pt x="106679" y="579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86371" y="3316224"/>
              <a:ext cx="131445" cy="73660"/>
            </a:xfrm>
            <a:custGeom>
              <a:avLst/>
              <a:gdLst/>
              <a:ahLst/>
              <a:cxnLst/>
              <a:rect l="l" t="t" r="r" b="b"/>
              <a:pathLst>
                <a:path w="131445" h="73660">
                  <a:moveTo>
                    <a:pt x="131064" y="0"/>
                  </a:moveTo>
                  <a:lnTo>
                    <a:pt x="0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86371" y="3389376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12279" y="3404616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4">
                  <a:moveTo>
                    <a:pt x="0" y="0"/>
                  </a:moveTo>
                  <a:lnTo>
                    <a:pt x="0" y="11582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86371" y="3537204"/>
              <a:ext cx="131445" cy="74930"/>
            </a:xfrm>
            <a:custGeom>
              <a:avLst/>
              <a:gdLst/>
              <a:ahLst/>
              <a:cxnLst/>
              <a:rect l="l" t="t" r="r" b="b"/>
              <a:pathLst>
                <a:path w="131445" h="74929">
                  <a:moveTo>
                    <a:pt x="0" y="0"/>
                  </a:moveTo>
                  <a:lnTo>
                    <a:pt x="131064" y="746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17435" y="3537204"/>
              <a:ext cx="134620" cy="74930"/>
            </a:xfrm>
            <a:custGeom>
              <a:avLst/>
              <a:gdLst/>
              <a:ahLst/>
              <a:cxnLst/>
              <a:rect l="l" t="t" r="r" b="b"/>
              <a:pathLst>
                <a:path w="134620" h="74929">
                  <a:moveTo>
                    <a:pt x="0" y="74676"/>
                  </a:moveTo>
                  <a:lnTo>
                    <a:pt x="13411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17435" y="3520440"/>
              <a:ext cx="106680" cy="60960"/>
            </a:xfrm>
            <a:custGeom>
              <a:avLst/>
              <a:gdLst/>
              <a:ahLst/>
              <a:cxnLst/>
              <a:rect l="l" t="t" r="r" b="b"/>
              <a:pathLst>
                <a:path w="106679" h="60960">
                  <a:moveTo>
                    <a:pt x="0" y="60960"/>
                  </a:moveTo>
                  <a:lnTo>
                    <a:pt x="10668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51547" y="3389376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14782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574535" y="3547871"/>
            <a:ext cx="94615" cy="1543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00" spc="-50" dirty="0">
                <a:latin typeface="Arial MT"/>
                <a:cs typeface="Arial MT"/>
              </a:rPr>
              <a:t>C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761988" y="3547871"/>
            <a:ext cx="29209" cy="154305"/>
          </a:xfrm>
          <a:custGeom>
            <a:avLst/>
            <a:gdLst/>
            <a:ahLst/>
            <a:cxnLst/>
            <a:rect l="l" t="t" r="r" b="b"/>
            <a:pathLst>
              <a:path w="29209" h="154304">
                <a:moveTo>
                  <a:pt x="28955" y="0"/>
                </a:moveTo>
                <a:lnTo>
                  <a:pt x="0" y="0"/>
                </a:lnTo>
                <a:lnTo>
                  <a:pt x="0" y="153924"/>
                </a:lnTo>
                <a:lnTo>
                  <a:pt x="28955" y="153924"/>
                </a:lnTo>
                <a:lnTo>
                  <a:pt x="28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749288" y="3532314"/>
            <a:ext cx="53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 MT"/>
                <a:cs typeface="Arial MT"/>
              </a:rPr>
              <a:t>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678041" y="1380744"/>
            <a:ext cx="848994" cy="2216150"/>
            <a:chOff x="6678041" y="1380744"/>
            <a:chExt cx="848994" cy="2216150"/>
          </a:xfrm>
        </p:grpSpPr>
        <p:sp>
          <p:nvSpPr>
            <p:cNvPr id="72" name="object 72"/>
            <p:cNvSpPr/>
            <p:nvPr/>
          </p:nvSpPr>
          <p:spPr>
            <a:xfrm>
              <a:off x="6681216" y="3537204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09" h="56514">
                  <a:moveTo>
                    <a:pt x="105155" y="0"/>
                  </a:moveTo>
                  <a:lnTo>
                    <a:pt x="0" y="563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478268" y="1380744"/>
              <a:ext cx="48895" cy="108585"/>
            </a:xfrm>
            <a:custGeom>
              <a:avLst/>
              <a:gdLst/>
              <a:ahLst/>
              <a:cxnLst/>
              <a:rect l="l" t="t" r="r" b="b"/>
              <a:pathLst>
                <a:path w="48895" h="108584">
                  <a:moveTo>
                    <a:pt x="48768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48768" y="108203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397019" y="1312989"/>
            <a:ext cx="436245" cy="3251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6070" marR="30480" indent="-268605" algn="r">
              <a:lnSpc>
                <a:spcPts val="1160"/>
              </a:lnSpc>
              <a:spcBef>
                <a:spcPts val="165"/>
              </a:spcBef>
            </a:pPr>
            <a:r>
              <a:rPr sz="1000" spc="-70" dirty="0">
                <a:latin typeface="Arial MT"/>
                <a:cs typeface="Arial MT"/>
              </a:rPr>
              <a:t>N</a:t>
            </a:r>
            <a:r>
              <a:rPr sz="1050" spc="-104" baseline="-7936" dirty="0">
                <a:latin typeface="Arial MT"/>
                <a:cs typeface="Arial MT"/>
              </a:rPr>
              <a:t>2</a:t>
            </a:r>
            <a:r>
              <a:rPr sz="1000" spc="-70" dirty="0">
                <a:latin typeface="Arial MT"/>
                <a:cs typeface="Arial MT"/>
              </a:rPr>
              <a:t>O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500" spc="-89" baseline="-19444" dirty="0">
                <a:latin typeface="Arial MT"/>
                <a:cs typeface="Arial MT"/>
              </a:rPr>
              <a:t>H </a:t>
            </a:r>
            <a:r>
              <a:rPr sz="1000" spc="-50" dirty="0">
                <a:latin typeface="Arial MT"/>
                <a:cs typeface="Arial MT"/>
              </a:rPr>
              <a:t>N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449184" y="1452244"/>
            <a:ext cx="407670" cy="311150"/>
            <a:chOff x="7449184" y="1452244"/>
            <a:chExt cx="407670" cy="311150"/>
          </a:xfrm>
        </p:grpSpPr>
        <p:sp>
          <p:nvSpPr>
            <p:cNvPr id="76" name="object 76"/>
            <p:cNvSpPr/>
            <p:nvPr/>
          </p:nvSpPr>
          <p:spPr>
            <a:xfrm>
              <a:off x="7452359" y="145541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853171" y="1612391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819294" y="1978151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 MT"/>
                <a:cs typeface="Arial MT"/>
              </a:rPr>
              <a:t>O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7371460" y="1757045"/>
            <a:ext cx="617855" cy="529590"/>
            <a:chOff x="7371460" y="1757045"/>
            <a:chExt cx="617855" cy="529590"/>
          </a:xfrm>
        </p:grpSpPr>
        <p:sp>
          <p:nvSpPr>
            <p:cNvPr id="80" name="object 80"/>
            <p:cNvSpPr/>
            <p:nvPr/>
          </p:nvSpPr>
          <p:spPr>
            <a:xfrm>
              <a:off x="7719059" y="1760220"/>
              <a:ext cx="134620" cy="74930"/>
            </a:xfrm>
            <a:custGeom>
              <a:avLst/>
              <a:gdLst/>
              <a:ahLst/>
              <a:cxnLst/>
              <a:rect l="l" t="t" r="r" b="b"/>
              <a:pathLst>
                <a:path w="134620" h="74930">
                  <a:moveTo>
                    <a:pt x="134111" y="0"/>
                  </a:moveTo>
                  <a:lnTo>
                    <a:pt x="0" y="74676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19059" y="1834896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19059" y="1982724"/>
              <a:ext cx="81280" cy="44450"/>
            </a:xfrm>
            <a:custGeom>
              <a:avLst/>
              <a:gdLst/>
              <a:ahLst/>
              <a:cxnLst/>
              <a:rect l="l" t="t" r="r" b="b"/>
              <a:pathLst>
                <a:path w="81279" h="44450">
                  <a:moveTo>
                    <a:pt x="0" y="0"/>
                  </a:moveTo>
                  <a:lnTo>
                    <a:pt x="80772" y="441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03463" y="1982724"/>
              <a:ext cx="82550" cy="44450"/>
            </a:xfrm>
            <a:custGeom>
              <a:avLst/>
              <a:gdLst/>
              <a:ahLst/>
              <a:cxnLst/>
              <a:rect l="l" t="t" r="r" b="b"/>
              <a:pathLst>
                <a:path w="82550" h="44450">
                  <a:moveTo>
                    <a:pt x="0" y="44196"/>
                  </a:moveTo>
                  <a:lnTo>
                    <a:pt x="822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85759" y="1834896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14782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853171" y="1760220"/>
              <a:ext cx="132715" cy="74930"/>
            </a:xfrm>
            <a:custGeom>
              <a:avLst/>
              <a:gdLst/>
              <a:ahLst/>
              <a:cxnLst/>
              <a:rect l="l" t="t" r="r" b="b"/>
              <a:pathLst>
                <a:path w="132715" h="74930">
                  <a:moveTo>
                    <a:pt x="132588" y="7467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374635" y="2237232"/>
              <a:ext cx="83820" cy="45720"/>
            </a:xfrm>
            <a:custGeom>
              <a:avLst/>
              <a:gdLst/>
              <a:ahLst/>
              <a:cxnLst/>
              <a:rect l="l" t="t" r="r" b="b"/>
              <a:pathLst>
                <a:path w="83820" h="45719">
                  <a:moveTo>
                    <a:pt x="0" y="0"/>
                  </a:moveTo>
                  <a:lnTo>
                    <a:pt x="83820" y="457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7563705" y="2425826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 MT"/>
                <a:cs typeface="Arial MT"/>
              </a:rPr>
              <a:t>N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455281" y="2206625"/>
            <a:ext cx="494030" cy="463550"/>
            <a:chOff x="7455281" y="2206625"/>
            <a:chExt cx="494030" cy="463550"/>
          </a:xfrm>
        </p:grpSpPr>
        <p:sp>
          <p:nvSpPr>
            <p:cNvPr id="89" name="object 89"/>
            <p:cNvSpPr/>
            <p:nvPr/>
          </p:nvSpPr>
          <p:spPr>
            <a:xfrm>
              <a:off x="7458456" y="2282952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85888" y="2296668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3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58456" y="2430779"/>
              <a:ext cx="73660" cy="41275"/>
            </a:xfrm>
            <a:custGeom>
              <a:avLst/>
              <a:gdLst/>
              <a:ahLst/>
              <a:cxnLst/>
              <a:rect l="l" t="t" r="r" b="b"/>
              <a:pathLst>
                <a:path w="73659" h="41275">
                  <a:moveTo>
                    <a:pt x="0" y="0"/>
                  </a:moveTo>
                  <a:lnTo>
                    <a:pt x="73152" y="411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52004" y="2430779"/>
              <a:ext cx="73660" cy="41275"/>
            </a:xfrm>
            <a:custGeom>
              <a:avLst/>
              <a:gdLst/>
              <a:ahLst/>
              <a:cxnLst/>
              <a:rect l="l" t="t" r="r" b="b"/>
              <a:pathLst>
                <a:path w="73659" h="41275">
                  <a:moveTo>
                    <a:pt x="0" y="41148"/>
                  </a:moveTo>
                  <a:lnTo>
                    <a:pt x="7315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38288" y="2414015"/>
              <a:ext cx="60960" cy="33655"/>
            </a:xfrm>
            <a:custGeom>
              <a:avLst/>
              <a:gdLst/>
              <a:ahLst/>
              <a:cxnLst/>
              <a:rect l="l" t="t" r="r" b="b"/>
              <a:pathLst>
                <a:path w="60959" h="33655">
                  <a:moveTo>
                    <a:pt x="0" y="33527"/>
                  </a:moveTo>
                  <a:lnTo>
                    <a:pt x="6096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25156" y="2282952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5">
                  <a:moveTo>
                    <a:pt x="0" y="14782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92568" y="2209800"/>
              <a:ext cx="132715" cy="73660"/>
            </a:xfrm>
            <a:custGeom>
              <a:avLst/>
              <a:gdLst/>
              <a:ahLst/>
              <a:cxnLst/>
              <a:rect l="l" t="t" r="r" b="b"/>
              <a:pathLst>
                <a:path w="132715" h="73660">
                  <a:moveTo>
                    <a:pt x="132588" y="7315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92568" y="2240280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679" y="5638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58456" y="2209800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134111" y="0"/>
                  </a:moveTo>
                  <a:lnTo>
                    <a:pt x="0" y="73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56220" y="2516124"/>
              <a:ext cx="93345" cy="154305"/>
            </a:xfrm>
            <a:custGeom>
              <a:avLst/>
              <a:gdLst/>
              <a:ahLst/>
              <a:cxnLst/>
              <a:rect l="l" t="t" r="r" b="b"/>
              <a:pathLst>
                <a:path w="93345" h="154305">
                  <a:moveTo>
                    <a:pt x="92964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92964" y="153924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7843105" y="2397251"/>
            <a:ext cx="116839" cy="280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67700"/>
              </a:lnSpc>
              <a:spcBef>
                <a:spcPts val="480"/>
              </a:spcBef>
            </a:pPr>
            <a:r>
              <a:rPr sz="1000" spc="-50" dirty="0">
                <a:latin typeface="Arial MT"/>
                <a:cs typeface="Arial MT"/>
              </a:rPr>
              <a:t>N H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7449184" y="2234057"/>
            <a:ext cx="516890" cy="1158875"/>
            <a:chOff x="7449184" y="2234057"/>
            <a:chExt cx="516890" cy="1158875"/>
          </a:xfrm>
        </p:grpSpPr>
        <p:sp>
          <p:nvSpPr>
            <p:cNvPr id="101" name="object 101"/>
            <p:cNvSpPr/>
            <p:nvPr/>
          </p:nvSpPr>
          <p:spPr>
            <a:xfrm>
              <a:off x="7725155" y="2430780"/>
              <a:ext cx="90170" cy="29209"/>
            </a:xfrm>
            <a:custGeom>
              <a:avLst/>
              <a:gdLst/>
              <a:ahLst/>
              <a:cxnLst/>
              <a:rect l="l" t="t" r="r" b="b"/>
              <a:pathLst>
                <a:path w="90170" h="29210">
                  <a:moveTo>
                    <a:pt x="0" y="0"/>
                  </a:moveTo>
                  <a:lnTo>
                    <a:pt x="89916" y="2895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914131" y="2357628"/>
              <a:ext cx="48895" cy="62865"/>
            </a:xfrm>
            <a:custGeom>
              <a:avLst/>
              <a:gdLst/>
              <a:ahLst/>
              <a:cxnLst/>
              <a:rect l="l" t="t" r="r" b="b"/>
              <a:pathLst>
                <a:path w="48895" h="62864">
                  <a:moveTo>
                    <a:pt x="0" y="62484"/>
                  </a:moveTo>
                  <a:lnTo>
                    <a:pt x="4876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871459" y="2237232"/>
              <a:ext cx="91440" cy="120650"/>
            </a:xfrm>
            <a:custGeom>
              <a:avLst/>
              <a:gdLst/>
              <a:ahLst/>
              <a:cxnLst/>
              <a:rect l="l" t="t" r="r" b="b"/>
              <a:pathLst>
                <a:path w="91440" h="120650">
                  <a:moveTo>
                    <a:pt x="91440" y="1203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862315" y="2269236"/>
              <a:ext cx="67310" cy="88900"/>
            </a:xfrm>
            <a:custGeom>
              <a:avLst/>
              <a:gdLst/>
              <a:ahLst/>
              <a:cxnLst/>
              <a:rect l="l" t="t" r="r" b="b"/>
              <a:pathLst>
                <a:path w="67309" h="88900">
                  <a:moveTo>
                    <a:pt x="67055" y="8839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25155" y="2237232"/>
              <a:ext cx="146685" cy="45720"/>
            </a:xfrm>
            <a:custGeom>
              <a:avLst/>
              <a:gdLst/>
              <a:ahLst/>
              <a:cxnLst/>
              <a:rect l="l" t="t" r="r" b="b"/>
              <a:pathLst>
                <a:path w="146684" h="45719">
                  <a:moveTo>
                    <a:pt x="146303" y="0"/>
                  </a:moveTo>
                  <a:lnTo>
                    <a:pt x="0" y="457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452359" y="3240024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0" y="76200"/>
                  </a:moveTo>
                  <a:lnTo>
                    <a:pt x="135636" y="149352"/>
                  </a:lnTo>
                </a:path>
                <a:path w="135890" h="149860">
                  <a:moveTo>
                    <a:pt x="0" y="76200"/>
                  </a:moveTo>
                  <a:lnTo>
                    <a:pt x="13563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82625" y="4875301"/>
            <a:ext cx="43180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spc="-50" dirty="0">
                <a:solidFill>
                  <a:srgbClr val="060605"/>
                </a:solidFill>
                <a:latin typeface="Calibri"/>
                <a:cs typeface="Calibri"/>
              </a:rPr>
              <a:t>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62" y="2871812"/>
            <a:ext cx="6848475" cy="176783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28369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*3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patients (1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cohorts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5)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received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ABT-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199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dose.</a:t>
            </a:r>
            <a:endParaRPr sz="2000">
              <a:latin typeface="Calibri"/>
              <a:cs typeface="Calibri"/>
            </a:endParaRPr>
          </a:p>
          <a:p>
            <a:pPr marL="927735" marR="1400175">
              <a:lnSpc>
                <a:spcPts val="216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**Step-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doses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mg.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DCD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Designated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Dose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Lead-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Designated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Dose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Expanded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6565" y="-59182"/>
            <a:ext cx="8230234" cy="138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0" marR="5080" indent="-17526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Dosing</a:t>
            </a:r>
            <a:r>
              <a:rPr sz="36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Schedule</a:t>
            </a:r>
            <a:r>
              <a:rPr sz="36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36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Venetoclax:</a:t>
            </a:r>
            <a:r>
              <a:rPr sz="36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00"/>
                </a:solidFill>
                <a:latin typeface="Arial"/>
                <a:cs typeface="Arial"/>
              </a:rPr>
              <a:t>Dose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Escalation</a:t>
            </a:r>
            <a:r>
              <a:rPr sz="36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Arial"/>
                <a:cs typeface="Arial"/>
              </a:rPr>
              <a:t>Schematic</a:t>
            </a:r>
            <a:endParaRPr sz="3600">
              <a:latin typeface="Arial"/>
              <a:cs typeface="Arial"/>
            </a:endParaRPr>
          </a:p>
          <a:p>
            <a:pPr marL="142240">
              <a:lnSpc>
                <a:spcPts val="2085"/>
              </a:lnSpc>
            </a:pPr>
            <a:r>
              <a:rPr sz="2000" dirty="0">
                <a:latin typeface="Calibri"/>
                <a:cs typeface="Calibri"/>
              </a:rPr>
              <a:t>Dose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Escalation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1" y="4796028"/>
            <a:ext cx="8404847" cy="10759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991" y="1325879"/>
            <a:ext cx="6224015" cy="15544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615" y="6073673"/>
            <a:ext cx="3631565" cy="74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Median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10.9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months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Seymour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EHA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08:04:51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There are 53 patients in </a:t>
            </a:r>
            <a:r>
              <a:rPr sz="1000" spc="-25" dirty="0">
                <a:latin typeface="Arial MT"/>
                <a:cs typeface="Arial MT"/>
              </a:rPr>
              <a:t>the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Dose Escalation Cohort and </a:t>
            </a:r>
            <a:r>
              <a:rPr sz="1000" spc="-25" dirty="0">
                <a:latin typeface="Arial MT"/>
                <a:cs typeface="Arial MT"/>
              </a:rPr>
              <a:t>11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 the Expansion Safety </a:t>
            </a:r>
            <a:r>
              <a:rPr sz="1000" spc="-10" dirty="0">
                <a:latin typeface="Arial MT"/>
                <a:cs typeface="Arial MT"/>
              </a:rPr>
              <a:t>Cohort.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0062" y="1340777"/>
          <a:ext cx="7763509" cy="4519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0"/>
                <a:gridCol w="1416050"/>
                <a:gridCol w="1784985"/>
                <a:gridCol w="1508124"/>
              </a:tblGrid>
              <a:tr h="495934">
                <a:tc>
                  <a:txBody>
                    <a:bodyPr/>
                    <a:lstStyle/>
                    <a:p>
                      <a:pPr marL="21590">
                        <a:lnSpc>
                          <a:spcPts val="3090"/>
                        </a:lnSpc>
                      </a:pPr>
                      <a:r>
                        <a:rPr sz="2800" b="1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Variable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5595" algn="r">
                        <a:lnSpc>
                          <a:spcPts val="3090"/>
                        </a:lnSpc>
                      </a:pPr>
                      <a:r>
                        <a:rPr sz="2800" b="1" u="sng" spc="-2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No.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3090"/>
                        </a:lnSpc>
                      </a:pPr>
                      <a:r>
                        <a:rPr sz="2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ORR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3090"/>
                        </a:lnSpc>
                      </a:pPr>
                      <a:r>
                        <a:rPr sz="2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CR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039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</a:tr>
              <a:tr h="58229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17p</a:t>
                      </a:r>
                      <a:r>
                        <a:rPr sz="2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deletion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40322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</a:tr>
              <a:tr h="57658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Unmutated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</a:tr>
              <a:tr h="57658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Flu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refractory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</a:tr>
              <a:tr h="57658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</a:tr>
              <a:tr h="57658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404495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</a:tr>
              <a:tr h="55499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Nodes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B w="12700">
                      <a:solidFill>
                        <a:srgbClr val="0000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4495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B w="12700">
                      <a:solidFill>
                        <a:srgbClr val="0000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B w="12700">
                      <a:solidFill>
                        <a:srgbClr val="0000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B w="12700">
                      <a:solidFill>
                        <a:srgbClr val="00003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109" y="119792"/>
            <a:ext cx="810069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4500"/>
              </a:lnSpc>
              <a:spcBef>
                <a:spcPts val="100"/>
              </a:spcBef>
            </a:pPr>
            <a:r>
              <a:rPr sz="3800" b="1" spc="-10" dirty="0">
                <a:solidFill>
                  <a:srgbClr val="FFFF00"/>
                </a:solidFill>
                <a:latin typeface="Arial"/>
                <a:cs typeface="Arial"/>
              </a:rPr>
              <a:t>Venetoclax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4500"/>
              </a:lnSpc>
            </a:pP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CRR</a:t>
            </a:r>
            <a:r>
              <a:rPr sz="38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38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ORR</a:t>
            </a:r>
            <a:r>
              <a:rPr sz="38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Rates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by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FFFF00"/>
                </a:solidFill>
                <a:latin typeface="Arial"/>
                <a:cs typeface="Arial"/>
              </a:rPr>
              <a:t>Subgroups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976653"/>
            <a:ext cx="819277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patients,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tested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MRD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BM,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(35%)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Roberts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Engl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2016;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374;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311-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22.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168" y="24638"/>
            <a:ext cx="8468995" cy="15900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algn="ctr">
              <a:lnSpc>
                <a:spcPts val="3879"/>
              </a:lnSpc>
              <a:spcBef>
                <a:spcPts val="800"/>
              </a:spcBef>
            </a:pP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Immunophenotypic</a:t>
            </a:r>
            <a:r>
              <a:rPr sz="3800" b="1" spc="-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Differentiation</a:t>
            </a:r>
            <a:r>
              <a:rPr sz="38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2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3800" b="1" spc="-20" dirty="0">
                <a:solidFill>
                  <a:srgbClr val="FFFF00"/>
                </a:solidFill>
                <a:latin typeface="Arial"/>
                <a:cs typeface="Arial"/>
              </a:rPr>
              <a:t>B-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r>
              <a:rPr sz="38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sz="38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Other</a:t>
            </a:r>
            <a:r>
              <a:rPr sz="38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FFFF00"/>
                </a:solidFill>
                <a:latin typeface="Arial"/>
                <a:cs typeface="Arial"/>
              </a:rPr>
              <a:t>Chronic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Lymphoproliferative</a:t>
            </a:r>
            <a:r>
              <a:rPr sz="3800" b="1" spc="-2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FFFF00"/>
                </a:solidFill>
                <a:latin typeface="Arial"/>
                <a:cs typeface="Arial"/>
              </a:rPr>
              <a:t>Disorders</a:t>
            </a:r>
            <a:endParaRPr sz="3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785" y="1852017"/>
          <a:ext cx="8684892" cy="4741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1170"/>
                <a:gridCol w="1240155"/>
                <a:gridCol w="1548129"/>
                <a:gridCol w="1484629"/>
                <a:gridCol w="1400809"/>
              </a:tblGrid>
              <a:tr h="454025">
                <a:tc>
                  <a:txBody>
                    <a:bodyPr/>
                    <a:lstStyle/>
                    <a:p>
                      <a:pPr>
                        <a:lnSpc>
                          <a:spcPts val="3304"/>
                        </a:lnSpc>
                      </a:pPr>
                      <a:r>
                        <a:rPr sz="3200" b="1" spc="-10" dirty="0">
                          <a:solidFill>
                            <a:srgbClr val="FF9900"/>
                          </a:solidFill>
                          <a:latin typeface="Arial"/>
                          <a:cs typeface="Arial"/>
                        </a:rPr>
                        <a:t>Antigen/Marker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3304"/>
                        </a:lnSpc>
                      </a:pPr>
                      <a:r>
                        <a:rPr sz="3200" b="1" spc="-25" dirty="0">
                          <a:solidFill>
                            <a:srgbClr val="FF9900"/>
                          </a:solidFill>
                          <a:latin typeface="Arial"/>
                          <a:cs typeface="Arial"/>
                        </a:rPr>
                        <a:t>CLL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3304"/>
                        </a:lnSpc>
                      </a:pPr>
                      <a:r>
                        <a:rPr sz="3200" b="1" spc="-25" dirty="0">
                          <a:solidFill>
                            <a:srgbClr val="FF9900"/>
                          </a:solidFill>
                          <a:latin typeface="Arial"/>
                          <a:cs typeface="Arial"/>
                        </a:rPr>
                        <a:t>MCL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304"/>
                        </a:lnSpc>
                      </a:pPr>
                      <a:r>
                        <a:rPr sz="3200" b="1" spc="-20" dirty="0">
                          <a:solidFill>
                            <a:srgbClr val="FF9900"/>
                          </a:solidFill>
                          <a:latin typeface="Arial"/>
                          <a:cs typeface="Arial"/>
                        </a:rPr>
                        <a:t>SLVL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3304"/>
                        </a:lnSpc>
                      </a:pPr>
                      <a:r>
                        <a:rPr sz="3200" b="1" dirty="0">
                          <a:solidFill>
                            <a:srgbClr val="FF9900"/>
                          </a:solidFill>
                          <a:latin typeface="Arial"/>
                          <a:cs typeface="Arial"/>
                        </a:rPr>
                        <a:t>B-</a:t>
                      </a:r>
                      <a:r>
                        <a:rPr sz="3200" b="1" spc="-25" dirty="0">
                          <a:solidFill>
                            <a:srgbClr val="FF9900"/>
                          </a:solidFill>
                          <a:latin typeface="Arial"/>
                          <a:cs typeface="Arial"/>
                        </a:rPr>
                        <a:t>PLL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9900"/>
                      </a:solidFill>
                      <a:prstDash val="solid"/>
                    </a:lnB>
                  </a:tcPr>
                </a:tc>
              </a:tr>
              <a:tr h="57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slg</a:t>
                      </a:r>
                      <a:r>
                        <a:rPr sz="3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intensity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T w="57150">
                      <a:solidFill>
                        <a:srgbClr val="FF9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Weak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T w="57150">
                      <a:solidFill>
                        <a:srgbClr val="FF9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Strong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T w="57150">
                      <a:solidFill>
                        <a:srgbClr val="FF9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Strong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T w="57150">
                      <a:solidFill>
                        <a:srgbClr val="FF9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Strong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T w="57150">
                      <a:solidFill>
                        <a:srgbClr val="FF9900"/>
                      </a:solidFill>
                      <a:prstDash val="solid"/>
                    </a:lnT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CD19/CD20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CD23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CD11c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FMC7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CD79b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ts val="3779"/>
                        </a:lnSpc>
                        <a:spcBef>
                          <a:spcPts val="2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CD22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3779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ts val="3779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ts val="3779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3779"/>
                        </a:lnSpc>
                        <a:spcBef>
                          <a:spcPts val="20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08:04:45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In this table, + indicates that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antigen or marker is </a:t>
            </a:r>
            <a:r>
              <a:rPr sz="1000" spc="-10" dirty="0">
                <a:latin typeface="Arial MT"/>
                <a:cs typeface="Arial MT"/>
              </a:rPr>
              <a:t>commonly </a:t>
            </a:r>
            <a:r>
              <a:rPr sz="1000" dirty="0">
                <a:latin typeface="Arial MT"/>
                <a:cs typeface="Arial MT"/>
              </a:rPr>
              <a:t>expressed, - indicates that it </a:t>
            </a:r>
            <a:r>
              <a:rPr sz="1000" spc="-25" dirty="0">
                <a:latin typeface="Arial MT"/>
                <a:cs typeface="Arial MT"/>
              </a:rPr>
              <a:t>is </a:t>
            </a:r>
            <a:r>
              <a:rPr sz="1000" dirty="0">
                <a:latin typeface="Arial MT"/>
                <a:cs typeface="Arial MT"/>
              </a:rPr>
              <a:t>generally not expressed, and </a:t>
            </a:r>
            <a:r>
              <a:rPr sz="1000" spc="-50" dirty="0">
                <a:latin typeface="Arial MT"/>
                <a:cs typeface="Arial MT"/>
              </a:rPr>
              <a:t>V </a:t>
            </a:r>
            <a:r>
              <a:rPr sz="1000" dirty="0">
                <a:latin typeface="Arial MT"/>
                <a:cs typeface="Arial MT"/>
              </a:rPr>
              <a:t>indicates that it is </a:t>
            </a:r>
            <a:r>
              <a:rPr sz="1000" spc="-10" dirty="0">
                <a:latin typeface="Arial MT"/>
                <a:cs typeface="Arial MT"/>
              </a:rPr>
              <a:t>variably expressed.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Cellular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morphology, </a:t>
            </a:r>
            <a:r>
              <a:rPr sz="1000" dirty="0">
                <a:latin typeface="Arial MT"/>
                <a:cs typeface="Arial MT"/>
              </a:rPr>
              <a:t>cytochemistry,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bone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marrow </a:t>
            </a:r>
            <a:r>
              <a:rPr sz="1000" dirty="0">
                <a:latin typeface="Arial MT"/>
                <a:cs typeface="Arial MT"/>
              </a:rPr>
              <a:t>biopsy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extremely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useful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 </a:t>
            </a:r>
            <a:r>
              <a:rPr sz="1000" dirty="0">
                <a:latin typeface="Arial MT"/>
                <a:cs typeface="Arial MT"/>
              </a:rPr>
              <a:t>making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correct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diagnosis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CLL.1,2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many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instances, </a:t>
            </a:r>
            <a:r>
              <a:rPr sz="1000" dirty="0">
                <a:latin typeface="Arial MT"/>
                <a:cs typeface="Arial MT"/>
              </a:rPr>
              <a:t>however,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immunophenotypic </a:t>
            </a:r>
            <a:r>
              <a:rPr sz="1000" dirty="0">
                <a:latin typeface="Arial MT"/>
                <a:cs typeface="Arial MT"/>
              </a:rPr>
              <a:t>analyses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final </a:t>
            </a:r>
            <a:r>
              <a:rPr sz="1000" dirty="0">
                <a:latin typeface="Arial MT"/>
                <a:cs typeface="Arial MT"/>
              </a:rPr>
              <a:t>determinant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necessary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precise,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initial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diagnosis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CLL.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Both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nature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degree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expression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specific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markers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surface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malignant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cells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used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differential </a:t>
            </a:r>
            <a:r>
              <a:rPr sz="1000" dirty="0">
                <a:latin typeface="Arial MT"/>
                <a:cs typeface="Arial MT"/>
              </a:rPr>
              <a:t>diagnosis.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such </a:t>
            </a:r>
            <a:r>
              <a:rPr sz="1000" dirty="0">
                <a:latin typeface="Arial MT"/>
                <a:cs typeface="Arial MT"/>
              </a:rPr>
              <a:t>analyses,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now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clear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that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CLL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derived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almost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exclusively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 cells of the B lineage.1-5 </a:t>
            </a:r>
            <a:r>
              <a:rPr sz="1000" spc="-25" dirty="0">
                <a:latin typeface="Arial MT"/>
                <a:cs typeface="Arial MT"/>
              </a:rPr>
              <a:t>T-</a:t>
            </a:r>
            <a:r>
              <a:rPr sz="1000" dirty="0">
                <a:latin typeface="Arial MT"/>
                <a:cs typeface="Arial MT"/>
              </a:rPr>
              <a:t>cell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chronic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lymphocytic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leukemia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(T-CLL)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entity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its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own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characteristic </a:t>
            </a:r>
            <a:r>
              <a:rPr sz="1000" dirty="0">
                <a:latin typeface="Arial MT"/>
                <a:cs typeface="Arial MT"/>
              </a:rPr>
              <a:t>features.6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other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B-</a:t>
            </a:r>
            <a:r>
              <a:rPr sz="1000" spc="-20" dirty="0">
                <a:latin typeface="Arial MT"/>
                <a:cs typeface="Arial MT"/>
              </a:rPr>
              <a:t>cell </a:t>
            </a:r>
            <a:r>
              <a:rPr sz="1000" dirty="0">
                <a:latin typeface="Arial MT"/>
                <a:cs typeface="Arial MT"/>
              </a:rPr>
              <a:t>malignancies, B-CLL </a:t>
            </a:r>
            <a:r>
              <a:rPr sz="1000" spc="-10" dirty="0">
                <a:latin typeface="Arial MT"/>
                <a:cs typeface="Arial MT"/>
              </a:rPr>
              <a:t>cells </a:t>
            </a:r>
            <a:r>
              <a:rPr sz="1000" dirty="0">
                <a:latin typeface="Arial MT"/>
                <a:cs typeface="Arial MT"/>
              </a:rPr>
              <a:t>express surface membrane </a:t>
            </a:r>
            <a:r>
              <a:rPr sz="1000" spc="-20" dirty="0">
                <a:latin typeface="Arial MT"/>
                <a:cs typeface="Arial MT"/>
              </a:rPr>
              <a:t>(Sm) </a:t>
            </a:r>
            <a:r>
              <a:rPr sz="1000" dirty="0">
                <a:latin typeface="Arial MT"/>
                <a:cs typeface="Arial MT"/>
              </a:rPr>
              <a:t>Ig. In contrast to other B-</a:t>
            </a:r>
            <a:r>
              <a:rPr sz="1000" spc="-25" dirty="0">
                <a:latin typeface="Arial MT"/>
                <a:cs typeface="Arial MT"/>
              </a:rPr>
              <a:t>CLL </a:t>
            </a:r>
            <a:r>
              <a:rPr sz="1000" dirty="0">
                <a:latin typeface="Arial MT"/>
                <a:cs typeface="Arial MT"/>
              </a:rPr>
              <a:t>malignancies, the expression </a:t>
            </a:r>
            <a:r>
              <a:rPr sz="1000" spc="-25" dirty="0">
                <a:latin typeface="Arial MT"/>
                <a:cs typeface="Arial MT"/>
              </a:rPr>
              <a:t>of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Ig on CLL cells is </a:t>
            </a:r>
            <a:r>
              <a:rPr sz="1000" spc="-20" dirty="0">
                <a:latin typeface="Arial MT"/>
                <a:cs typeface="Arial MT"/>
              </a:rPr>
              <a:t>weak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CD19 and CD20 are B-</a:t>
            </a:r>
            <a:r>
              <a:rPr sz="1000" spc="-20" dirty="0">
                <a:latin typeface="Arial MT"/>
                <a:cs typeface="Arial MT"/>
              </a:rPr>
              <a:t>cell </a:t>
            </a:r>
            <a:r>
              <a:rPr sz="1000" dirty="0">
                <a:latin typeface="Arial MT"/>
                <a:cs typeface="Arial MT"/>
              </a:rPr>
              <a:t>antigens. However, CD19 </a:t>
            </a:r>
            <a:r>
              <a:rPr sz="1000" spc="-25" dirty="0">
                <a:latin typeface="Arial MT"/>
                <a:cs typeface="Arial MT"/>
              </a:rPr>
              <a:t>is </a:t>
            </a:r>
            <a:r>
              <a:rPr sz="1000" dirty="0">
                <a:latin typeface="Arial MT"/>
                <a:cs typeface="Arial MT"/>
              </a:rPr>
              <a:t>usually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heavily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expressed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B-</a:t>
            </a:r>
            <a:r>
              <a:rPr sz="1000" dirty="0">
                <a:latin typeface="Arial MT"/>
                <a:cs typeface="Arial MT"/>
              </a:rPr>
              <a:t>CLL, whereas CD20 </a:t>
            </a:r>
            <a:r>
              <a:rPr sz="1000" spc="-10" dirty="0">
                <a:latin typeface="Arial MT"/>
                <a:cs typeface="Arial MT"/>
              </a:rPr>
              <a:t>expression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 </a:t>
            </a:r>
            <a:r>
              <a:rPr sz="1000" spc="-10" dirty="0">
                <a:latin typeface="Arial MT"/>
                <a:cs typeface="Arial MT"/>
              </a:rPr>
              <a:t>light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B-CLL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also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express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CD5,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pan–T-cell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antigen.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Mantle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cell </a:t>
            </a:r>
            <a:r>
              <a:rPr sz="1000" dirty="0">
                <a:latin typeface="Arial MT"/>
                <a:cs typeface="Arial MT"/>
              </a:rPr>
              <a:t>lymphoma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(MCL)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leukemic </a:t>
            </a:r>
            <a:r>
              <a:rPr sz="1000" dirty="0">
                <a:latin typeface="Arial MT"/>
                <a:cs typeface="Arial MT"/>
              </a:rPr>
              <a:t>phase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often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confused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CLL </a:t>
            </a:r>
            <a:r>
              <a:rPr sz="1000" dirty="0">
                <a:latin typeface="Arial MT"/>
                <a:cs typeface="Arial MT"/>
              </a:rPr>
              <a:t>because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both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CD5+. </a:t>
            </a:r>
            <a:r>
              <a:rPr sz="1000" dirty="0">
                <a:latin typeface="Arial MT"/>
                <a:cs typeface="Arial MT"/>
              </a:rPr>
              <a:t>However,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MCL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differs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CLL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several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aspects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including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intensity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CD20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expression, </a:t>
            </a:r>
            <a:r>
              <a:rPr sz="1000" dirty="0">
                <a:latin typeface="Arial MT"/>
                <a:cs typeface="Arial MT"/>
              </a:rPr>
              <a:t>amount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sIg,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lack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CD23,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lack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CD11c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positivity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for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FMC7.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Occasionally,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specific </a:t>
            </a:r>
            <a:r>
              <a:rPr sz="1000" dirty="0">
                <a:latin typeface="Arial MT"/>
                <a:cs typeface="Arial MT"/>
              </a:rPr>
              <a:t>cases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evolved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CLL,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express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CD5,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but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those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have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morphologic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features </a:t>
            </a:r>
            <a:r>
              <a:rPr sz="1000" dirty="0">
                <a:latin typeface="Arial MT"/>
                <a:cs typeface="Arial MT"/>
              </a:rPr>
              <a:t>distinctly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different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cells.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availability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multiparameter </a:t>
            </a:r>
            <a:r>
              <a:rPr sz="1000" dirty="0">
                <a:latin typeface="Arial MT"/>
                <a:cs typeface="Arial MT"/>
              </a:rPr>
              <a:t>flow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cytometry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facilitates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these analyses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Although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there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atypical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cases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other </a:t>
            </a:r>
            <a:r>
              <a:rPr sz="1000" dirty="0">
                <a:latin typeface="Arial MT"/>
                <a:cs typeface="Arial MT"/>
              </a:rPr>
              <a:t>lymphoproliferative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disorders </a:t>
            </a:r>
            <a:r>
              <a:rPr sz="1000" dirty="0">
                <a:latin typeface="Arial MT"/>
                <a:cs typeface="Arial MT"/>
              </a:rPr>
              <a:t>should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carefully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considered </a:t>
            </a:r>
            <a:r>
              <a:rPr sz="1000" dirty="0">
                <a:latin typeface="Arial MT"/>
                <a:cs typeface="Arial MT"/>
              </a:rPr>
              <a:t>before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atypical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diagnosed.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this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regard, </a:t>
            </a:r>
            <a:r>
              <a:rPr sz="1000" dirty="0">
                <a:latin typeface="Arial MT"/>
                <a:cs typeface="Arial MT"/>
              </a:rPr>
              <a:t>analysis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immunophenotype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neoplastic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useful.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example,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PLL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separate </a:t>
            </a:r>
            <a:r>
              <a:rPr sz="1000" dirty="0">
                <a:latin typeface="Arial MT"/>
                <a:cs typeface="Arial MT"/>
              </a:rPr>
              <a:t>entity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should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be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regarded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variant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CLL.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characterized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typical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phenotype: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SmIg++, </a:t>
            </a:r>
            <a:r>
              <a:rPr sz="1000" dirty="0">
                <a:latin typeface="Arial MT"/>
                <a:cs typeface="Arial MT"/>
              </a:rPr>
              <a:t>CD19+,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CD20+,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CD23-/+,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FMC7+.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B-PLL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also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positive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CD79b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CD22,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markers </a:t>
            </a:r>
            <a:r>
              <a:rPr sz="1000" dirty="0">
                <a:latin typeface="Arial MT"/>
                <a:cs typeface="Arial MT"/>
              </a:rPr>
              <a:t>that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usually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does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not </a:t>
            </a:r>
            <a:r>
              <a:rPr sz="1000" dirty="0">
                <a:latin typeface="Arial MT"/>
                <a:cs typeface="Arial MT"/>
              </a:rPr>
              <a:t>express.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This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contrasts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with </a:t>
            </a:r>
            <a:r>
              <a:rPr sz="1000" dirty="0">
                <a:latin typeface="Arial MT"/>
                <a:cs typeface="Arial MT"/>
              </a:rPr>
              <a:t>CLL–PLL,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whose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clinical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features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immunophenotype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much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closer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those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CLL. </a:t>
            </a:r>
            <a:r>
              <a:rPr sz="1000" dirty="0">
                <a:latin typeface="Arial MT"/>
                <a:cs typeface="Arial MT"/>
              </a:rPr>
              <a:t>[Dr.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O’Brien,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Zomas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al </a:t>
            </a:r>
            <a:r>
              <a:rPr sz="1000" dirty="0">
                <a:latin typeface="Arial MT"/>
                <a:cs typeface="Arial MT"/>
              </a:rPr>
              <a:t>reported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CD79b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5%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CLL </a:t>
            </a:r>
            <a:r>
              <a:rPr sz="1000" dirty="0">
                <a:latin typeface="Arial MT"/>
                <a:cs typeface="Arial MT"/>
              </a:rPr>
              <a:t>(we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graded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-);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92%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MCL </a:t>
            </a:r>
            <a:r>
              <a:rPr sz="1000" dirty="0">
                <a:latin typeface="Arial MT"/>
                <a:cs typeface="Arial MT"/>
              </a:rPr>
              <a:t>(we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graded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+);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74%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SLVL </a:t>
            </a:r>
            <a:r>
              <a:rPr sz="1000" dirty="0">
                <a:latin typeface="Arial MT"/>
                <a:cs typeface="Arial MT"/>
              </a:rPr>
              <a:t>(we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graded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as V); and 100% of PLL </a:t>
            </a:r>
            <a:r>
              <a:rPr sz="1000" spc="-25" dirty="0">
                <a:latin typeface="Arial MT"/>
                <a:cs typeface="Arial MT"/>
              </a:rPr>
              <a:t>(we </a:t>
            </a:r>
            <a:r>
              <a:rPr sz="1000" dirty="0">
                <a:latin typeface="Arial MT"/>
                <a:cs typeface="Arial MT"/>
              </a:rPr>
              <a:t>graded as +). Do you </a:t>
            </a:r>
            <a:r>
              <a:rPr sz="1000" spc="-10" dirty="0">
                <a:latin typeface="Arial MT"/>
                <a:cs typeface="Arial MT"/>
              </a:rPr>
              <a:t>concur?]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spc="5" dirty="0">
                <a:latin typeface="Arial MT"/>
                <a:cs typeface="Arial MT"/>
              </a:rPr>
              <a:t>1. </a:t>
            </a:r>
            <a:r>
              <a:rPr sz="1000" spc="10" dirty="0">
                <a:latin typeface="Arial MT"/>
                <a:cs typeface="Arial MT"/>
              </a:rPr>
              <a:t>Cheson</a:t>
            </a:r>
            <a:r>
              <a:rPr sz="1000" spc="5" dirty="0">
                <a:latin typeface="Arial MT"/>
                <a:cs typeface="Arial MT"/>
              </a:rPr>
              <a:t> et al. Blood. 1996;87:4990-4997.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5" dirty="0">
                <a:latin typeface="Arial MT"/>
                <a:cs typeface="Arial MT"/>
              </a:rPr>
              <a:t>4. Batata et al. </a:t>
            </a:r>
            <a:r>
              <a:rPr sz="1000" spc="10" dirty="0">
                <a:latin typeface="Arial MT"/>
                <a:cs typeface="Arial MT"/>
              </a:rPr>
              <a:t>Cancer.</a:t>
            </a:r>
            <a:r>
              <a:rPr sz="1000" spc="5" dirty="0">
                <a:latin typeface="Arial MT"/>
                <a:cs typeface="Arial MT"/>
              </a:rPr>
              <a:t> 1992;70:2436-2443. 2. Kroft et al. </a:t>
            </a:r>
            <a:r>
              <a:rPr sz="1000" spc="10" dirty="0">
                <a:latin typeface="Arial MT"/>
                <a:cs typeface="Arial MT"/>
              </a:rPr>
              <a:t>Blood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Rev.</a:t>
            </a:r>
            <a:r>
              <a:rPr sz="1000" spc="5" dirty="0">
                <a:latin typeface="Arial MT"/>
                <a:cs typeface="Arial MT"/>
              </a:rPr>
              <a:t> 1995;9:234-250.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5" dirty="0">
                <a:latin typeface="Arial MT"/>
                <a:cs typeface="Arial MT"/>
              </a:rPr>
              <a:t>5. </a:t>
            </a:r>
            <a:r>
              <a:rPr sz="1000" spc="10" dirty="0">
                <a:latin typeface="Arial MT"/>
                <a:cs typeface="Arial MT"/>
              </a:rPr>
              <a:t>Zomas</a:t>
            </a:r>
            <a:r>
              <a:rPr sz="1000" spc="5" dirty="0">
                <a:latin typeface="Arial MT"/>
                <a:cs typeface="Arial MT"/>
              </a:rPr>
              <a:t> et al. </a:t>
            </a:r>
            <a:r>
              <a:rPr sz="1000" spc="10" dirty="0">
                <a:latin typeface="Arial MT"/>
                <a:cs typeface="Arial MT"/>
              </a:rPr>
              <a:t>Leukemia.</a:t>
            </a:r>
            <a:r>
              <a:rPr sz="1000" spc="5" dirty="0">
                <a:latin typeface="Arial MT"/>
                <a:cs typeface="Arial MT"/>
              </a:rPr>
              <a:t> 1996;10:1966-1970. </a:t>
            </a:r>
            <a:r>
              <a:rPr sz="1000" spc="25" dirty="0">
                <a:latin typeface="Arial MT"/>
                <a:cs typeface="Arial MT"/>
              </a:rPr>
              <a:t>3.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30" dirty="0">
                <a:latin typeface="Arial MT"/>
                <a:cs typeface="Arial MT"/>
              </a:rPr>
              <a:t>O’Brien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25" dirty="0">
                <a:latin typeface="Arial MT"/>
                <a:cs typeface="Arial MT"/>
              </a:rPr>
              <a:t>et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al.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30" dirty="0">
                <a:latin typeface="Arial MT"/>
                <a:cs typeface="Arial MT"/>
              </a:rPr>
              <a:t>Blood.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30" dirty="0">
                <a:latin typeface="Arial MT"/>
                <a:cs typeface="Arial MT"/>
              </a:rPr>
              <a:t>1995;85:307-318.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25" dirty="0">
                <a:latin typeface="Arial MT"/>
                <a:cs typeface="Arial MT"/>
              </a:rPr>
              <a:t>6.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35" dirty="0">
                <a:latin typeface="Arial MT"/>
                <a:cs typeface="Arial MT"/>
              </a:rPr>
              <a:t>Hoyer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25" dirty="0">
                <a:latin typeface="Arial MT"/>
                <a:cs typeface="Arial MT"/>
              </a:rPr>
              <a:t>et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al.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30" dirty="0">
                <a:latin typeface="Arial MT"/>
                <a:cs typeface="Arial MT"/>
              </a:rPr>
              <a:t>Blood.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30" dirty="0">
                <a:latin typeface="Arial MT"/>
                <a:cs typeface="Arial MT"/>
              </a:rPr>
              <a:t>1995;86:1163-1169.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" y="1270253"/>
            <a:ext cx="8351520" cy="9525"/>
          </a:xfrm>
          <a:custGeom>
            <a:avLst/>
            <a:gdLst/>
            <a:ahLst/>
            <a:cxnLst/>
            <a:rect l="l" t="t" r="r" b="b"/>
            <a:pathLst>
              <a:path w="8351520" h="9525">
                <a:moveTo>
                  <a:pt x="0" y="9525"/>
                </a:moveTo>
                <a:lnTo>
                  <a:pt x="8351520" y="0"/>
                </a:lnTo>
              </a:path>
            </a:pathLst>
          </a:custGeom>
          <a:ln w="28575">
            <a:solidFill>
              <a:srgbClr val="0A41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182" y="1352803"/>
            <a:ext cx="513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59385">
              <a:lnSpc>
                <a:spcPct val="100000"/>
              </a:lnSpc>
              <a:spcBef>
                <a:spcPts val="100"/>
              </a:spcBef>
              <a:buClr>
                <a:srgbClr val="0A41CD"/>
              </a:buClr>
              <a:buFont typeface="Arial MT"/>
              <a:buChar char="•"/>
              <a:tabLst>
                <a:tab pos="197485" algn="l"/>
              </a:tabLst>
            </a:pPr>
            <a:r>
              <a:rPr sz="1800" dirty="0">
                <a:latin typeface="Arial MT"/>
                <a:cs typeface="Arial MT"/>
              </a:rPr>
              <a:t>Global,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Phase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III,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open-</a:t>
            </a:r>
            <a:r>
              <a:rPr sz="1800" dirty="0">
                <a:latin typeface="Arial MT"/>
                <a:cs typeface="Arial MT"/>
              </a:rPr>
              <a:t>label,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randomized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study</a:t>
            </a:r>
            <a:r>
              <a:rPr sz="1800" spc="-15" baseline="25462" dirty="0">
                <a:latin typeface="Arial MT"/>
                <a:cs typeface="Arial MT"/>
              </a:rPr>
              <a:t>1</a:t>
            </a:r>
            <a:endParaRPr sz="1800" baseline="25462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394" y="4652264"/>
            <a:ext cx="8283575" cy="116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30480" indent="-208915">
              <a:lnSpc>
                <a:spcPct val="100000"/>
              </a:lnSpc>
              <a:spcBef>
                <a:spcPts val="100"/>
              </a:spcBef>
              <a:buClr>
                <a:srgbClr val="0A41CD"/>
              </a:buClr>
              <a:buChar char="–"/>
              <a:tabLst>
                <a:tab pos="246379" algn="l"/>
              </a:tabLst>
            </a:pPr>
            <a:r>
              <a:rPr sz="1800" dirty="0">
                <a:latin typeface="Arial MT"/>
                <a:cs typeface="Arial MT"/>
              </a:rPr>
              <a:t>Superior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PFS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w</a:t>
            </a:r>
            <a:r>
              <a:rPr sz="1800" spc="-615" dirty="0">
                <a:latin typeface="Arial MT"/>
                <a:cs typeface="Arial MT"/>
              </a:rPr>
              <a:t>a</a:t>
            </a:r>
            <a:r>
              <a:rPr sz="1350" b="1" spc="-75" baseline="-27777" dirty="0">
                <a:solidFill>
                  <a:srgbClr val="2A2727"/>
                </a:solidFill>
                <a:latin typeface="Arial"/>
                <a:cs typeface="Arial"/>
              </a:rPr>
              <a:t>C</a:t>
            </a:r>
            <a:r>
              <a:rPr sz="1800" spc="-875" dirty="0">
                <a:latin typeface="Arial MT"/>
                <a:cs typeface="Arial MT"/>
              </a:rPr>
              <a:t>s</a:t>
            </a:r>
            <a:r>
              <a:rPr sz="1350" b="1" baseline="-27777" dirty="0">
                <a:solidFill>
                  <a:srgbClr val="2A2727"/>
                </a:solidFill>
                <a:latin typeface="Arial"/>
                <a:cs typeface="Arial"/>
              </a:rPr>
              <a:t>1</a:t>
            </a:r>
            <a:r>
              <a:rPr sz="1350" b="1" spc="254" baseline="-27777" dirty="0">
                <a:solidFill>
                  <a:srgbClr val="2A2727"/>
                </a:solidFill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observed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with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fixed-</a:t>
            </a:r>
            <a:r>
              <a:rPr sz="1800" dirty="0">
                <a:latin typeface="Arial MT"/>
                <a:cs typeface="Arial MT"/>
              </a:rPr>
              <a:t>duration VenR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patients </a:t>
            </a:r>
            <a:r>
              <a:rPr sz="1800" dirty="0">
                <a:latin typeface="Arial MT"/>
                <a:cs typeface="Arial MT"/>
              </a:rPr>
              <a:t>with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R/R</a:t>
            </a:r>
            <a:r>
              <a:rPr sz="1800" spc="-20" dirty="0">
                <a:latin typeface="Arial MT"/>
                <a:cs typeface="Arial MT"/>
              </a:rPr>
              <a:t> CLL</a:t>
            </a:r>
            <a:r>
              <a:rPr sz="1800" spc="-30" baseline="25462" dirty="0">
                <a:latin typeface="Arial MT"/>
                <a:cs typeface="Arial MT"/>
              </a:rPr>
              <a:t>1</a:t>
            </a:r>
            <a:endParaRPr sz="1800" baseline="25462">
              <a:latin typeface="Arial MT"/>
              <a:cs typeface="Arial MT"/>
            </a:endParaRPr>
          </a:p>
          <a:p>
            <a:pPr marL="246379" marR="266065" indent="-208915">
              <a:lnSpc>
                <a:spcPct val="100000"/>
              </a:lnSpc>
              <a:spcBef>
                <a:spcPts val="300"/>
              </a:spcBef>
              <a:buClr>
                <a:srgbClr val="0A41CD"/>
              </a:buClr>
              <a:buChar char="–"/>
              <a:tabLst>
                <a:tab pos="246379" algn="l"/>
              </a:tabLst>
            </a:pPr>
            <a:r>
              <a:rPr sz="1800" dirty="0">
                <a:latin typeface="Arial MT"/>
                <a:cs typeface="Arial MT"/>
              </a:rPr>
              <a:t>At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48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months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follow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up,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deep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responses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with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uMRD</a:t>
            </a:r>
            <a:r>
              <a:rPr sz="1800" baseline="25462" dirty="0">
                <a:latin typeface="Arial MT"/>
                <a:cs typeface="Arial MT"/>
              </a:rPr>
              <a:t>†</a:t>
            </a:r>
            <a:r>
              <a:rPr sz="1800" spc="209" baseline="2546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associated</a:t>
            </a:r>
            <a:r>
              <a:rPr sz="1800" spc="-20" dirty="0">
                <a:latin typeface="Arial MT"/>
                <a:cs typeface="Arial MT"/>
              </a:rPr>
              <a:t> with </a:t>
            </a:r>
            <a:r>
              <a:rPr sz="1800" dirty="0">
                <a:latin typeface="Arial MT"/>
                <a:cs typeface="Arial MT"/>
              </a:rPr>
              <a:t>favorable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PFS</a:t>
            </a:r>
            <a:r>
              <a:rPr sz="1800" spc="-30" baseline="25462" dirty="0">
                <a:latin typeface="Arial MT"/>
                <a:cs typeface="Arial MT"/>
              </a:rPr>
              <a:t>2</a:t>
            </a:r>
            <a:endParaRPr sz="1800" baseline="25462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9849" y="1667255"/>
            <a:ext cx="8001634" cy="2615565"/>
            <a:chOff x="319849" y="1667255"/>
            <a:chExt cx="8001634" cy="2615565"/>
          </a:xfrm>
        </p:grpSpPr>
        <p:sp>
          <p:nvSpPr>
            <p:cNvPr id="6" name="object 6"/>
            <p:cNvSpPr/>
            <p:nvPr/>
          </p:nvSpPr>
          <p:spPr>
            <a:xfrm>
              <a:off x="7130795" y="1667255"/>
              <a:ext cx="1190625" cy="2508885"/>
            </a:xfrm>
            <a:custGeom>
              <a:avLst/>
              <a:gdLst/>
              <a:ahLst/>
              <a:cxnLst/>
              <a:rect l="l" t="t" r="r" b="b"/>
              <a:pathLst>
                <a:path w="1190625" h="2508885">
                  <a:moveTo>
                    <a:pt x="1190244" y="0"/>
                  </a:moveTo>
                  <a:lnTo>
                    <a:pt x="0" y="0"/>
                  </a:lnTo>
                  <a:lnTo>
                    <a:pt x="0" y="2508504"/>
                  </a:lnTo>
                  <a:lnTo>
                    <a:pt x="1190244" y="2508504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A0CDFC">
                <a:alpha val="2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1344" y="1667255"/>
              <a:ext cx="4663440" cy="2510155"/>
            </a:xfrm>
            <a:custGeom>
              <a:avLst/>
              <a:gdLst/>
              <a:ahLst/>
              <a:cxnLst/>
              <a:rect l="l" t="t" r="r" b="b"/>
              <a:pathLst>
                <a:path w="4663440" h="2510154">
                  <a:moveTo>
                    <a:pt x="4663439" y="0"/>
                  </a:moveTo>
                  <a:lnTo>
                    <a:pt x="0" y="0"/>
                  </a:lnTo>
                  <a:lnTo>
                    <a:pt x="0" y="2510028"/>
                  </a:lnTo>
                  <a:lnTo>
                    <a:pt x="4663439" y="2510028"/>
                  </a:lnTo>
                  <a:lnTo>
                    <a:pt x="4663439" y="0"/>
                  </a:lnTo>
                  <a:close/>
                </a:path>
              </a:pathLst>
            </a:custGeom>
            <a:solidFill>
              <a:srgbClr val="E3AEF8">
                <a:alpha val="2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78963" y="4276344"/>
              <a:ext cx="5909310" cy="0"/>
            </a:xfrm>
            <a:custGeom>
              <a:avLst/>
              <a:gdLst/>
              <a:ahLst/>
              <a:cxnLst/>
              <a:rect l="l" t="t" r="r" b="b"/>
              <a:pathLst>
                <a:path w="5909309">
                  <a:moveTo>
                    <a:pt x="5814822" y="0"/>
                  </a:moveTo>
                  <a:lnTo>
                    <a:pt x="5908992" y="0"/>
                  </a:lnTo>
                </a:path>
                <a:path w="5909309">
                  <a:moveTo>
                    <a:pt x="169926" y="0"/>
                  </a:moveTo>
                  <a:lnTo>
                    <a:pt x="5763006" y="0"/>
                  </a:lnTo>
                </a:path>
                <a:path w="5909309">
                  <a:moveTo>
                    <a:pt x="0" y="0"/>
                  </a:moveTo>
                  <a:lnTo>
                    <a:pt x="11963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0044" y="2942844"/>
              <a:ext cx="76200" cy="45720"/>
            </a:xfrm>
            <a:custGeom>
              <a:avLst/>
              <a:gdLst/>
              <a:ahLst/>
              <a:cxnLst/>
              <a:rect l="l" t="t" r="r" b="b"/>
              <a:pathLst>
                <a:path w="76200" h="45719">
                  <a:moveTo>
                    <a:pt x="762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200" y="4572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6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2926" y="2469641"/>
              <a:ext cx="79375" cy="3175"/>
            </a:xfrm>
            <a:custGeom>
              <a:avLst/>
              <a:gdLst/>
              <a:ahLst/>
              <a:cxnLst/>
              <a:rect l="l" t="t" r="r" b="b"/>
              <a:pathLst>
                <a:path w="79375" h="3175">
                  <a:moveTo>
                    <a:pt x="0" y="0"/>
                  </a:moveTo>
                  <a:lnTo>
                    <a:pt x="78765" y="269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5947" y="2429005"/>
              <a:ext cx="87630" cy="85725"/>
            </a:xfrm>
            <a:custGeom>
              <a:avLst/>
              <a:gdLst/>
              <a:ahLst/>
              <a:cxnLst/>
              <a:rect l="l" t="t" r="r" b="b"/>
              <a:pathLst>
                <a:path w="87629" h="85725">
                  <a:moveTo>
                    <a:pt x="2933" y="0"/>
                  </a:moveTo>
                  <a:lnTo>
                    <a:pt x="0" y="85674"/>
                  </a:lnTo>
                  <a:lnTo>
                    <a:pt x="87147" y="4577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3758" y="2469635"/>
              <a:ext cx="669925" cy="462915"/>
            </a:xfrm>
            <a:custGeom>
              <a:avLst/>
              <a:gdLst/>
              <a:ahLst/>
              <a:cxnLst/>
              <a:rect l="l" t="t" r="r" b="b"/>
              <a:pathLst>
                <a:path w="669925" h="462914">
                  <a:moveTo>
                    <a:pt x="0" y="462368"/>
                  </a:moveTo>
                  <a:lnTo>
                    <a:pt x="308711" y="462368"/>
                  </a:lnTo>
                  <a:lnTo>
                    <a:pt x="308711" y="0"/>
                  </a:lnTo>
                  <a:lnTo>
                    <a:pt x="66949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0555" y="2406145"/>
              <a:ext cx="76200" cy="127000"/>
            </a:xfrm>
            <a:custGeom>
              <a:avLst/>
              <a:gdLst/>
              <a:ahLst/>
              <a:cxnLst/>
              <a:rect l="l" t="t" r="r" b="b"/>
              <a:pathLst>
                <a:path w="76200" h="127000">
                  <a:moveTo>
                    <a:pt x="0" y="0"/>
                  </a:moveTo>
                  <a:lnTo>
                    <a:pt x="0" y="127000"/>
                  </a:lnTo>
                  <a:lnTo>
                    <a:pt x="76200" y="6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3985" y="3051809"/>
              <a:ext cx="1151890" cy="516255"/>
            </a:xfrm>
            <a:custGeom>
              <a:avLst/>
              <a:gdLst/>
              <a:ahLst/>
              <a:cxnLst/>
              <a:rect l="l" t="t" r="r" b="b"/>
              <a:pathLst>
                <a:path w="1151889" h="516254">
                  <a:moveTo>
                    <a:pt x="0" y="0"/>
                  </a:moveTo>
                  <a:lnTo>
                    <a:pt x="0" y="516216"/>
                  </a:lnTo>
                  <a:lnTo>
                    <a:pt x="1151432" y="51621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2722" y="3504529"/>
              <a:ext cx="76200" cy="127000"/>
            </a:xfrm>
            <a:custGeom>
              <a:avLst/>
              <a:gdLst/>
              <a:ahLst/>
              <a:cxnLst/>
              <a:rect l="l" t="t" r="r" b="b"/>
              <a:pathLst>
                <a:path w="76200" h="127000">
                  <a:moveTo>
                    <a:pt x="0" y="0"/>
                  </a:moveTo>
                  <a:lnTo>
                    <a:pt x="0" y="127000"/>
                  </a:lnTo>
                  <a:lnTo>
                    <a:pt x="76200" y="6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611" y="2311910"/>
              <a:ext cx="1559560" cy="1472565"/>
            </a:xfrm>
            <a:custGeom>
              <a:avLst/>
              <a:gdLst/>
              <a:ahLst/>
              <a:cxnLst/>
              <a:rect l="l" t="t" r="r" b="b"/>
              <a:pathLst>
                <a:path w="1559560" h="1472564">
                  <a:moveTo>
                    <a:pt x="1432433" y="0"/>
                  </a:moveTo>
                  <a:lnTo>
                    <a:pt x="126619" y="0"/>
                  </a:lnTo>
                  <a:lnTo>
                    <a:pt x="77334" y="9950"/>
                  </a:lnTo>
                  <a:lnTo>
                    <a:pt x="37087" y="37087"/>
                  </a:lnTo>
                  <a:lnTo>
                    <a:pt x="9950" y="77334"/>
                  </a:lnTo>
                  <a:lnTo>
                    <a:pt x="0" y="126619"/>
                  </a:lnTo>
                  <a:lnTo>
                    <a:pt x="0" y="1345565"/>
                  </a:lnTo>
                  <a:lnTo>
                    <a:pt x="9950" y="1394849"/>
                  </a:lnTo>
                  <a:lnTo>
                    <a:pt x="37087" y="1435096"/>
                  </a:lnTo>
                  <a:lnTo>
                    <a:pt x="77334" y="1462233"/>
                  </a:lnTo>
                  <a:lnTo>
                    <a:pt x="126619" y="1472184"/>
                  </a:lnTo>
                  <a:lnTo>
                    <a:pt x="1432433" y="1472184"/>
                  </a:lnTo>
                  <a:lnTo>
                    <a:pt x="1481717" y="1462233"/>
                  </a:lnTo>
                  <a:lnTo>
                    <a:pt x="1521964" y="1435096"/>
                  </a:lnTo>
                  <a:lnTo>
                    <a:pt x="1549101" y="1394849"/>
                  </a:lnTo>
                  <a:lnTo>
                    <a:pt x="1559052" y="1345565"/>
                  </a:lnTo>
                  <a:lnTo>
                    <a:pt x="1559052" y="126619"/>
                  </a:lnTo>
                  <a:lnTo>
                    <a:pt x="1549101" y="77334"/>
                  </a:lnTo>
                  <a:lnTo>
                    <a:pt x="1521964" y="37087"/>
                  </a:lnTo>
                  <a:lnTo>
                    <a:pt x="1481717" y="9950"/>
                  </a:lnTo>
                  <a:lnTo>
                    <a:pt x="143243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611" y="2311910"/>
              <a:ext cx="1559560" cy="1472565"/>
            </a:xfrm>
            <a:custGeom>
              <a:avLst/>
              <a:gdLst/>
              <a:ahLst/>
              <a:cxnLst/>
              <a:rect l="l" t="t" r="r" b="b"/>
              <a:pathLst>
                <a:path w="1559560" h="1472564">
                  <a:moveTo>
                    <a:pt x="0" y="126619"/>
                  </a:moveTo>
                  <a:lnTo>
                    <a:pt x="9950" y="77334"/>
                  </a:lnTo>
                  <a:lnTo>
                    <a:pt x="37087" y="37087"/>
                  </a:lnTo>
                  <a:lnTo>
                    <a:pt x="77334" y="9950"/>
                  </a:lnTo>
                  <a:lnTo>
                    <a:pt x="126619" y="0"/>
                  </a:lnTo>
                  <a:lnTo>
                    <a:pt x="1432433" y="0"/>
                  </a:lnTo>
                  <a:lnTo>
                    <a:pt x="1481717" y="9950"/>
                  </a:lnTo>
                  <a:lnTo>
                    <a:pt x="1521964" y="37087"/>
                  </a:lnTo>
                  <a:lnTo>
                    <a:pt x="1549101" y="77334"/>
                  </a:lnTo>
                  <a:lnTo>
                    <a:pt x="1559052" y="126619"/>
                  </a:lnTo>
                  <a:lnTo>
                    <a:pt x="1559052" y="1345565"/>
                  </a:lnTo>
                  <a:lnTo>
                    <a:pt x="1549101" y="1394849"/>
                  </a:lnTo>
                  <a:lnTo>
                    <a:pt x="1521964" y="1435096"/>
                  </a:lnTo>
                  <a:lnTo>
                    <a:pt x="1481717" y="1462233"/>
                  </a:lnTo>
                  <a:lnTo>
                    <a:pt x="1432433" y="1472184"/>
                  </a:lnTo>
                  <a:lnTo>
                    <a:pt x="126619" y="1472184"/>
                  </a:lnTo>
                  <a:lnTo>
                    <a:pt x="77334" y="1462233"/>
                  </a:lnTo>
                  <a:lnTo>
                    <a:pt x="37087" y="1435096"/>
                  </a:lnTo>
                  <a:lnTo>
                    <a:pt x="9950" y="1394849"/>
                  </a:lnTo>
                  <a:lnTo>
                    <a:pt x="0" y="1345565"/>
                  </a:lnTo>
                  <a:lnTo>
                    <a:pt x="0" y="12661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8623" y="2370222"/>
            <a:ext cx="11252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R/R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CLL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(N=389)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905" y="2736585"/>
            <a:ext cx="1465580" cy="9734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  <a:p>
            <a:pPr marL="131445" indent="-118745">
              <a:lnSpc>
                <a:spcPct val="100000"/>
              </a:lnSpc>
              <a:spcBef>
                <a:spcPts val="229"/>
              </a:spcBef>
              <a:buChar char="•"/>
              <a:tabLst>
                <a:tab pos="13144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del(17p)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local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labs</a:t>
            </a:r>
            <a:endParaRPr sz="1100">
              <a:latin typeface="Arial MT"/>
              <a:cs typeface="Arial MT"/>
            </a:endParaRPr>
          </a:p>
          <a:p>
            <a:pPr marL="130810" marR="140970" indent="-118745">
              <a:lnSpc>
                <a:spcPts val="1250"/>
              </a:lnSpc>
              <a:spcBef>
                <a:spcPts val="340"/>
              </a:spcBef>
              <a:buChar char="•"/>
              <a:tabLst>
                <a:tab pos="13271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Responsiveness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to 	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prior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therapy</a:t>
            </a:r>
            <a:endParaRPr sz="1100">
              <a:latin typeface="Arial MT"/>
              <a:cs typeface="Arial MT"/>
            </a:endParaRPr>
          </a:p>
          <a:p>
            <a:pPr marL="131445" indent="-118745">
              <a:lnSpc>
                <a:spcPct val="100000"/>
              </a:lnSpc>
              <a:spcBef>
                <a:spcPts val="204"/>
              </a:spcBef>
              <a:buChar char="•"/>
              <a:tabLst>
                <a:tab pos="13144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Geographic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region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00757" y="2756661"/>
            <a:ext cx="360680" cy="355600"/>
            <a:chOff x="2000757" y="2756661"/>
            <a:chExt cx="360680" cy="355600"/>
          </a:xfrm>
        </p:grpSpPr>
        <p:sp>
          <p:nvSpPr>
            <p:cNvPr id="21" name="object 21"/>
            <p:cNvSpPr/>
            <p:nvPr/>
          </p:nvSpPr>
          <p:spPr>
            <a:xfrm>
              <a:off x="2007107" y="2763011"/>
              <a:ext cx="347980" cy="342900"/>
            </a:xfrm>
            <a:custGeom>
              <a:avLst/>
              <a:gdLst/>
              <a:ahLst/>
              <a:cxnLst/>
              <a:rect l="l" t="t" r="r" b="b"/>
              <a:pathLst>
                <a:path w="347980" h="342900">
                  <a:moveTo>
                    <a:pt x="173736" y="0"/>
                  </a:moveTo>
                  <a:lnTo>
                    <a:pt x="127551" y="6124"/>
                  </a:lnTo>
                  <a:lnTo>
                    <a:pt x="86049" y="23407"/>
                  </a:lnTo>
                  <a:lnTo>
                    <a:pt x="50887" y="50215"/>
                  </a:lnTo>
                  <a:lnTo>
                    <a:pt x="23720" y="84915"/>
                  </a:lnTo>
                  <a:lnTo>
                    <a:pt x="6206" y="125871"/>
                  </a:lnTo>
                  <a:lnTo>
                    <a:pt x="0" y="171450"/>
                  </a:lnTo>
                  <a:lnTo>
                    <a:pt x="6206" y="217028"/>
                  </a:lnTo>
                  <a:lnTo>
                    <a:pt x="23720" y="257984"/>
                  </a:lnTo>
                  <a:lnTo>
                    <a:pt x="50887" y="292684"/>
                  </a:lnTo>
                  <a:lnTo>
                    <a:pt x="86049" y="319492"/>
                  </a:lnTo>
                  <a:lnTo>
                    <a:pt x="127551" y="336775"/>
                  </a:lnTo>
                  <a:lnTo>
                    <a:pt x="173736" y="342900"/>
                  </a:lnTo>
                  <a:lnTo>
                    <a:pt x="219920" y="336775"/>
                  </a:lnTo>
                  <a:lnTo>
                    <a:pt x="261422" y="319492"/>
                  </a:lnTo>
                  <a:lnTo>
                    <a:pt x="296584" y="292684"/>
                  </a:lnTo>
                  <a:lnTo>
                    <a:pt x="323751" y="257984"/>
                  </a:lnTo>
                  <a:lnTo>
                    <a:pt x="341265" y="217028"/>
                  </a:lnTo>
                  <a:lnTo>
                    <a:pt x="347472" y="171450"/>
                  </a:lnTo>
                  <a:lnTo>
                    <a:pt x="341265" y="125871"/>
                  </a:lnTo>
                  <a:lnTo>
                    <a:pt x="323751" y="84915"/>
                  </a:lnTo>
                  <a:lnTo>
                    <a:pt x="296584" y="50215"/>
                  </a:lnTo>
                  <a:lnTo>
                    <a:pt x="261422" y="23407"/>
                  </a:lnTo>
                  <a:lnTo>
                    <a:pt x="219920" y="6124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07107" y="2763011"/>
              <a:ext cx="347980" cy="342900"/>
            </a:xfrm>
            <a:custGeom>
              <a:avLst/>
              <a:gdLst/>
              <a:ahLst/>
              <a:cxnLst/>
              <a:rect l="l" t="t" r="r" b="b"/>
              <a:pathLst>
                <a:path w="347980" h="342900">
                  <a:moveTo>
                    <a:pt x="0" y="171450"/>
                  </a:moveTo>
                  <a:lnTo>
                    <a:pt x="6206" y="125871"/>
                  </a:lnTo>
                  <a:lnTo>
                    <a:pt x="23720" y="84915"/>
                  </a:lnTo>
                  <a:lnTo>
                    <a:pt x="50887" y="50215"/>
                  </a:lnTo>
                  <a:lnTo>
                    <a:pt x="86049" y="23407"/>
                  </a:lnTo>
                  <a:lnTo>
                    <a:pt x="127551" y="6124"/>
                  </a:lnTo>
                  <a:lnTo>
                    <a:pt x="173736" y="0"/>
                  </a:lnTo>
                  <a:lnTo>
                    <a:pt x="219920" y="6124"/>
                  </a:lnTo>
                  <a:lnTo>
                    <a:pt x="261422" y="23407"/>
                  </a:lnTo>
                  <a:lnTo>
                    <a:pt x="296584" y="50215"/>
                  </a:lnTo>
                  <a:lnTo>
                    <a:pt x="323751" y="84915"/>
                  </a:lnTo>
                  <a:lnTo>
                    <a:pt x="341265" y="125871"/>
                  </a:lnTo>
                  <a:lnTo>
                    <a:pt x="347472" y="171450"/>
                  </a:lnTo>
                  <a:lnTo>
                    <a:pt x="341265" y="217028"/>
                  </a:lnTo>
                  <a:lnTo>
                    <a:pt x="323751" y="257984"/>
                  </a:lnTo>
                  <a:lnTo>
                    <a:pt x="296584" y="292684"/>
                  </a:lnTo>
                  <a:lnTo>
                    <a:pt x="261422" y="319492"/>
                  </a:lnTo>
                  <a:lnTo>
                    <a:pt x="219920" y="336775"/>
                  </a:lnTo>
                  <a:lnTo>
                    <a:pt x="173736" y="342900"/>
                  </a:lnTo>
                  <a:lnTo>
                    <a:pt x="127551" y="336775"/>
                  </a:lnTo>
                  <a:lnTo>
                    <a:pt x="86049" y="319492"/>
                  </a:lnTo>
                  <a:lnTo>
                    <a:pt x="50887" y="292684"/>
                  </a:lnTo>
                  <a:lnTo>
                    <a:pt x="23720" y="257984"/>
                  </a:lnTo>
                  <a:lnTo>
                    <a:pt x="6206" y="217028"/>
                  </a:lnTo>
                  <a:lnTo>
                    <a:pt x="0" y="171450"/>
                  </a:lnTo>
                  <a:close/>
                </a:path>
              </a:pathLst>
            </a:custGeom>
            <a:ln w="127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43098" y="2788205"/>
            <a:ext cx="2800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Rand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6398" y="2910122"/>
            <a:ext cx="1739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1:1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89376" y="1897382"/>
            <a:ext cx="4890770" cy="2216150"/>
            <a:chOff x="3389376" y="1897382"/>
            <a:chExt cx="4890770" cy="2216150"/>
          </a:xfrm>
        </p:grpSpPr>
        <p:sp>
          <p:nvSpPr>
            <p:cNvPr id="26" name="object 26"/>
            <p:cNvSpPr/>
            <p:nvPr/>
          </p:nvSpPr>
          <p:spPr>
            <a:xfrm>
              <a:off x="3389376" y="3020573"/>
              <a:ext cx="1732914" cy="1092835"/>
            </a:xfrm>
            <a:custGeom>
              <a:avLst/>
              <a:gdLst/>
              <a:ahLst/>
              <a:cxnLst/>
              <a:rect l="l" t="t" r="r" b="b"/>
              <a:pathLst>
                <a:path w="1732914" h="1092835">
                  <a:moveTo>
                    <a:pt x="1642884" y="0"/>
                  </a:moveTo>
                  <a:lnTo>
                    <a:pt x="89903" y="0"/>
                  </a:lnTo>
                  <a:lnTo>
                    <a:pt x="54912" y="7064"/>
                  </a:lnTo>
                  <a:lnTo>
                    <a:pt x="26335" y="26330"/>
                  </a:lnTo>
                  <a:lnTo>
                    <a:pt x="7066" y="54906"/>
                  </a:lnTo>
                  <a:lnTo>
                    <a:pt x="0" y="89903"/>
                  </a:lnTo>
                  <a:lnTo>
                    <a:pt x="0" y="1002792"/>
                  </a:lnTo>
                  <a:lnTo>
                    <a:pt x="7066" y="1037790"/>
                  </a:lnTo>
                  <a:lnTo>
                    <a:pt x="26335" y="1066371"/>
                  </a:lnTo>
                  <a:lnTo>
                    <a:pt x="54912" y="1085641"/>
                  </a:lnTo>
                  <a:lnTo>
                    <a:pt x="89903" y="1092708"/>
                  </a:lnTo>
                  <a:lnTo>
                    <a:pt x="1642884" y="1092708"/>
                  </a:lnTo>
                  <a:lnTo>
                    <a:pt x="1677875" y="1085641"/>
                  </a:lnTo>
                  <a:lnTo>
                    <a:pt x="1706452" y="1066371"/>
                  </a:lnTo>
                  <a:lnTo>
                    <a:pt x="1725721" y="1037790"/>
                  </a:lnTo>
                  <a:lnTo>
                    <a:pt x="1732788" y="1002792"/>
                  </a:lnTo>
                  <a:lnTo>
                    <a:pt x="1732788" y="89903"/>
                  </a:lnTo>
                  <a:lnTo>
                    <a:pt x="1725721" y="54906"/>
                  </a:lnTo>
                  <a:lnTo>
                    <a:pt x="1706452" y="26330"/>
                  </a:lnTo>
                  <a:lnTo>
                    <a:pt x="1677875" y="7064"/>
                  </a:lnTo>
                  <a:lnTo>
                    <a:pt x="1642884" y="0"/>
                  </a:lnTo>
                  <a:close/>
                </a:path>
              </a:pathLst>
            </a:custGeom>
            <a:solidFill>
              <a:srgbClr val="F36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0578" y="2469642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>
                  <a:moveTo>
                    <a:pt x="0" y="0"/>
                  </a:moveTo>
                  <a:lnTo>
                    <a:pt x="170002" y="0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66293" y="242677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25974" y="3516630"/>
              <a:ext cx="1954530" cy="3175"/>
            </a:xfrm>
            <a:custGeom>
              <a:avLst/>
              <a:gdLst/>
              <a:ahLst/>
              <a:cxnLst/>
              <a:rect l="l" t="t" r="r" b="b"/>
              <a:pathLst>
                <a:path w="1954529" h="3175">
                  <a:moveTo>
                    <a:pt x="0" y="0"/>
                  </a:moveTo>
                  <a:lnTo>
                    <a:pt x="1954339" y="3162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65951" y="3476899"/>
              <a:ext cx="86360" cy="85725"/>
            </a:xfrm>
            <a:custGeom>
              <a:avLst/>
              <a:gdLst/>
              <a:ahLst/>
              <a:cxnLst/>
              <a:rect l="l" t="t" r="r" b="b"/>
              <a:pathLst>
                <a:path w="86359" h="85725">
                  <a:moveTo>
                    <a:pt x="139" y="0"/>
                  </a:moveTo>
                  <a:lnTo>
                    <a:pt x="0" y="85725"/>
                  </a:lnTo>
                  <a:lnTo>
                    <a:pt x="85788" y="4300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50608" y="1897382"/>
              <a:ext cx="1129665" cy="1673860"/>
            </a:xfrm>
            <a:custGeom>
              <a:avLst/>
              <a:gdLst/>
              <a:ahLst/>
              <a:cxnLst/>
              <a:rect l="l" t="t" r="r" b="b"/>
              <a:pathLst>
                <a:path w="1129665" h="1673860">
                  <a:moveTo>
                    <a:pt x="941069" y="0"/>
                  </a:moveTo>
                  <a:lnTo>
                    <a:pt x="188214" y="0"/>
                  </a:lnTo>
                  <a:lnTo>
                    <a:pt x="138178" y="6723"/>
                  </a:lnTo>
                  <a:lnTo>
                    <a:pt x="93217" y="25696"/>
                  </a:lnTo>
                  <a:lnTo>
                    <a:pt x="55125" y="55125"/>
                  </a:lnTo>
                  <a:lnTo>
                    <a:pt x="25696" y="93217"/>
                  </a:lnTo>
                  <a:lnTo>
                    <a:pt x="6723" y="138178"/>
                  </a:lnTo>
                  <a:lnTo>
                    <a:pt x="0" y="188213"/>
                  </a:lnTo>
                  <a:lnTo>
                    <a:pt x="0" y="1485125"/>
                  </a:lnTo>
                  <a:lnTo>
                    <a:pt x="6723" y="1535166"/>
                  </a:lnTo>
                  <a:lnTo>
                    <a:pt x="25696" y="1580130"/>
                  </a:lnTo>
                  <a:lnTo>
                    <a:pt x="55125" y="1618224"/>
                  </a:lnTo>
                  <a:lnTo>
                    <a:pt x="93218" y="1647655"/>
                  </a:lnTo>
                  <a:lnTo>
                    <a:pt x="138178" y="1666628"/>
                  </a:lnTo>
                  <a:lnTo>
                    <a:pt x="188214" y="1673352"/>
                  </a:lnTo>
                  <a:lnTo>
                    <a:pt x="941069" y="1673352"/>
                  </a:lnTo>
                  <a:lnTo>
                    <a:pt x="991105" y="1666628"/>
                  </a:lnTo>
                  <a:lnTo>
                    <a:pt x="1036066" y="1647655"/>
                  </a:lnTo>
                  <a:lnTo>
                    <a:pt x="1074158" y="1618224"/>
                  </a:lnTo>
                  <a:lnTo>
                    <a:pt x="1103587" y="1580130"/>
                  </a:lnTo>
                  <a:lnTo>
                    <a:pt x="1122560" y="1535166"/>
                  </a:lnTo>
                  <a:lnTo>
                    <a:pt x="1129284" y="1485125"/>
                  </a:lnTo>
                  <a:lnTo>
                    <a:pt x="1129284" y="188213"/>
                  </a:lnTo>
                  <a:lnTo>
                    <a:pt x="1122560" y="138178"/>
                  </a:lnTo>
                  <a:lnTo>
                    <a:pt x="1103587" y="93217"/>
                  </a:lnTo>
                  <a:lnTo>
                    <a:pt x="1074158" y="55125"/>
                  </a:lnTo>
                  <a:lnTo>
                    <a:pt x="1036066" y="25696"/>
                  </a:lnTo>
                  <a:lnTo>
                    <a:pt x="991105" y="6723"/>
                  </a:lnTo>
                  <a:lnTo>
                    <a:pt x="941069" y="0"/>
                  </a:lnTo>
                  <a:close/>
                </a:path>
              </a:pathLst>
            </a:custGeom>
            <a:solidFill>
              <a:srgbClr val="0A4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30795" y="1667255"/>
            <a:ext cx="1190625" cy="25088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20"/>
              </a:spcBef>
            </a:pPr>
            <a:r>
              <a:rPr sz="1050" b="1" spc="-10" dirty="0">
                <a:latin typeface="Arial"/>
                <a:cs typeface="Arial"/>
              </a:rPr>
              <a:t>Substudy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050">
              <a:latin typeface="Arial"/>
              <a:cs typeface="Arial"/>
            </a:endParaRPr>
          </a:p>
          <a:p>
            <a:pPr marL="200660" marR="214629" indent="635" algn="ctr">
              <a:lnSpc>
                <a:spcPts val="1190"/>
              </a:lnSpc>
              <a:spcBef>
                <a:spcPts val="5"/>
              </a:spcBef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Subsequent retreatment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VenR</a:t>
            </a:r>
            <a:r>
              <a:rPr sz="1100" spc="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crossover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BR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endParaRPr sz="1100">
              <a:latin typeface="Arial MT"/>
              <a:cs typeface="Arial MT"/>
            </a:endParaRPr>
          </a:p>
          <a:p>
            <a:pPr marR="12700" algn="ctr">
              <a:lnSpc>
                <a:spcPts val="111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VenR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following</a:t>
            </a:r>
            <a:endParaRPr sz="900">
              <a:latin typeface="Arial MT"/>
              <a:cs typeface="Arial MT"/>
            </a:endParaRPr>
          </a:p>
          <a:p>
            <a:pPr marR="11430" algn="ctr">
              <a:lnSpc>
                <a:spcPts val="1030"/>
              </a:lnSpc>
            </a:pP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PD*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71344" y="1921764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1066800" y="0"/>
                </a:moveTo>
                <a:lnTo>
                  <a:pt x="0" y="1066800"/>
                </a:lnTo>
                <a:lnTo>
                  <a:pt x="1066800" y="1066800"/>
                </a:lnTo>
                <a:lnTo>
                  <a:pt x="1066800" y="0"/>
                </a:lnTo>
                <a:close/>
              </a:path>
            </a:pathLst>
          </a:custGeom>
          <a:solidFill>
            <a:srgbClr val="06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68924" y="2325937"/>
            <a:ext cx="658495" cy="5886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00685" algn="r">
              <a:lnSpc>
                <a:spcPts val="1080"/>
              </a:lnSpc>
              <a:spcBef>
                <a:spcPts val="229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Ven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week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ramp-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20–400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71515" y="1897383"/>
            <a:ext cx="1724025" cy="1091565"/>
          </a:xfrm>
          <a:custGeom>
            <a:avLst/>
            <a:gdLst/>
            <a:ahLst/>
            <a:cxnLst/>
            <a:rect l="l" t="t" r="r" b="b"/>
            <a:pathLst>
              <a:path w="1724025" h="1091564">
                <a:moveTo>
                  <a:pt x="1611769" y="0"/>
                </a:moveTo>
                <a:lnTo>
                  <a:pt x="111874" y="0"/>
                </a:lnTo>
                <a:lnTo>
                  <a:pt x="68328" y="8791"/>
                </a:lnTo>
                <a:lnTo>
                  <a:pt x="32767" y="32767"/>
                </a:lnTo>
                <a:lnTo>
                  <a:pt x="8791" y="68328"/>
                </a:lnTo>
                <a:lnTo>
                  <a:pt x="0" y="111874"/>
                </a:lnTo>
                <a:lnTo>
                  <a:pt x="0" y="979297"/>
                </a:lnTo>
                <a:lnTo>
                  <a:pt x="8791" y="1022850"/>
                </a:lnTo>
                <a:lnTo>
                  <a:pt x="32767" y="1058414"/>
                </a:lnTo>
                <a:lnTo>
                  <a:pt x="68328" y="1082392"/>
                </a:lnTo>
                <a:lnTo>
                  <a:pt x="111874" y="1091184"/>
                </a:lnTo>
                <a:lnTo>
                  <a:pt x="1611769" y="1091184"/>
                </a:lnTo>
                <a:lnTo>
                  <a:pt x="1655315" y="1082392"/>
                </a:lnTo>
                <a:lnTo>
                  <a:pt x="1690876" y="1058414"/>
                </a:lnTo>
                <a:lnTo>
                  <a:pt x="1714852" y="1022850"/>
                </a:lnTo>
                <a:lnTo>
                  <a:pt x="1723644" y="979297"/>
                </a:lnTo>
                <a:lnTo>
                  <a:pt x="1723644" y="111874"/>
                </a:lnTo>
                <a:lnTo>
                  <a:pt x="1714852" y="68328"/>
                </a:lnTo>
                <a:lnTo>
                  <a:pt x="1690876" y="32767"/>
                </a:lnTo>
                <a:lnTo>
                  <a:pt x="1655315" y="8791"/>
                </a:lnTo>
                <a:lnTo>
                  <a:pt x="1611769" y="0"/>
                </a:lnTo>
                <a:close/>
              </a:path>
            </a:pathLst>
          </a:custGeom>
          <a:solidFill>
            <a:srgbClr val="06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69225" y="2087871"/>
            <a:ext cx="1529715" cy="6845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21945" marR="312420" indent="28575" algn="ctr">
              <a:lnSpc>
                <a:spcPts val="1190"/>
              </a:lnSpc>
              <a:spcBef>
                <a:spcPts val="25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Venetoclax monotherapy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55"/>
              </a:lnSpc>
              <a:spcBef>
                <a:spcPts val="15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Venetoclax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55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400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orally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once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daily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366517" y="1898909"/>
            <a:ext cx="5890895" cy="2496185"/>
            <a:chOff x="2366517" y="1898909"/>
            <a:chExt cx="5890895" cy="2496185"/>
          </a:xfrm>
        </p:grpSpPr>
        <p:sp>
          <p:nvSpPr>
            <p:cNvPr id="38" name="object 38"/>
            <p:cNvSpPr/>
            <p:nvPr/>
          </p:nvSpPr>
          <p:spPr>
            <a:xfrm>
              <a:off x="3387851" y="1898909"/>
              <a:ext cx="1734820" cy="1092835"/>
            </a:xfrm>
            <a:custGeom>
              <a:avLst/>
              <a:gdLst/>
              <a:ahLst/>
              <a:cxnLst/>
              <a:rect l="l" t="t" r="r" b="b"/>
              <a:pathLst>
                <a:path w="1734820" h="1092835">
                  <a:moveTo>
                    <a:pt x="1644408" y="0"/>
                  </a:moveTo>
                  <a:lnTo>
                    <a:pt x="89903" y="0"/>
                  </a:lnTo>
                  <a:lnTo>
                    <a:pt x="54912" y="7064"/>
                  </a:lnTo>
                  <a:lnTo>
                    <a:pt x="26335" y="26330"/>
                  </a:lnTo>
                  <a:lnTo>
                    <a:pt x="7066" y="54906"/>
                  </a:lnTo>
                  <a:lnTo>
                    <a:pt x="0" y="89903"/>
                  </a:lnTo>
                  <a:lnTo>
                    <a:pt x="0" y="1002792"/>
                  </a:lnTo>
                  <a:lnTo>
                    <a:pt x="7066" y="1037790"/>
                  </a:lnTo>
                  <a:lnTo>
                    <a:pt x="26335" y="1066371"/>
                  </a:lnTo>
                  <a:lnTo>
                    <a:pt x="54912" y="1085641"/>
                  </a:lnTo>
                  <a:lnTo>
                    <a:pt x="89903" y="1092708"/>
                  </a:lnTo>
                  <a:lnTo>
                    <a:pt x="1644408" y="1092708"/>
                  </a:lnTo>
                  <a:lnTo>
                    <a:pt x="1679399" y="1085641"/>
                  </a:lnTo>
                  <a:lnTo>
                    <a:pt x="1707976" y="1066371"/>
                  </a:lnTo>
                  <a:lnTo>
                    <a:pt x="1727245" y="1037790"/>
                  </a:lnTo>
                  <a:lnTo>
                    <a:pt x="1734312" y="1002792"/>
                  </a:lnTo>
                  <a:lnTo>
                    <a:pt x="1734312" y="89903"/>
                  </a:lnTo>
                  <a:lnTo>
                    <a:pt x="1727245" y="54906"/>
                  </a:lnTo>
                  <a:lnTo>
                    <a:pt x="1707976" y="26330"/>
                  </a:lnTo>
                  <a:lnTo>
                    <a:pt x="1679399" y="7064"/>
                  </a:lnTo>
                  <a:lnTo>
                    <a:pt x="1644408" y="0"/>
                  </a:lnTo>
                  <a:close/>
                </a:path>
              </a:pathLst>
            </a:custGeom>
            <a:solidFill>
              <a:srgbClr val="0A4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06139" y="4267202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457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2867" y="4265678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457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22163" y="4265678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457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79920" y="4265678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457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145" y="4174489"/>
              <a:ext cx="173977" cy="2204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3041" y="4172966"/>
              <a:ext cx="173977" cy="220471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082203" y="4295818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A2727"/>
                </a:solidFill>
                <a:latin typeface="Arial"/>
                <a:cs typeface="Arial"/>
              </a:rPr>
              <a:t>Start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56950" y="4295818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A2727"/>
                </a:solidFill>
                <a:latin typeface="Arial"/>
                <a:cs typeface="Arial"/>
              </a:rPr>
              <a:t>C6</a:t>
            </a:r>
            <a:r>
              <a:rPr sz="900" b="1" spc="-10" dirty="0">
                <a:solidFill>
                  <a:srgbClr val="2A2727"/>
                </a:solidFill>
                <a:latin typeface="Arial"/>
                <a:cs typeface="Arial"/>
              </a:rPr>
              <a:t> (EOCT)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99466" y="4295818"/>
            <a:ext cx="577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A2727"/>
                </a:solidFill>
                <a:latin typeface="Arial"/>
                <a:cs typeface="Arial"/>
              </a:rPr>
              <a:t>C24</a:t>
            </a:r>
            <a:r>
              <a:rPr sz="900" b="1" spc="-25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A2727"/>
                </a:solidFill>
                <a:latin typeface="Arial"/>
                <a:cs typeface="Arial"/>
              </a:rPr>
              <a:t>(EOT)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32728" y="4263418"/>
            <a:ext cx="4438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6</a:t>
            </a:r>
            <a:r>
              <a:rPr sz="800" i="1" spc="-5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A2727"/>
                </a:solidFill>
                <a:latin typeface="Arial"/>
                <a:cs typeface="Arial"/>
              </a:rPr>
              <a:t>months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35446" y="4263622"/>
            <a:ext cx="4013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5</a:t>
            </a:r>
            <a:r>
              <a:rPr sz="800" i="1" spc="-5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A2727"/>
                </a:solidFill>
                <a:latin typeface="Arial"/>
                <a:cs typeface="Arial"/>
              </a:rPr>
              <a:t>weeks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49127" y="4263418"/>
            <a:ext cx="5810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max</a:t>
            </a:r>
            <a:r>
              <a:rPr sz="800" i="1" spc="-5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2</a:t>
            </a:r>
            <a:r>
              <a:rPr sz="800" i="1" spc="-10" dirty="0">
                <a:solidFill>
                  <a:srgbClr val="2A2727"/>
                </a:solidFill>
                <a:latin typeface="Arial"/>
                <a:cs typeface="Arial"/>
              </a:rPr>
              <a:t> years </a:t>
            </a: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from</a:t>
            </a:r>
            <a:r>
              <a:rPr sz="800" i="1" spc="-15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A2727"/>
                </a:solidFill>
                <a:latin typeface="Arial"/>
                <a:cs typeface="Arial"/>
              </a:rPr>
              <a:t>C1D1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67760" y="4263418"/>
            <a:ext cx="4279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7</a:t>
            </a:r>
            <a:r>
              <a:rPr sz="800" i="1" spc="-5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A2727"/>
                </a:solidFill>
                <a:latin typeface="Arial"/>
                <a:cs typeface="Arial"/>
              </a:rPr>
              <a:t>years’ </a:t>
            </a:r>
            <a:r>
              <a:rPr sz="800" i="1" dirty="0">
                <a:solidFill>
                  <a:srgbClr val="2A2727"/>
                </a:solidFill>
                <a:latin typeface="Arial"/>
                <a:cs typeface="Arial"/>
              </a:rPr>
              <a:t>follow</a:t>
            </a:r>
            <a:r>
              <a:rPr sz="800" i="1" spc="-10" dirty="0">
                <a:solidFill>
                  <a:srgbClr val="2A2727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2A2727"/>
                </a:solidFill>
                <a:latin typeface="Arial"/>
                <a:cs typeface="Arial"/>
              </a:rPr>
              <a:t>up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65601" y="1628533"/>
            <a:ext cx="1625600" cy="2437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50265" algn="ctr">
              <a:lnSpc>
                <a:spcPct val="100000"/>
              </a:lnSpc>
              <a:spcBef>
                <a:spcPts val="315"/>
              </a:spcBef>
            </a:pPr>
            <a:r>
              <a:rPr sz="1050" b="1" dirty="0">
                <a:latin typeface="Arial"/>
                <a:cs typeface="Arial"/>
              </a:rPr>
              <a:t>Main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study</a:t>
            </a:r>
            <a:endParaRPr sz="1050">
              <a:latin typeface="Arial"/>
              <a:cs typeface="Arial"/>
            </a:endParaRPr>
          </a:p>
          <a:p>
            <a:pPr marL="173355" marR="213360" algn="ctr">
              <a:lnSpc>
                <a:spcPts val="1190"/>
              </a:lnSpc>
              <a:spcBef>
                <a:spcPts val="37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VenR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combination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(n=194)</a:t>
            </a:r>
            <a:endParaRPr sz="1100">
              <a:latin typeface="Arial"/>
              <a:cs typeface="Arial"/>
            </a:endParaRPr>
          </a:p>
          <a:p>
            <a:pPr marR="40005" algn="ctr">
              <a:lnSpc>
                <a:spcPts val="1255"/>
              </a:lnSpc>
              <a:spcBef>
                <a:spcPts val="15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Venetoclax</a:t>
            </a:r>
            <a:endParaRPr sz="1100">
              <a:latin typeface="Arial"/>
              <a:cs typeface="Arial"/>
            </a:endParaRPr>
          </a:p>
          <a:p>
            <a:pPr marR="36830" algn="ctr">
              <a:lnSpc>
                <a:spcPts val="1255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400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orally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once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daily</a:t>
            </a:r>
            <a:endParaRPr sz="1100">
              <a:latin typeface="Arial MT"/>
              <a:cs typeface="Arial MT"/>
            </a:endParaRPr>
          </a:p>
          <a:p>
            <a:pPr marR="39370" algn="ctr">
              <a:lnSpc>
                <a:spcPts val="1255"/>
              </a:lnSpc>
              <a:spcBef>
                <a:spcPts val="17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endParaRPr sz="1100">
              <a:latin typeface="Arial"/>
              <a:cs typeface="Arial"/>
            </a:endParaRPr>
          </a:p>
          <a:p>
            <a:pPr marR="38735" algn="ctr">
              <a:lnSpc>
                <a:spcPts val="119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375 mg/m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spc="135" baseline="27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C1D1</a:t>
            </a:r>
            <a:endParaRPr sz="1100">
              <a:latin typeface="Arial MT"/>
              <a:cs typeface="Arial MT"/>
            </a:endParaRPr>
          </a:p>
          <a:p>
            <a:pPr marR="38735" algn="ctr">
              <a:lnSpc>
                <a:spcPts val="1255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500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mg/m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spc="112" baseline="27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C2–6,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endParaRPr sz="1100">
              <a:latin typeface="Arial MT"/>
              <a:cs typeface="Arial MT"/>
            </a:endParaRPr>
          </a:p>
          <a:p>
            <a:pPr marR="40005" algn="ctr">
              <a:lnSpc>
                <a:spcPct val="100000"/>
              </a:lnSpc>
              <a:spcBef>
                <a:spcPts val="38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(n=195)</a:t>
            </a:r>
            <a:endParaRPr sz="1100">
              <a:latin typeface="Arial"/>
              <a:cs typeface="Arial"/>
            </a:endParaRPr>
          </a:p>
          <a:p>
            <a:pPr marR="39370" algn="ctr">
              <a:lnSpc>
                <a:spcPts val="1255"/>
              </a:lnSpc>
              <a:spcBef>
                <a:spcPts val="16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Bendamustine</a:t>
            </a:r>
            <a:endParaRPr sz="1100">
              <a:latin typeface="Arial"/>
              <a:cs typeface="Arial"/>
            </a:endParaRPr>
          </a:p>
          <a:p>
            <a:pPr marR="38735" algn="ctr">
              <a:lnSpc>
                <a:spcPts val="1255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70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mg/m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spc="104" baseline="27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C1–6,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D1,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D2</a:t>
            </a:r>
            <a:endParaRPr sz="1100">
              <a:latin typeface="Arial MT"/>
              <a:cs typeface="Arial MT"/>
            </a:endParaRPr>
          </a:p>
          <a:p>
            <a:pPr marR="39370" algn="ctr">
              <a:lnSpc>
                <a:spcPts val="1255"/>
              </a:lnSpc>
              <a:spcBef>
                <a:spcPts val="17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endParaRPr sz="1100">
              <a:latin typeface="Arial"/>
              <a:cs typeface="Arial"/>
            </a:endParaRPr>
          </a:p>
          <a:p>
            <a:pPr marR="38100" algn="ctr">
              <a:lnSpc>
                <a:spcPts val="119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375 mg/m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spc="135" baseline="27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C1D1</a:t>
            </a:r>
            <a:endParaRPr sz="1100">
              <a:latin typeface="Arial MT"/>
              <a:cs typeface="Arial MT"/>
            </a:endParaRPr>
          </a:p>
          <a:p>
            <a:pPr marR="38100" algn="ctr">
              <a:lnSpc>
                <a:spcPts val="1255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500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mg/m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050" spc="112" baseline="27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C2–6,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383541" y="324901"/>
            <a:ext cx="7721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A41CD"/>
                </a:solidFill>
                <a:latin typeface="Arial"/>
                <a:cs typeface="Arial"/>
              </a:rPr>
              <a:t>MURANO</a:t>
            </a:r>
            <a:r>
              <a:rPr sz="2200" b="1" spc="-6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A41CD"/>
                </a:solidFill>
                <a:latin typeface="Arial"/>
                <a:cs typeface="Arial"/>
              </a:rPr>
              <a:t>(NCT02005471):</a:t>
            </a:r>
            <a:r>
              <a:rPr sz="2200" b="1" spc="-5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A41CD"/>
                </a:solidFill>
                <a:latin typeface="Arial"/>
                <a:cs typeface="Arial"/>
              </a:rPr>
              <a:t>study</a:t>
            </a:r>
            <a:r>
              <a:rPr sz="2200" b="1" spc="-6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A41CD"/>
                </a:solidFill>
                <a:latin typeface="Arial"/>
                <a:cs typeface="Arial"/>
              </a:rPr>
              <a:t>design</a:t>
            </a:r>
            <a:r>
              <a:rPr sz="2200" b="1" spc="-6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A41CD"/>
                </a:solidFill>
                <a:latin typeface="Arial"/>
                <a:cs typeface="Arial"/>
              </a:rPr>
              <a:t>and</a:t>
            </a:r>
            <a:r>
              <a:rPr sz="2200" b="1" spc="-7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A41CD"/>
                </a:solidFill>
                <a:latin typeface="Arial"/>
                <a:cs typeface="Arial"/>
              </a:rPr>
              <a:t>prior</a:t>
            </a:r>
            <a:r>
              <a:rPr sz="2200" b="1" spc="-8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A41CD"/>
                </a:solidFill>
                <a:latin typeface="Arial"/>
                <a:cs typeface="Arial"/>
              </a:rPr>
              <a:t>findings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69481" y="6048247"/>
            <a:ext cx="20929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5715" indent="-146685" algn="r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46685" algn="l"/>
              </a:tabLst>
            </a:pPr>
            <a:r>
              <a:rPr sz="1050" dirty="0">
                <a:latin typeface="Arial MT"/>
                <a:cs typeface="Arial MT"/>
              </a:rPr>
              <a:t>Seymour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JF,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al.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Engl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J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Med</a:t>
            </a:r>
            <a:endParaRPr sz="10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050" spc="-10" dirty="0">
                <a:latin typeface="Arial MT"/>
                <a:cs typeface="Arial MT"/>
              </a:rPr>
              <a:t>2018;378(12):1107–20.</a:t>
            </a:r>
            <a:endParaRPr sz="1050">
              <a:latin typeface="Arial MT"/>
              <a:cs typeface="Arial MT"/>
            </a:endParaRPr>
          </a:p>
          <a:p>
            <a:pPr marL="424180" marR="5715" indent="-146685" algn="r">
              <a:lnSpc>
                <a:spcPct val="100000"/>
              </a:lnSpc>
              <a:buAutoNum type="arabicPeriod" startAt="2"/>
              <a:tabLst>
                <a:tab pos="812800" algn="l"/>
              </a:tabLst>
            </a:pPr>
            <a:r>
              <a:rPr sz="1050" dirty="0">
                <a:latin typeface="Arial MT"/>
                <a:cs typeface="Arial MT"/>
              </a:rPr>
              <a:t>Kater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AP,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al.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J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Oncol 	2020;38(34)4042–54</a:t>
            </a:r>
            <a:r>
              <a:rPr sz="600" spc="-10" dirty="0">
                <a:latin typeface="Arial MT"/>
                <a:cs typeface="Arial MT"/>
              </a:rPr>
              <a:t>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38938" y="5905926"/>
            <a:ext cx="2466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Kater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EHA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" y="1270253"/>
            <a:ext cx="8351520" cy="9525"/>
          </a:xfrm>
          <a:custGeom>
            <a:avLst/>
            <a:gdLst/>
            <a:ahLst/>
            <a:cxnLst/>
            <a:rect l="l" t="t" r="r" b="b"/>
            <a:pathLst>
              <a:path w="8351520" h="9525">
                <a:moveTo>
                  <a:pt x="0" y="9525"/>
                </a:moveTo>
                <a:lnTo>
                  <a:pt x="8351520" y="0"/>
                </a:lnTo>
              </a:path>
            </a:pathLst>
          </a:custGeom>
          <a:ln w="28575">
            <a:solidFill>
              <a:srgbClr val="0A41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1023" y="1719023"/>
          <a:ext cx="3596004" cy="648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/>
                <a:gridCol w="991235"/>
                <a:gridCol w="1085850"/>
                <a:gridCol w="711199"/>
              </a:tblGrid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95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PFS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(95%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CI),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months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HR*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(95%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CI)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89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year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PFS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VenR</a:t>
                      </a:r>
                      <a:r>
                        <a:rPr sz="800" b="1" spc="-15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(n=194)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54.7</a:t>
                      </a:r>
                      <a:r>
                        <a:rPr sz="800" b="1" spc="-20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66CC"/>
                          </a:solidFill>
                          <a:latin typeface="Arial MT"/>
                          <a:cs typeface="Arial MT"/>
                        </a:rPr>
                        <a:t>(52.3–59.9)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0.23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(0.18–0.29)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Stratified</a:t>
                      </a:r>
                      <a:r>
                        <a:rPr sz="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P-value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1270" algn="ctr">
                        <a:lnSpc>
                          <a:spcPts val="869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&lt;0.0001</a:t>
                      </a:r>
                      <a:r>
                        <a:rPr sz="750" spc="-15" baseline="27777" dirty="0">
                          <a:latin typeface="Arial MT"/>
                          <a:cs typeface="Arial MT"/>
                        </a:rPr>
                        <a:t>†</a:t>
                      </a:r>
                      <a:endParaRPr sz="750" baseline="27777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spc="-20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23.0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BR</a:t>
                      </a:r>
                      <a:r>
                        <a:rPr sz="800" b="1" spc="-5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(n=195)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17.0</a:t>
                      </a:r>
                      <a:r>
                        <a:rPr sz="800" b="1" spc="-20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36330"/>
                          </a:solidFill>
                          <a:latin typeface="Arial MT"/>
                          <a:cs typeface="Arial MT"/>
                        </a:rPr>
                        <a:t>(15.5–21.7)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spc="-25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79775" y="1642823"/>
          <a:ext cx="3478528" cy="648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355"/>
                <a:gridCol w="974089"/>
                <a:gridCol w="1165225"/>
                <a:gridCol w="530859"/>
              </a:tblGrid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95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OS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(95%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CI),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months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HR</a:t>
                      </a:r>
                      <a:r>
                        <a:rPr sz="750" spc="-37" baseline="27777" dirty="0">
                          <a:latin typeface="Arial MT"/>
                          <a:cs typeface="Arial MT"/>
                        </a:rPr>
                        <a:t>‡</a:t>
                      </a:r>
                      <a:endParaRPr sz="750" baseline="27777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(95%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CI)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89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year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VenR</a:t>
                      </a:r>
                      <a:r>
                        <a:rPr sz="800" b="1" spc="-15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(n=194)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spc="-25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0.53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(0.37–0.74)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Stratified</a:t>
                      </a:r>
                      <a:r>
                        <a:rPr sz="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P-value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35" algn="ctr">
                        <a:lnSpc>
                          <a:spcPts val="869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&lt;0.0002</a:t>
                      </a:r>
                      <a:r>
                        <a:rPr sz="750" spc="-15" baseline="27777" dirty="0">
                          <a:latin typeface="Arial MT"/>
                          <a:cs typeface="Arial MT"/>
                        </a:rPr>
                        <a:t>†</a:t>
                      </a:r>
                      <a:endParaRPr sz="750" baseline="27777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spc="-20" dirty="0">
                          <a:solidFill>
                            <a:srgbClr val="0066CC"/>
                          </a:solidFill>
                          <a:latin typeface="Arial"/>
                          <a:cs typeface="Arial"/>
                        </a:rPr>
                        <a:t>69.6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BR</a:t>
                      </a:r>
                      <a:r>
                        <a:rPr sz="800" b="1" spc="-5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(n=195)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87.8</a:t>
                      </a:r>
                      <a:r>
                        <a:rPr sz="800" b="1" spc="-20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36330"/>
                          </a:solidFill>
                          <a:latin typeface="Arial MT"/>
                          <a:cs typeface="Arial MT"/>
                        </a:rPr>
                        <a:t>(70.1–NE)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spc="-20" dirty="0">
                          <a:solidFill>
                            <a:srgbClr val="F36330"/>
                          </a:solidFill>
                          <a:latin typeface="Arial"/>
                          <a:cs typeface="Arial"/>
                        </a:rPr>
                        <a:t>51.0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066291" y="2744216"/>
            <a:ext cx="3126740" cy="1487170"/>
            <a:chOff x="1066291" y="2744216"/>
            <a:chExt cx="3126740" cy="1487170"/>
          </a:xfrm>
        </p:grpSpPr>
        <p:sp>
          <p:nvSpPr>
            <p:cNvPr id="6" name="object 6"/>
            <p:cNvSpPr/>
            <p:nvPr/>
          </p:nvSpPr>
          <p:spPr>
            <a:xfrm>
              <a:off x="1107947" y="2749296"/>
              <a:ext cx="3080385" cy="1442085"/>
            </a:xfrm>
            <a:custGeom>
              <a:avLst/>
              <a:gdLst/>
              <a:ahLst/>
              <a:cxnLst/>
              <a:rect l="l" t="t" r="r" b="b"/>
              <a:pathLst>
                <a:path w="3080385" h="1442085">
                  <a:moveTo>
                    <a:pt x="0" y="0"/>
                  </a:moveTo>
                  <a:lnTo>
                    <a:pt x="0" y="1441704"/>
                  </a:lnTo>
                  <a:lnTo>
                    <a:pt x="3080004" y="1441704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794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1683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5419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9155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2891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8152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51888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5624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9359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3095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6831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22091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582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9563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3299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7036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92296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1371" y="419100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1371" y="390296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1371" y="361492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1371" y="332689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1371" y="303885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71371" y="274929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73648" y="3363105"/>
            <a:ext cx="139700" cy="22479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25" dirty="0">
                <a:latin typeface="Arial"/>
                <a:cs typeface="Arial"/>
              </a:rPr>
              <a:t>PFS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0762" y="2667001"/>
            <a:ext cx="1949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100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7330" y="2955252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80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7330" y="3243502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7330" y="3531753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40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7330" y="3820004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93898" y="4108255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45436" y="4348617"/>
            <a:ext cx="6724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Time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(month)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8335" y="4224760"/>
            <a:ext cx="28943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r>
              <a:rPr sz="800" spc="225" dirty="0">
                <a:latin typeface="Arial MT"/>
                <a:cs typeface="Arial MT"/>
              </a:rPr>
              <a:t>  </a:t>
            </a:r>
            <a:r>
              <a:rPr sz="800" dirty="0">
                <a:latin typeface="Arial MT"/>
                <a:cs typeface="Arial MT"/>
              </a:rPr>
              <a:t>6</a:t>
            </a:r>
            <a:r>
              <a:rPr sz="800" spc="47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12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18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24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30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</a:t>
            </a:r>
            <a:r>
              <a:rPr sz="800" spc="2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42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48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54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60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66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72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78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84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90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96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55163" y="4668663"/>
            <a:ext cx="2428240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195178166144129104</a:t>
            </a:r>
            <a:r>
              <a:rPr sz="350" spc="4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85</a:t>
            </a:r>
            <a:r>
              <a:rPr sz="350" spc="15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80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66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56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45</a:t>
            </a:r>
            <a:r>
              <a:rPr sz="350" spc="15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40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32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27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24</a:t>
            </a:r>
            <a:r>
              <a:rPr sz="350" spc="15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21</a:t>
            </a:r>
            <a:r>
              <a:rPr sz="350" spc="15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14</a:t>
            </a:r>
            <a:r>
              <a:rPr sz="350" spc="15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13</a:t>
            </a:r>
            <a:r>
              <a:rPr sz="350" spc="15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10</a:t>
            </a:r>
            <a:r>
              <a:rPr sz="350" spc="26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9</a:t>
            </a:r>
            <a:r>
              <a:rPr sz="350" spc="37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9</a:t>
            </a:r>
            <a:r>
              <a:rPr sz="350" spc="36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8</a:t>
            </a:r>
            <a:r>
              <a:rPr sz="350" spc="37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6</a:t>
            </a:r>
            <a:r>
              <a:rPr sz="350" spc="36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5</a:t>
            </a:r>
            <a:r>
              <a:rPr sz="350" spc="37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4</a:t>
            </a:r>
            <a:r>
              <a:rPr sz="350" spc="36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3</a:t>
            </a:r>
            <a:r>
              <a:rPr sz="350" spc="37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20" dirty="0">
                <a:solidFill>
                  <a:srgbClr val="F36330"/>
                </a:solidFill>
                <a:latin typeface="Arial MT"/>
                <a:cs typeface="Arial MT"/>
              </a:rPr>
              <a:t>3</a:t>
            </a:r>
            <a:r>
              <a:rPr sz="350" spc="36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-50" dirty="0">
                <a:solidFill>
                  <a:srgbClr val="F36330"/>
                </a:solidFill>
                <a:latin typeface="Arial MT"/>
                <a:cs typeface="Arial MT"/>
              </a:rPr>
              <a:t>2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14998" y="4067910"/>
            <a:ext cx="29845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 MT"/>
                <a:cs typeface="Arial MT"/>
              </a:rPr>
              <a:t>Censored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23765" y="2744216"/>
            <a:ext cx="3126740" cy="1487170"/>
            <a:chOff x="5223765" y="2744216"/>
            <a:chExt cx="3126740" cy="1487170"/>
          </a:xfrm>
        </p:grpSpPr>
        <p:sp>
          <p:nvSpPr>
            <p:cNvPr id="42" name="object 42"/>
            <p:cNvSpPr/>
            <p:nvPr/>
          </p:nvSpPr>
          <p:spPr>
            <a:xfrm>
              <a:off x="5265419" y="2749296"/>
              <a:ext cx="3080385" cy="1442085"/>
            </a:xfrm>
            <a:custGeom>
              <a:avLst/>
              <a:gdLst/>
              <a:ahLst/>
              <a:cxnLst/>
              <a:rect l="l" t="t" r="r" b="b"/>
              <a:pathLst>
                <a:path w="3080384" h="1442085">
                  <a:moveTo>
                    <a:pt x="0" y="0"/>
                  </a:moveTo>
                  <a:lnTo>
                    <a:pt x="0" y="1441704"/>
                  </a:lnTo>
                  <a:lnTo>
                    <a:pt x="3080004" y="1441704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65419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39155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12891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8662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6188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35623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9359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83095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56831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3056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0582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79563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53300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27035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00772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7450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49767" y="41910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28845" y="419100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28845" y="390296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28845" y="361492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28845" y="332689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28845" y="303885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28845" y="274929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931359" y="3387560"/>
            <a:ext cx="139700" cy="1727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25" dirty="0">
                <a:latin typeface="Arial"/>
                <a:cs typeface="Arial"/>
              </a:rPr>
              <a:t>OS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44440" y="2667001"/>
            <a:ext cx="1949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100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97944" y="2955252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80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97944" y="3243502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97944" y="3531753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 MT"/>
                <a:cs typeface="Arial MT"/>
              </a:rPr>
              <a:t>40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97944" y="3820004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54512" y="4108255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25886" y="4224760"/>
            <a:ext cx="2894330" cy="27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r>
              <a:rPr sz="800" spc="225" dirty="0">
                <a:latin typeface="Arial MT"/>
                <a:cs typeface="Arial MT"/>
              </a:rPr>
              <a:t>  </a:t>
            </a:r>
            <a:r>
              <a:rPr sz="800" dirty="0">
                <a:latin typeface="Arial MT"/>
                <a:cs typeface="Arial MT"/>
              </a:rPr>
              <a:t>6</a:t>
            </a:r>
            <a:r>
              <a:rPr sz="800" spc="47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12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18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24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30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42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48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54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60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66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72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78</a:t>
            </a:r>
            <a:r>
              <a:rPr sz="800" spc="2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84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90</a:t>
            </a:r>
            <a:r>
              <a:rPr sz="800" spc="24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96</a:t>
            </a:r>
            <a:endParaRPr sz="800">
              <a:latin typeface="Arial MT"/>
              <a:cs typeface="Arial MT"/>
            </a:endParaRPr>
          </a:p>
          <a:p>
            <a:pPr marR="635" algn="ctr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latin typeface="Arial"/>
                <a:cs typeface="Arial"/>
              </a:rPr>
              <a:t>Time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(month)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086611" y="2729483"/>
            <a:ext cx="2920365" cy="1466215"/>
            <a:chOff x="1086611" y="2729483"/>
            <a:chExt cx="2920365" cy="1466215"/>
          </a:xfrm>
        </p:grpSpPr>
        <p:sp>
          <p:nvSpPr>
            <p:cNvPr id="75" name="object 75"/>
            <p:cNvSpPr/>
            <p:nvPr/>
          </p:nvSpPr>
          <p:spPr>
            <a:xfrm>
              <a:off x="1278635" y="409803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57299" y="411937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85260" y="397763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63923" y="399897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45051" y="397763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23716" y="399897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11523" y="397763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90188" y="399897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686555" y="392734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66744" y="394868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57600" y="38877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36263" y="390753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53027" y="38877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31691" y="390753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40835" y="38877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19500" y="390753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39311" y="385876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1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17976" y="38801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30167" y="385876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1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08832" y="38801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70732" y="38389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49395" y="38602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46347" y="38389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25011" y="386029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31107" y="38389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09772" y="38602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23488" y="38389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02151" y="386029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00627" y="382371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1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79291" y="384505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80816" y="381000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59479" y="382981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67100" y="37962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47288" y="38176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90900" y="37734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71088" y="379475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83279" y="37734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361944" y="379475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360419" y="37627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39083" y="37840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36035" y="373075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14700" y="375208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59251" y="368960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137916" y="37109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44011" y="366217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22676" y="36835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49523" y="36316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7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29711" y="36515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14472" y="362407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94660" y="364388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90088" y="36118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68751" y="363169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260" y="354787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22447" y="3569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39211" y="35311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17876" y="35524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49295" y="34792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27960" y="35006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24911" y="346405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705100" y="34838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82239" y="344271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60903" y="346405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673095" y="343966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651759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668523" y="34305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47187" y="345033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26791" y="3339083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05455" y="33604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19172" y="3339083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497836" y="33604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401823" y="328421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380487" y="33055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02179" y="31638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180844" y="318515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170175" y="31485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150363" y="31699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161031" y="31485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41219" y="31699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949195" y="30495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927859" y="307085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851659" y="301751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30323" y="303733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836419" y="300380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16607" y="30251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49323" y="28270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27987" y="28483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344167" y="28056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322831" y="28270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324355" y="28056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303019" y="28270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26819" y="279196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05483" y="28117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05483" y="279196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184147" y="28117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96339" y="27767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176527" y="27965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188719" y="27767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67383" y="279653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81099" y="27767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59763" y="27965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41475" y="275386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21663" y="27752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20139" y="27294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98803" y="27492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107947" y="27294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86611" y="274929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44751" y="312267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24939" y="314401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562099" y="33482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540763" y="336803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133600" y="389534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7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113787" y="39151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86000" y="394715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264663" y="396697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150107" y="413003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130295" y="414985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453383" y="41391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433572" y="41605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488435" y="41544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468623" y="417423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107947" y="2749295"/>
              <a:ext cx="2385060" cy="1424940"/>
            </a:xfrm>
            <a:custGeom>
              <a:avLst/>
              <a:gdLst/>
              <a:ahLst/>
              <a:cxnLst/>
              <a:rect l="l" t="t" r="r" b="b"/>
              <a:pathLst>
                <a:path w="2385060" h="1424939">
                  <a:moveTo>
                    <a:pt x="0" y="0"/>
                  </a:moveTo>
                  <a:lnTo>
                    <a:pt x="16268" y="0"/>
                  </a:lnTo>
                  <a:lnTo>
                    <a:pt x="16268" y="10477"/>
                  </a:lnTo>
                  <a:lnTo>
                    <a:pt x="28841" y="10477"/>
                  </a:lnTo>
                  <a:lnTo>
                    <a:pt x="28841" y="20459"/>
                  </a:lnTo>
                  <a:lnTo>
                    <a:pt x="34683" y="20459"/>
                  </a:lnTo>
                  <a:lnTo>
                    <a:pt x="34683" y="27914"/>
                  </a:lnTo>
                  <a:lnTo>
                    <a:pt x="54254" y="27914"/>
                  </a:lnTo>
                  <a:lnTo>
                    <a:pt x="54254" y="35242"/>
                  </a:lnTo>
                  <a:lnTo>
                    <a:pt x="60617" y="35242"/>
                  </a:lnTo>
                  <a:lnTo>
                    <a:pt x="60617" y="40792"/>
                  </a:lnTo>
                  <a:lnTo>
                    <a:pt x="70650" y="40792"/>
                  </a:lnTo>
                  <a:lnTo>
                    <a:pt x="70650" y="46990"/>
                  </a:lnTo>
                  <a:lnTo>
                    <a:pt x="91490" y="46990"/>
                  </a:lnTo>
                  <a:lnTo>
                    <a:pt x="91490" y="55194"/>
                  </a:lnTo>
                  <a:lnTo>
                    <a:pt x="97840" y="55194"/>
                  </a:lnTo>
                  <a:lnTo>
                    <a:pt x="97840" y="62522"/>
                  </a:lnTo>
                  <a:lnTo>
                    <a:pt x="119189" y="62522"/>
                  </a:lnTo>
                  <a:lnTo>
                    <a:pt x="119189" y="70345"/>
                  </a:lnTo>
                  <a:lnTo>
                    <a:pt x="128460" y="70345"/>
                  </a:lnTo>
                  <a:lnTo>
                    <a:pt x="128460" y="75653"/>
                  </a:lnTo>
                  <a:lnTo>
                    <a:pt x="133426" y="75653"/>
                  </a:lnTo>
                  <a:lnTo>
                    <a:pt x="133426" y="82727"/>
                  </a:lnTo>
                  <a:lnTo>
                    <a:pt x="161759" y="82727"/>
                  </a:lnTo>
                  <a:lnTo>
                    <a:pt x="161759" y="90055"/>
                  </a:lnTo>
                  <a:lnTo>
                    <a:pt x="165696" y="90055"/>
                  </a:lnTo>
                  <a:lnTo>
                    <a:pt x="165696" y="102425"/>
                  </a:lnTo>
                  <a:lnTo>
                    <a:pt x="175221" y="102425"/>
                  </a:lnTo>
                  <a:lnTo>
                    <a:pt x="175221" y="121881"/>
                  </a:lnTo>
                  <a:lnTo>
                    <a:pt x="182346" y="121881"/>
                  </a:lnTo>
                  <a:lnTo>
                    <a:pt x="182346" y="134137"/>
                  </a:lnTo>
                  <a:lnTo>
                    <a:pt x="192887" y="134137"/>
                  </a:lnTo>
                  <a:lnTo>
                    <a:pt x="192887" y="143598"/>
                  </a:lnTo>
                  <a:lnTo>
                    <a:pt x="196824" y="143598"/>
                  </a:lnTo>
                  <a:lnTo>
                    <a:pt x="196824" y="151307"/>
                  </a:lnTo>
                  <a:lnTo>
                    <a:pt x="200253" y="151307"/>
                  </a:lnTo>
                  <a:lnTo>
                    <a:pt x="200253" y="162293"/>
                  </a:lnTo>
                  <a:lnTo>
                    <a:pt x="205854" y="162293"/>
                  </a:lnTo>
                  <a:lnTo>
                    <a:pt x="205854" y="170383"/>
                  </a:lnTo>
                  <a:lnTo>
                    <a:pt x="211061" y="170383"/>
                  </a:lnTo>
                  <a:lnTo>
                    <a:pt x="211061" y="183769"/>
                  </a:lnTo>
                  <a:lnTo>
                    <a:pt x="215379" y="183769"/>
                  </a:lnTo>
                  <a:lnTo>
                    <a:pt x="215379" y="202717"/>
                  </a:lnTo>
                  <a:lnTo>
                    <a:pt x="220078" y="202717"/>
                  </a:lnTo>
                  <a:lnTo>
                    <a:pt x="220078" y="213194"/>
                  </a:lnTo>
                  <a:lnTo>
                    <a:pt x="222745" y="213194"/>
                  </a:lnTo>
                  <a:lnTo>
                    <a:pt x="222745" y="237324"/>
                  </a:lnTo>
                  <a:lnTo>
                    <a:pt x="227457" y="237324"/>
                  </a:lnTo>
                  <a:lnTo>
                    <a:pt x="227457" y="253365"/>
                  </a:lnTo>
                  <a:lnTo>
                    <a:pt x="232283" y="253365"/>
                  </a:lnTo>
                  <a:lnTo>
                    <a:pt x="232283" y="277228"/>
                  </a:lnTo>
                  <a:lnTo>
                    <a:pt x="235077" y="277228"/>
                  </a:lnTo>
                  <a:lnTo>
                    <a:pt x="235077" y="289610"/>
                  </a:lnTo>
                  <a:lnTo>
                    <a:pt x="275488" y="289610"/>
                  </a:lnTo>
                  <a:lnTo>
                    <a:pt x="275488" y="306666"/>
                  </a:lnTo>
                  <a:lnTo>
                    <a:pt x="278409" y="306666"/>
                  </a:lnTo>
                  <a:lnTo>
                    <a:pt x="278409" y="314744"/>
                  </a:lnTo>
                  <a:lnTo>
                    <a:pt x="285267" y="314744"/>
                  </a:lnTo>
                  <a:lnTo>
                    <a:pt x="285267" y="322453"/>
                  </a:lnTo>
                  <a:lnTo>
                    <a:pt x="289839" y="322453"/>
                  </a:lnTo>
                  <a:lnTo>
                    <a:pt x="289839" y="337096"/>
                  </a:lnTo>
                  <a:lnTo>
                    <a:pt x="308013" y="337096"/>
                  </a:lnTo>
                  <a:lnTo>
                    <a:pt x="308013" y="353644"/>
                  </a:lnTo>
                  <a:lnTo>
                    <a:pt x="318300" y="353644"/>
                  </a:lnTo>
                  <a:lnTo>
                    <a:pt x="318300" y="363880"/>
                  </a:lnTo>
                  <a:lnTo>
                    <a:pt x="323646" y="363880"/>
                  </a:lnTo>
                  <a:lnTo>
                    <a:pt x="323646" y="393560"/>
                  </a:lnTo>
                  <a:lnTo>
                    <a:pt x="339775" y="393560"/>
                  </a:lnTo>
                  <a:lnTo>
                    <a:pt x="339775" y="400634"/>
                  </a:lnTo>
                  <a:lnTo>
                    <a:pt x="351345" y="400634"/>
                  </a:lnTo>
                  <a:lnTo>
                    <a:pt x="351345" y="410603"/>
                  </a:lnTo>
                  <a:lnTo>
                    <a:pt x="355028" y="410603"/>
                  </a:lnTo>
                  <a:lnTo>
                    <a:pt x="355028" y="419569"/>
                  </a:lnTo>
                  <a:lnTo>
                    <a:pt x="360362" y="419569"/>
                  </a:lnTo>
                  <a:lnTo>
                    <a:pt x="360362" y="426897"/>
                  </a:lnTo>
                  <a:lnTo>
                    <a:pt x="363156" y="426897"/>
                  </a:lnTo>
                  <a:lnTo>
                    <a:pt x="363156" y="434479"/>
                  </a:lnTo>
                  <a:lnTo>
                    <a:pt x="370408" y="434479"/>
                  </a:lnTo>
                  <a:lnTo>
                    <a:pt x="370408" y="450773"/>
                  </a:lnTo>
                  <a:lnTo>
                    <a:pt x="375361" y="450773"/>
                  </a:lnTo>
                  <a:lnTo>
                    <a:pt x="375361" y="472490"/>
                  </a:lnTo>
                  <a:lnTo>
                    <a:pt x="384124" y="472490"/>
                  </a:lnTo>
                  <a:lnTo>
                    <a:pt x="384124" y="487781"/>
                  </a:lnTo>
                  <a:lnTo>
                    <a:pt x="388315" y="487781"/>
                  </a:lnTo>
                  <a:lnTo>
                    <a:pt x="388315" y="514299"/>
                  </a:lnTo>
                  <a:lnTo>
                    <a:pt x="392760" y="514299"/>
                  </a:lnTo>
                  <a:lnTo>
                    <a:pt x="392760" y="529831"/>
                  </a:lnTo>
                  <a:lnTo>
                    <a:pt x="397090" y="529831"/>
                  </a:lnTo>
                  <a:lnTo>
                    <a:pt x="397090" y="544233"/>
                  </a:lnTo>
                  <a:lnTo>
                    <a:pt x="399884" y="544233"/>
                  </a:lnTo>
                  <a:lnTo>
                    <a:pt x="399884" y="554215"/>
                  </a:lnTo>
                  <a:lnTo>
                    <a:pt x="404202" y="554215"/>
                  </a:lnTo>
                  <a:lnTo>
                    <a:pt x="404202" y="561035"/>
                  </a:lnTo>
                  <a:lnTo>
                    <a:pt x="409409" y="561035"/>
                  </a:lnTo>
                  <a:lnTo>
                    <a:pt x="409409" y="572528"/>
                  </a:lnTo>
                  <a:lnTo>
                    <a:pt x="412330" y="572528"/>
                  </a:lnTo>
                  <a:lnTo>
                    <a:pt x="412330" y="585406"/>
                  </a:lnTo>
                  <a:lnTo>
                    <a:pt x="423392" y="585406"/>
                  </a:lnTo>
                  <a:lnTo>
                    <a:pt x="423392" y="594372"/>
                  </a:lnTo>
                  <a:lnTo>
                    <a:pt x="432155" y="594372"/>
                  </a:lnTo>
                  <a:lnTo>
                    <a:pt x="432155" y="604354"/>
                  </a:lnTo>
                  <a:lnTo>
                    <a:pt x="448043" y="604354"/>
                  </a:lnTo>
                  <a:lnTo>
                    <a:pt x="448043" y="616102"/>
                  </a:lnTo>
                  <a:lnTo>
                    <a:pt x="454901" y="616102"/>
                  </a:lnTo>
                  <a:lnTo>
                    <a:pt x="454901" y="638200"/>
                  </a:lnTo>
                  <a:lnTo>
                    <a:pt x="458076" y="638200"/>
                  </a:lnTo>
                  <a:lnTo>
                    <a:pt x="458076" y="655764"/>
                  </a:lnTo>
                  <a:lnTo>
                    <a:pt x="462521" y="655764"/>
                  </a:lnTo>
                  <a:lnTo>
                    <a:pt x="462521" y="660565"/>
                  </a:lnTo>
                  <a:lnTo>
                    <a:pt x="468122" y="660565"/>
                  </a:lnTo>
                  <a:lnTo>
                    <a:pt x="468122" y="669150"/>
                  </a:lnTo>
                  <a:lnTo>
                    <a:pt x="472313" y="669150"/>
                  </a:lnTo>
                  <a:lnTo>
                    <a:pt x="472313" y="684936"/>
                  </a:lnTo>
                  <a:lnTo>
                    <a:pt x="475742" y="684936"/>
                  </a:lnTo>
                  <a:lnTo>
                    <a:pt x="475742" y="709307"/>
                  </a:lnTo>
                  <a:lnTo>
                    <a:pt x="480948" y="709307"/>
                  </a:lnTo>
                  <a:lnTo>
                    <a:pt x="480948" y="718273"/>
                  </a:lnTo>
                  <a:lnTo>
                    <a:pt x="494169" y="718273"/>
                  </a:lnTo>
                  <a:lnTo>
                    <a:pt x="494169" y="726871"/>
                  </a:lnTo>
                  <a:lnTo>
                    <a:pt x="498741" y="726871"/>
                  </a:lnTo>
                  <a:lnTo>
                    <a:pt x="498741" y="733183"/>
                  </a:lnTo>
                  <a:lnTo>
                    <a:pt x="502424" y="733183"/>
                  </a:lnTo>
                  <a:lnTo>
                    <a:pt x="502424" y="742403"/>
                  </a:lnTo>
                  <a:lnTo>
                    <a:pt x="520598" y="742403"/>
                  </a:lnTo>
                  <a:lnTo>
                    <a:pt x="520598" y="748715"/>
                  </a:lnTo>
                  <a:lnTo>
                    <a:pt x="541185" y="748715"/>
                  </a:lnTo>
                  <a:lnTo>
                    <a:pt x="541185" y="756805"/>
                  </a:lnTo>
                  <a:lnTo>
                    <a:pt x="545757" y="756805"/>
                  </a:lnTo>
                  <a:lnTo>
                    <a:pt x="545757" y="765263"/>
                  </a:lnTo>
                  <a:lnTo>
                    <a:pt x="568121" y="765263"/>
                  </a:lnTo>
                  <a:lnTo>
                    <a:pt x="568121" y="781558"/>
                  </a:lnTo>
                  <a:lnTo>
                    <a:pt x="594804" y="781558"/>
                  </a:lnTo>
                  <a:lnTo>
                    <a:pt x="594804" y="789393"/>
                  </a:lnTo>
                  <a:lnTo>
                    <a:pt x="610692" y="789393"/>
                  </a:lnTo>
                  <a:lnTo>
                    <a:pt x="610692" y="800633"/>
                  </a:lnTo>
                  <a:lnTo>
                    <a:pt x="614883" y="800633"/>
                  </a:lnTo>
                  <a:lnTo>
                    <a:pt x="614883" y="806437"/>
                  </a:lnTo>
                  <a:lnTo>
                    <a:pt x="620979" y="806437"/>
                  </a:lnTo>
                  <a:lnTo>
                    <a:pt x="620979" y="814895"/>
                  </a:lnTo>
                  <a:lnTo>
                    <a:pt x="627329" y="814895"/>
                  </a:lnTo>
                  <a:lnTo>
                    <a:pt x="627329" y="822731"/>
                  </a:lnTo>
                  <a:lnTo>
                    <a:pt x="631786" y="822731"/>
                  </a:lnTo>
                  <a:lnTo>
                    <a:pt x="631786" y="832967"/>
                  </a:lnTo>
                  <a:lnTo>
                    <a:pt x="642327" y="832967"/>
                  </a:lnTo>
                  <a:lnTo>
                    <a:pt x="642327" y="841679"/>
                  </a:lnTo>
                  <a:lnTo>
                    <a:pt x="649439" y="841679"/>
                  </a:lnTo>
                  <a:lnTo>
                    <a:pt x="649439" y="847991"/>
                  </a:lnTo>
                  <a:lnTo>
                    <a:pt x="660374" y="847991"/>
                  </a:lnTo>
                  <a:lnTo>
                    <a:pt x="660374" y="854176"/>
                  </a:lnTo>
                  <a:lnTo>
                    <a:pt x="664311" y="854176"/>
                  </a:lnTo>
                  <a:lnTo>
                    <a:pt x="664311" y="863904"/>
                  </a:lnTo>
                  <a:lnTo>
                    <a:pt x="668756" y="863904"/>
                  </a:lnTo>
                  <a:lnTo>
                    <a:pt x="668756" y="873633"/>
                  </a:lnTo>
                  <a:lnTo>
                    <a:pt x="672693" y="873633"/>
                  </a:lnTo>
                  <a:lnTo>
                    <a:pt x="672693" y="878687"/>
                  </a:lnTo>
                  <a:lnTo>
                    <a:pt x="676376" y="878687"/>
                  </a:lnTo>
                  <a:lnTo>
                    <a:pt x="676376" y="887780"/>
                  </a:lnTo>
                  <a:lnTo>
                    <a:pt x="683882" y="887780"/>
                  </a:lnTo>
                  <a:lnTo>
                    <a:pt x="683882" y="895985"/>
                  </a:lnTo>
                  <a:lnTo>
                    <a:pt x="695820" y="895985"/>
                  </a:lnTo>
                  <a:lnTo>
                    <a:pt x="695820" y="905713"/>
                  </a:lnTo>
                  <a:lnTo>
                    <a:pt x="702043" y="905713"/>
                  </a:lnTo>
                  <a:lnTo>
                    <a:pt x="702043" y="920610"/>
                  </a:lnTo>
                  <a:lnTo>
                    <a:pt x="711327" y="920610"/>
                  </a:lnTo>
                  <a:lnTo>
                    <a:pt x="711327" y="928827"/>
                  </a:lnTo>
                  <a:lnTo>
                    <a:pt x="728738" y="928827"/>
                  </a:lnTo>
                  <a:lnTo>
                    <a:pt x="728738" y="937158"/>
                  </a:lnTo>
                  <a:lnTo>
                    <a:pt x="737755" y="937158"/>
                  </a:lnTo>
                  <a:lnTo>
                    <a:pt x="737755" y="952703"/>
                  </a:lnTo>
                  <a:lnTo>
                    <a:pt x="749566" y="952703"/>
                  </a:lnTo>
                  <a:lnTo>
                    <a:pt x="749566" y="959523"/>
                  </a:lnTo>
                  <a:lnTo>
                    <a:pt x="769137" y="959523"/>
                  </a:lnTo>
                  <a:lnTo>
                    <a:pt x="769137" y="970762"/>
                  </a:lnTo>
                  <a:lnTo>
                    <a:pt x="775246" y="970762"/>
                  </a:lnTo>
                  <a:lnTo>
                    <a:pt x="775246" y="977328"/>
                  </a:lnTo>
                  <a:lnTo>
                    <a:pt x="779691" y="977328"/>
                  </a:lnTo>
                  <a:lnTo>
                    <a:pt x="779691" y="988060"/>
                  </a:lnTo>
                  <a:lnTo>
                    <a:pt x="788708" y="988060"/>
                  </a:lnTo>
                  <a:lnTo>
                    <a:pt x="788708" y="1001699"/>
                  </a:lnTo>
                  <a:lnTo>
                    <a:pt x="801039" y="1001699"/>
                  </a:lnTo>
                  <a:lnTo>
                    <a:pt x="801039" y="1009662"/>
                  </a:lnTo>
                  <a:lnTo>
                    <a:pt x="810056" y="1009662"/>
                  </a:lnTo>
                  <a:lnTo>
                    <a:pt x="810056" y="1020140"/>
                  </a:lnTo>
                  <a:lnTo>
                    <a:pt x="829373" y="1020140"/>
                  </a:lnTo>
                  <a:lnTo>
                    <a:pt x="829373" y="1028230"/>
                  </a:lnTo>
                  <a:lnTo>
                    <a:pt x="837755" y="1028230"/>
                  </a:lnTo>
                  <a:lnTo>
                    <a:pt x="837755" y="1035304"/>
                  </a:lnTo>
                  <a:lnTo>
                    <a:pt x="847534" y="1035304"/>
                  </a:lnTo>
                  <a:lnTo>
                    <a:pt x="847534" y="1041869"/>
                  </a:lnTo>
                  <a:lnTo>
                    <a:pt x="857580" y="1041869"/>
                  </a:lnTo>
                  <a:lnTo>
                    <a:pt x="857580" y="1057402"/>
                  </a:lnTo>
                  <a:lnTo>
                    <a:pt x="861517" y="1057402"/>
                  </a:lnTo>
                  <a:lnTo>
                    <a:pt x="861517" y="1067879"/>
                  </a:lnTo>
                  <a:lnTo>
                    <a:pt x="866343" y="1067879"/>
                  </a:lnTo>
                  <a:lnTo>
                    <a:pt x="866343" y="1075207"/>
                  </a:lnTo>
                  <a:lnTo>
                    <a:pt x="929119" y="1075207"/>
                  </a:lnTo>
                  <a:lnTo>
                    <a:pt x="929119" y="1092885"/>
                  </a:lnTo>
                  <a:lnTo>
                    <a:pt x="946912" y="1092885"/>
                  </a:lnTo>
                  <a:lnTo>
                    <a:pt x="946912" y="1100467"/>
                  </a:lnTo>
                  <a:lnTo>
                    <a:pt x="954024" y="1100467"/>
                  </a:lnTo>
                  <a:lnTo>
                    <a:pt x="954024" y="1108303"/>
                  </a:lnTo>
                  <a:lnTo>
                    <a:pt x="957961" y="1108303"/>
                  </a:lnTo>
                  <a:lnTo>
                    <a:pt x="957961" y="1117269"/>
                  </a:lnTo>
                  <a:lnTo>
                    <a:pt x="970673" y="1117269"/>
                  </a:lnTo>
                  <a:lnTo>
                    <a:pt x="970673" y="1133309"/>
                  </a:lnTo>
                  <a:lnTo>
                    <a:pt x="985913" y="1133309"/>
                  </a:lnTo>
                  <a:lnTo>
                    <a:pt x="985913" y="1141133"/>
                  </a:lnTo>
                  <a:lnTo>
                    <a:pt x="990752" y="1141133"/>
                  </a:lnTo>
                  <a:lnTo>
                    <a:pt x="990752" y="1156931"/>
                  </a:lnTo>
                  <a:lnTo>
                    <a:pt x="1001547" y="1156931"/>
                  </a:lnTo>
                  <a:lnTo>
                    <a:pt x="1001547" y="1165517"/>
                  </a:lnTo>
                  <a:lnTo>
                    <a:pt x="1040307" y="1165517"/>
                  </a:lnTo>
                  <a:lnTo>
                    <a:pt x="1040307" y="1174991"/>
                  </a:lnTo>
                  <a:lnTo>
                    <a:pt x="1048308" y="1174991"/>
                  </a:lnTo>
                  <a:lnTo>
                    <a:pt x="1048308" y="1183195"/>
                  </a:lnTo>
                  <a:lnTo>
                    <a:pt x="1087577" y="1183195"/>
                  </a:lnTo>
                  <a:lnTo>
                    <a:pt x="1087577" y="1189507"/>
                  </a:lnTo>
                  <a:lnTo>
                    <a:pt x="1112227" y="1189507"/>
                  </a:lnTo>
                  <a:lnTo>
                    <a:pt x="1112227" y="1201762"/>
                  </a:lnTo>
                  <a:lnTo>
                    <a:pt x="1120609" y="1201762"/>
                  </a:lnTo>
                  <a:lnTo>
                    <a:pt x="1120609" y="1206817"/>
                  </a:lnTo>
                  <a:lnTo>
                    <a:pt x="1126959" y="1206817"/>
                  </a:lnTo>
                  <a:lnTo>
                    <a:pt x="1126959" y="1217549"/>
                  </a:lnTo>
                  <a:lnTo>
                    <a:pt x="1182751" y="1217549"/>
                  </a:lnTo>
                  <a:lnTo>
                    <a:pt x="1182751" y="1224368"/>
                  </a:lnTo>
                  <a:lnTo>
                    <a:pt x="1214640" y="1224368"/>
                  </a:lnTo>
                  <a:lnTo>
                    <a:pt x="1214640" y="1235113"/>
                  </a:lnTo>
                  <a:lnTo>
                    <a:pt x="1223911" y="1235113"/>
                  </a:lnTo>
                  <a:lnTo>
                    <a:pt x="1223911" y="1242682"/>
                  </a:lnTo>
                  <a:lnTo>
                    <a:pt x="1260640" y="1242682"/>
                  </a:lnTo>
                  <a:lnTo>
                    <a:pt x="1260640" y="1252156"/>
                  </a:lnTo>
                  <a:lnTo>
                    <a:pt x="1281480" y="1252156"/>
                  </a:lnTo>
                  <a:lnTo>
                    <a:pt x="1281480" y="1260868"/>
                  </a:lnTo>
                  <a:lnTo>
                    <a:pt x="1358861" y="1260868"/>
                  </a:lnTo>
                  <a:lnTo>
                    <a:pt x="1358861" y="1267942"/>
                  </a:lnTo>
                  <a:lnTo>
                    <a:pt x="1371307" y="1267942"/>
                  </a:lnTo>
                  <a:lnTo>
                    <a:pt x="1371307" y="1277670"/>
                  </a:lnTo>
                  <a:lnTo>
                    <a:pt x="1377924" y="1277670"/>
                  </a:lnTo>
                  <a:lnTo>
                    <a:pt x="1377924" y="1285760"/>
                  </a:lnTo>
                  <a:lnTo>
                    <a:pt x="1381099" y="1285760"/>
                  </a:lnTo>
                  <a:lnTo>
                    <a:pt x="1381099" y="1305966"/>
                  </a:lnTo>
                  <a:lnTo>
                    <a:pt x="1385798" y="1305966"/>
                  </a:lnTo>
                  <a:lnTo>
                    <a:pt x="1385798" y="1313916"/>
                  </a:lnTo>
                  <a:lnTo>
                    <a:pt x="1390497" y="1313916"/>
                  </a:lnTo>
                  <a:lnTo>
                    <a:pt x="1390497" y="1319606"/>
                  </a:lnTo>
                  <a:lnTo>
                    <a:pt x="1400797" y="1319606"/>
                  </a:lnTo>
                  <a:lnTo>
                    <a:pt x="1400797" y="1330210"/>
                  </a:lnTo>
                  <a:lnTo>
                    <a:pt x="1523923" y="1330210"/>
                  </a:lnTo>
                  <a:lnTo>
                    <a:pt x="1523923" y="1345869"/>
                  </a:lnTo>
                  <a:lnTo>
                    <a:pt x="1557718" y="1345869"/>
                  </a:lnTo>
                  <a:lnTo>
                    <a:pt x="1557718" y="1355344"/>
                  </a:lnTo>
                  <a:lnTo>
                    <a:pt x="1576527" y="1355344"/>
                  </a:lnTo>
                  <a:lnTo>
                    <a:pt x="1576527" y="1364056"/>
                  </a:lnTo>
                  <a:lnTo>
                    <a:pt x="1754174" y="1364056"/>
                  </a:lnTo>
                  <a:lnTo>
                    <a:pt x="1754174" y="1375054"/>
                  </a:lnTo>
                  <a:lnTo>
                    <a:pt x="1863318" y="1375054"/>
                  </a:lnTo>
                  <a:lnTo>
                    <a:pt x="1863318" y="1381366"/>
                  </a:lnTo>
                  <a:lnTo>
                    <a:pt x="1886826" y="1381366"/>
                  </a:lnTo>
                  <a:lnTo>
                    <a:pt x="1886826" y="1392351"/>
                  </a:lnTo>
                  <a:lnTo>
                    <a:pt x="1989239" y="1392351"/>
                  </a:lnTo>
                  <a:lnTo>
                    <a:pt x="1989239" y="1400187"/>
                  </a:lnTo>
                  <a:lnTo>
                    <a:pt x="2166251" y="1400187"/>
                  </a:lnTo>
                  <a:lnTo>
                    <a:pt x="2166251" y="1410792"/>
                  </a:lnTo>
                  <a:lnTo>
                    <a:pt x="2351011" y="1410792"/>
                  </a:lnTo>
                  <a:lnTo>
                    <a:pt x="2351011" y="1424940"/>
                  </a:lnTo>
                  <a:lnTo>
                    <a:pt x="2385060" y="1424940"/>
                  </a:lnTo>
                </a:path>
              </a:pathLst>
            </a:custGeom>
            <a:ln w="12712">
              <a:solidFill>
                <a:srgbClr val="F36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107947" y="2749295"/>
              <a:ext cx="2880360" cy="1249680"/>
            </a:xfrm>
            <a:custGeom>
              <a:avLst/>
              <a:gdLst/>
              <a:ahLst/>
              <a:cxnLst/>
              <a:rect l="l" t="t" r="r" b="b"/>
              <a:pathLst>
                <a:path w="2880360" h="1249679">
                  <a:moveTo>
                    <a:pt x="0" y="0"/>
                  </a:moveTo>
                  <a:lnTo>
                    <a:pt x="27330" y="0"/>
                  </a:lnTo>
                  <a:lnTo>
                    <a:pt x="27330" y="6451"/>
                  </a:lnTo>
                  <a:lnTo>
                    <a:pt x="35331" y="6451"/>
                  </a:lnTo>
                  <a:lnTo>
                    <a:pt x="35331" y="16687"/>
                  </a:lnTo>
                  <a:lnTo>
                    <a:pt x="80200" y="16687"/>
                  </a:lnTo>
                  <a:lnTo>
                    <a:pt x="80200" y="27686"/>
                  </a:lnTo>
                  <a:lnTo>
                    <a:pt x="80200" y="35013"/>
                  </a:lnTo>
                  <a:lnTo>
                    <a:pt x="106248" y="35013"/>
                  </a:lnTo>
                  <a:lnTo>
                    <a:pt x="106248" y="55118"/>
                  </a:lnTo>
                  <a:lnTo>
                    <a:pt x="123405" y="55118"/>
                  </a:lnTo>
                  <a:lnTo>
                    <a:pt x="123405" y="61302"/>
                  </a:lnTo>
                  <a:lnTo>
                    <a:pt x="198272" y="61302"/>
                  </a:lnTo>
                  <a:lnTo>
                    <a:pt x="198272" y="76479"/>
                  </a:lnTo>
                  <a:lnTo>
                    <a:pt x="250761" y="76479"/>
                  </a:lnTo>
                  <a:lnTo>
                    <a:pt x="250761" y="91643"/>
                  </a:lnTo>
                  <a:lnTo>
                    <a:pt x="281774" y="91643"/>
                  </a:lnTo>
                  <a:lnTo>
                    <a:pt x="281774" y="98729"/>
                  </a:lnTo>
                  <a:lnTo>
                    <a:pt x="357136" y="98729"/>
                  </a:lnTo>
                  <a:lnTo>
                    <a:pt x="357136" y="107696"/>
                  </a:lnTo>
                  <a:lnTo>
                    <a:pt x="419417" y="107696"/>
                  </a:lnTo>
                  <a:lnTo>
                    <a:pt x="419417" y="124129"/>
                  </a:lnTo>
                  <a:lnTo>
                    <a:pt x="452589" y="124129"/>
                  </a:lnTo>
                  <a:lnTo>
                    <a:pt x="452589" y="131838"/>
                  </a:lnTo>
                  <a:lnTo>
                    <a:pt x="505333" y="131838"/>
                  </a:lnTo>
                  <a:lnTo>
                    <a:pt x="505333" y="151053"/>
                  </a:lnTo>
                  <a:lnTo>
                    <a:pt x="582218" y="151053"/>
                  </a:lnTo>
                  <a:lnTo>
                    <a:pt x="582218" y="159778"/>
                  </a:lnTo>
                  <a:lnTo>
                    <a:pt x="596328" y="159778"/>
                  </a:lnTo>
                  <a:lnTo>
                    <a:pt x="596328" y="176212"/>
                  </a:lnTo>
                  <a:lnTo>
                    <a:pt x="672592" y="176212"/>
                  </a:lnTo>
                  <a:lnTo>
                    <a:pt x="672592" y="181394"/>
                  </a:lnTo>
                  <a:lnTo>
                    <a:pt x="684530" y="181394"/>
                  </a:lnTo>
                  <a:lnTo>
                    <a:pt x="684530" y="197573"/>
                  </a:lnTo>
                  <a:lnTo>
                    <a:pt x="694702" y="197573"/>
                  </a:lnTo>
                  <a:lnTo>
                    <a:pt x="694702" y="219697"/>
                  </a:lnTo>
                  <a:lnTo>
                    <a:pt x="705129" y="219697"/>
                  </a:lnTo>
                  <a:lnTo>
                    <a:pt x="705129" y="237782"/>
                  </a:lnTo>
                  <a:lnTo>
                    <a:pt x="715670" y="237782"/>
                  </a:lnTo>
                  <a:lnTo>
                    <a:pt x="715670" y="259511"/>
                  </a:lnTo>
                  <a:lnTo>
                    <a:pt x="727621" y="259511"/>
                  </a:lnTo>
                  <a:lnTo>
                    <a:pt x="727621" y="275196"/>
                  </a:lnTo>
                  <a:lnTo>
                    <a:pt x="742111" y="275196"/>
                  </a:lnTo>
                  <a:lnTo>
                    <a:pt x="742111" y="288213"/>
                  </a:lnTo>
                  <a:lnTo>
                    <a:pt x="785571" y="288213"/>
                  </a:lnTo>
                  <a:lnTo>
                    <a:pt x="785571" y="297065"/>
                  </a:lnTo>
                  <a:lnTo>
                    <a:pt x="801077" y="297065"/>
                  </a:lnTo>
                  <a:lnTo>
                    <a:pt x="801077" y="313753"/>
                  </a:lnTo>
                  <a:lnTo>
                    <a:pt x="826249" y="313753"/>
                  </a:lnTo>
                  <a:lnTo>
                    <a:pt x="826249" y="320954"/>
                  </a:lnTo>
                  <a:lnTo>
                    <a:pt x="853186" y="320954"/>
                  </a:lnTo>
                  <a:lnTo>
                    <a:pt x="853186" y="332333"/>
                  </a:lnTo>
                  <a:lnTo>
                    <a:pt x="865136" y="332333"/>
                  </a:lnTo>
                  <a:lnTo>
                    <a:pt x="865136" y="343827"/>
                  </a:lnTo>
                  <a:lnTo>
                    <a:pt x="874166" y="343827"/>
                  </a:lnTo>
                  <a:lnTo>
                    <a:pt x="874166" y="351802"/>
                  </a:lnTo>
                  <a:lnTo>
                    <a:pt x="907211" y="351802"/>
                  </a:lnTo>
                  <a:lnTo>
                    <a:pt x="907211" y="367474"/>
                  </a:lnTo>
                  <a:lnTo>
                    <a:pt x="923734" y="367474"/>
                  </a:lnTo>
                  <a:lnTo>
                    <a:pt x="923734" y="381876"/>
                  </a:lnTo>
                  <a:lnTo>
                    <a:pt x="932878" y="381876"/>
                  </a:lnTo>
                  <a:lnTo>
                    <a:pt x="932878" y="387946"/>
                  </a:lnTo>
                  <a:lnTo>
                    <a:pt x="986129" y="387946"/>
                  </a:lnTo>
                  <a:lnTo>
                    <a:pt x="986129" y="397306"/>
                  </a:lnTo>
                  <a:lnTo>
                    <a:pt x="997953" y="397306"/>
                  </a:lnTo>
                  <a:lnTo>
                    <a:pt x="997953" y="407797"/>
                  </a:lnTo>
                  <a:lnTo>
                    <a:pt x="1036078" y="407797"/>
                  </a:lnTo>
                  <a:lnTo>
                    <a:pt x="1036078" y="413232"/>
                  </a:lnTo>
                  <a:lnTo>
                    <a:pt x="1047775" y="413232"/>
                  </a:lnTo>
                  <a:lnTo>
                    <a:pt x="1047775" y="420179"/>
                  </a:lnTo>
                  <a:lnTo>
                    <a:pt x="1084630" y="420179"/>
                  </a:lnTo>
                  <a:lnTo>
                    <a:pt x="1084630" y="430174"/>
                  </a:lnTo>
                  <a:lnTo>
                    <a:pt x="1094803" y="430174"/>
                  </a:lnTo>
                  <a:lnTo>
                    <a:pt x="1094803" y="436359"/>
                  </a:lnTo>
                  <a:lnTo>
                    <a:pt x="1118057" y="436359"/>
                  </a:lnTo>
                  <a:lnTo>
                    <a:pt x="1118057" y="445338"/>
                  </a:lnTo>
                  <a:lnTo>
                    <a:pt x="1130007" y="445338"/>
                  </a:lnTo>
                  <a:lnTo>
                    <a:pt x="1130007" y="467080"/>
                  </a:lnTo>
                  <a:lnTo>
                    <a:pt x="1149959" y="467080"/>
                  </a:lnTo>
                  <a:lnTo>
                    <a:pt x="1149959" y="475805"/>
                  </a:lnTo>
                  <a:lnTo>
                    <a:pt x="1181862" y="475805"/>
                  </a:lnTo>
                  <a:lnTo>
                    <a:pt x="1181862" y="484149"/>
                  </a:lnTo>
                  <a:lnTo>
                    <a:pt x="1201940" y="484149"/>
                  </a:lnTo>
                  <a:lnTo>
                    <a:pt x="1201940" y="493242"/>
                  </a:lnTo>
                  <a:lnTo>
                    <a:pt x="1224940" y="493242"/>
                  </a:lnTo>
                  <a:lnTo>
                    <a:pt x="1224940" y="501459"/>
                  </a:lnTo>
                  <a:lnTo>
                    <a:pt x="1241209" y="501459"/>
                  </a:lnTo>
                  <a:lnTo>
                    <a:pt x="1241209" y="515493"/>
                  </a:lnTo>
                  <a:lnTo>
                    <a:pt x="1257223" y="515493"/>
                  </a:lnTo>
                  <a:lnTo>
                    <a:pt x="1257223" y="523836"/>
                  </a:lnTo>
                  <a:lnTo>
                    <a:pt x="1279220" y="523836"/>
                  </a:lnTo>
                  <a:lnTo>
                    <a:pt x="1279220" y="538886"/>
                  </a:lnTo>
                  <a:lnTo>
                    <a:pt x="1294333" y="538886"/>
                  </a:lnTo>
                  <a:lnTo>
                    <a:pt x="1294333" y="555688"/>
                  </a:lnTo>
                  <a:lnTo>
                    <a:pt x="1313662" y="555688"/>
                  </a:lnTo>
                  <a:lnTo>
                    <a:pt x="1313662" y="563537"/>
                  </a:lnTo>
                  <a:lnTo>
                    <a:pt x="1391437" y="563537"/>
                  </a:lnTo>
                  <a:lnTo>
                    <a:pt x="1391437" y="573646"/>
                  </a:lnTo>
                  <a:lnTo>
                    <a:pt x="1395755" y="573646"/>
                  </a:lnTo>
                  <a:lnTo>
                    <a:pt x="1395755" y="607021"/>
                  </a:lnTo>
                  <a:lnTo>
                    <a:pt x="1405928" y="607021"/>
                  </a:lnTo>
                  <a:lnTo>
                    <a:pt x="1405928" y="611187"/>
                  </a:lnTo>
                  <a:lnTo>
                    <a:pt x="1519428" y="611187"/>
                  </a:lnTo>
                  <a:lnTo>
                    <a:pt x="1519428" y="627240"/>
                  </a:lnTo>
                  <a:lnTo>
                    <a:pt x="1535315" y="627240"/>
                  </a:lnTo>
                  <a:lnTo>
                    <a:pt x="1535315" y="648601"/>
                  </a:lnTo>
                  <a:lnTo>
                    <a:pt x="1548015" y="648601"/>
                  </a:lnTo>
                  <a:lnTo>
                    <a:pt x="1548015" y="659599"/>
                  </a:lnTo>
                  <a:lnTo>
                    <a:pt x="1548015" y="678180"/>
                  </a:lnTo>
                  <a:lnTo>
                    <a:pt x="1556664" y="678180"/>
                  </a:lnTo>
                  <a:lnTo>
                    <a:pt x="1556664" y="685393"/>
                  </a:lnTo>
                  <a:lnTo>
                    <a:pt x="1560601" y="685393"/>
                  </a:lnTo>
                  <a:lnTo>
                    <a:pt x="1560601" y="704862"/>
                  </a:lnTo>
                  <a:lnTo>
                    <a:pt x="1564792" y="704862"/>
                  </a:lnTo>
                  <a:lnTo>
                    <a:pt x="1564792" y="714717"/>
                  </a:lnTo>
                  <a:lnTo>
                    <a:pt x="1574711" y="714717"/>
                  </a:lnTo>
                  <a:lnTo>
                    <a:pt x="1574711" y="717626"/>
                  </a:lnTo>
                  <a:lnTo>
                    <a:pt x="1595551" y="717626"/>
                  </a:lnTo>
                  <a:lnTo>
                    <a:pt x="1595551" y="729627"/>
                  </a:lnTo>
                  <a:lnTo>
                    <a:pt x="1617548" y="729627"/>
                  </a:lnTo>
                  <a:lnTo>
                    <a:pt x="1617548" y="746061"/>
                  </a:lnTo>
                  <a:lnTo>
                    <a:pt x="1641436" y="746061"/>
                  </a:lnTo>
                  <a:lnTo>
                    <a:pt x="1641436" y="759460"/>
                  </a:lnTo>
                  <a:lnTo>
                    <a:pt x="1653387" y="759460"/>
                  </a:lnTo>
                  <a:lnTo>
                    <a:pt x="1653387" y="768692"/>
                  </a:lnTo>
                  <a:lnTo>
                    <a:pt x="1707908" y="768692"/>
                  </a:lnTo>
                  <a:lnTo>
                    <a:pt x="1707908" y="789673"/>
                  </a:lnTo>
                  <a:lnTo>
                    <a:pt x="1731416" y="789673"/>
                  </a:lnTo>
                  <a:lnTo>
                    <a:pt x="1731416" y="805853"/>
                  </a:lnTo>
                  <a:lnTo>
                    <a:pt x="1735226" y="805853"/>
                  </a:lnTo>
                  <a:lnTo>
                    <a:pt x="1735226" y="828738"/>
                  </a:lnTo>
                  <a:lnTo>
                    <a:pt x="1745907" y="828738"/>
                  </a:lnTo>
                  <a:lnTo>
                    <a:pt x="1745907" y="839736"/>
                  </a:lnTo>
                  <a:lnTo>
                    <a:pt x="1757730" y="839736"/>
                  </a:lnTo>
                  <a:lnTo>
                    <a:pt x="1757730" y="856678"/>
                  </a:lnTo>
                  <a:lnTo>
                    <a:pt x="1776539" y="856678"/>
                  </a:lnTo>
                  <a:lnTo>
                    <a:pt x="1776539" y="872604"/>
                  </a:lnTo>
                  <a:lnTo>
                    <a:pt x="1782762" y="872604"/>
                  </a:lnTo>
                  <a:lnTo>
                    <a:pt x="1782762" y="876769"/>
                  </a:lnTo>
                  <a:lnTo>
                    <a:pt x="1868805" y="876769"/>
                  </a:lnTo>
                  <a:lnTo>
                    <a:pt x="1868805" y="882967"/>
                  </a:lnTo>
                  <a:lnTo>
                    <a:pt x="1897151" y="882967"/>
                  </a:lnTo>
                  <a:lnTo>
                    <a:pt x="1897151" y="895222"/>
                  </a:lnTo>
                  <a:lnTo>
                    <a:pt x="1928926" y="895222"/>
                  </a:lnTo>
                  <a:lnTo>
                    <a:pt x="1928926" y="903198"/>
                  </a:lnTo>
                  <a:lnTo>
                    <a:pt x="2001748" y="903198"/>
                  </a:lnTo>
                  <a:lnTo>
                    <a:pt x="2001748" y="911288"/>
                  </a:lnTo>
                  <a:lnTo>
                    <a:pt x="2021827" y="911288"/>
                  </a:lnTo>
                  <a:lnTo>
                    <a:pt x="2021827" y="934161"/>
                  </a:lnTo>
                  <a:lnTo>
                    <a:pt x="2035683" y="934161"/>
                  </a:lnTo>
                  <a:lnTo>
                    <a:pt x="2035683" y="961339"/>
                  </a:lnTo>
                  <a:lnTo>
                    <a:pt x="2088045" y="961339"/>
                  </a:lnTo>
                  <a:lnTo>
                    <a:pt x="2088045" y="974229"/>
                  </a:lnTo>
                  <a:lnTo>
                    <a:pt x="2127453" y="974229"/>
                  </a:lnTo>
                  <a:lnTo>
                    <a:pt x="2127453" y="983589"/>
                  </a:lnTo>
                  <a:lnTo>
                    <a:pt x="2207133" y="983589"/>
                  </a:lnTo>
                  <a:lnTo>
                    <a:pt x="2207133" y="994206"/>
                  </a:lnTo>
                  <a:lnTo>
                    <a:pt x="2228494" y="994206"/>
                  </a:lnTo>
                  <a:lnTo>
                    <a:pt x="2228494" y="1007351"/>
                  </a:lnTo>
                  <a:lnTo>
                    <a:pt x="2240686" y="1007351"/>
                  </a:lnTo>
                  <a:lnTo>
                    <a:pt x="2240686" y="1034910"/>
                  </a:lnTo>
                  <a:lnTo>
                    <a:pt x="2260003" y="1034910"/>
                  </a:lnTo>
                  <a:lnTo>
                    <a:pt x="2260003" y="1045527"/>
                  </a:lnTo>
                  <a:lnTo>
                    <a:pt x="2290381" y="1045527"/>
                  </a:lnTo>
                  <a:lnTo>
                    <a:pt x="2290381" y="1058049"/>
                  </a:lnTo>
                  <a:lnTo>
                    <a:pt x="2359774" y="1058049"/>
                  </a:lnTo>
                  <a:lnTo>
                    <a:pt x="2359774" y="1068539"/>
                  </a:lnTo>
                  <a:lnTo>
                    <a:pt x="2364740" y="1068539"/>
                  </a:lnTo>
                  <a:lnTo>
                    <a:pt x="2364740" y="1081303"/>
                  </a:lnTo>
                  <a:lnTo>
                    <a:pt x="2389898" y="1081303"/>
                  </a:lnTo>
                  <a:lnTo>
                    <a:pt x="2389898" y="1096098"/>
                  </a:lnTo>
                  <a:lnTo>
                    <a:pt x="2396896" y="1096098"/>
                  </a:lnTo>
                  <a:lnTo>
                    <a:pt x="2396896" y="1111008"/>
                  </a:lnTo>
                  <a:lnTo>
                    <a:pt x="2493352" y="1111008"/>
                  </a:lnTo>
                  <a:lnTo>
                    <a:pt x="2493352" y="1131239"/>
                  </a:lnTo>
                  <a:lnTo>
                    <a:pt x="2532634" y="1131239"/>
                  </a:lnTo>
                  <a:lnTo>
                    <a:pt x="2532634" y="1159294"/>
                  </a:lnTo>
                  <a:lnTo>
                    <a:pt x="2575458" y="1159294"/>
                  </a:lnTo>
                  <a:lnTo>
                    <a:pt x="2575458" y="1199248"/>
                  </a:lnTo>
                  <a:lnTo>
                    <a:pt x="2609519" y="1199248"/>
                  </a:lnTo>
                  <a:lnTo>
                    <a:pt x="2609519" y="1249680"/>
                  </a:lnTo>
                  <a:lnTo>
                    <a:pt x="2880360" y="1249680"/>
                  </a:lnTo>
                </a:path>
              </a:pathLst>
            </a:custGeom>
            <a:ln w="12712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5582366" y="4077130"/>
            <a:ext cx="29845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 MT"/>
                <a:cs typeface="Arial MT"/>
              </a:rPr>
              <a:t>Censored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5245608" y="2729483"/>
            <a:ext cx="2918460" cy="1419225"/>
            <a:chOff x="5245608" y="2729483"/>
            <a:chExt cx="2918460" cy="1419225"/>
          </a:xfrm>
        </p:grpSpPr>
        <p:sp>
          <p:nvSpPr>
            <p:cNvPr id="199" name="object 199"/>
            <p:cNvSpPr/>
            <p:nvPr/>
          </p:nvSpPr>
          <p:spPr>
            <a:xfrm>
              <a:off x="5445252" y="41071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425440" y="41285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142732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122920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11377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092440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09091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071104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06805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046720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042148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020812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01471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993380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013192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991856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004048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982712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97661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955280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96899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947660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956804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936992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935468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914132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920228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898892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90803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888224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898892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879080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871460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851648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816596" y="325526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795260" y="32766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816596" y="32430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795260" y="326288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808976" y="32293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787640" y="32506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812024" y="32293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790688" y="32506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802880" y="32293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783068" y="32506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799832" y="32293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778496" y="32506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815072" y="32293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793736" y="325069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795260" y="32263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773924" y="324611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795260" y="321563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773924" y="323545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789164" y="32080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769352" y="32293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784592" y="32080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764780" y="32293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781544" y="32080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761732" y="32293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776972" y="32080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755636" y="32293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767828" y="32080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746492" y="32293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760208" y="318363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740396" y="320497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749540" y="31668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728204" y="318820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728204" y="31668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708392" y="318820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08392" y="31668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687056" y="318820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703820" y="31668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682484" y="318820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99248" y="31668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677912" y="318820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696200" y="315925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674864" y="31790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693152" y="31531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671816" y="317296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687056" y="31531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665720" y="317296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682484" y="314553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662672" y="31653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674864" y="314553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653528" y="31653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680960" y="314553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659624" y="31653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671816" y="314553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650480" y="31653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658100" y="31363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638288" y="31562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641336" y="312419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621524" y="314553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633716" y="31120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613904" y="31333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630668" y="31120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609332" y="31333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627620" y="31120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606284" y="31333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618476" y="31120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598664" y="31333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549896" y="30906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528560" y="311200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540752" y="30906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519416" y="311200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514844" y="308000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493508" y="31013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495032" y="308000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473696" y="31013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382256" y="304799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362444" y="306933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322820" y="30297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301484" y="30510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312152" y="30297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92340" y="30510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226808" y="300075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06996" y="302056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316724" y="30297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296912" y="30510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868412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847076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865364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844028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85469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833360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850124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828788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847076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825740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844028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824216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836408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815072" y="33070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830312" y="32857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808976" y="33070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821424" y="29458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800088" y="29657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812280" y="29458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790944" y="296570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108192" y="28818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086856" y="29016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073140" y="28818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051804" y="29016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789676" y="28148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768340" y="28346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632704" y="278891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612892" y="28102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529072" y="278891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509260" y="28102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516880" y="278891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495544" y="28102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481828" y="278891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460492" y="28102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82768" y="27553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362956" y="27767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352288" y="274929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332476" y="276910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346192" y="274929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324856" y="276910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337048" y="274929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317236" y="276910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294376" y="273862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273040" y="27599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282184" y="273862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260848" y="27599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269992" y="27294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248656" y="27492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274564" y="27294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253228" y="27492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602224" y="28590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580888" y="288035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638800" y="285902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618988" y="288035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672328" y="287426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652516" y="289559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93664" y="288340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672328" y="29047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727192" y="289255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05856" y="29123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95772" y="290626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774436" y="292760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900928" y="29154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881116" y="29367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467856" y="308457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446520" y="310438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477000" y="3092195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455664" y="311353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515100" y="31104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493764" y="31318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399532" y="277367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379720" y="27934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266944" y="27294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245608" y="274929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850380" y="32506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830568" y="32720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868668" y="32506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848856" y="32720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091172" y="328726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69836" y="330860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242048" y="33223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220712" y="33436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307580" y="33482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286244" y="33680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371588" y="33573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350252" y="337870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554468" y="3386327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534656" y="34076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609332" y="340309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589520" y="34244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615428" y="34152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594092" y="34350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623048" y="34152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603236" y="343509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630668" y="34152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610856" y="343509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635240" y="341528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613904" y="343509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648956" y="342595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627620" y="344728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658100" y="342595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638288" y="344728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661148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641336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665720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644384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670292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648956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682484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661148" y="34594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690104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668768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709916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690104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714488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694676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735824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714488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755636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735824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760208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738872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763256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741920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770876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749540" y="34594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783068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761732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786116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764780" y="34594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789164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769352" y="345947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802880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781544" y="34594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807452" y="3438143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786116" y="34594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822692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801356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836408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816596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844028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824216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856220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834884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863840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842504" y="350824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866888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847076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879080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859268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882128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860792" y="350824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892796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871460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897368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876032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914132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894320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923276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903464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941564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920228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949184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929372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953756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932420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961376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940040" y="350824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987284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965948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001000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979664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020812" y="348691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001000" y="35082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363968" y="335737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342632" y="337870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265420" y="2749295"/>
              <a:ext cx="2886710" cy="558165"/>
            </a:xfrm>
            <a:custGeom>
              <a:avLst/>
              <a:gdLst/>
              <a:ahLst/>
              <a:cxnLst/>
              <a:rect l="l" t="t" r="r" b="b"/>
              <a:pathLst>
                <a:path w="2886709" h="558164">
                  <a:moveTo>
                    <a:pt x="0" y="0"/>
                  </a:moveTo>
                  <a:lnTo>
                    <a:pt x="28981" y="0"/>
                  </a:lnTo>
                  <a:lnTo>
                    <a:pt x="28981" y="10490"/>
                  </a:lnTo>
                  <a:lnTo>
                    <a:pt x="56184" y="10490"/>
                  </a:lnTo>
                  <a:lnTo>
                    <a:pt x="56184" y="19723"/>
                  </a:lnTo>
                  <a:lnTo>
                    <a:pt x="80454" y="19723"/>
                  </a:lnTo>
                  <a:lnTo>
                    <a:pt x="80454" y="28194"/>
                  </a:lnTo>
                  <a:lnTo>
                    <a:pt x="91643" y="28194"/>
                  </a:lnTo>
                  <a:lnTo>
                    <a:pt x="91643" y="34264"/>
                  </a:lnTo>
                  <a:lnTo>
                    <a:pt x="120624" y="34264"/>
                  </a:lnTo>
                  <a:lnTo>
                    <a:pt x="120624" y="44259"/>
                  </a:lnTo>
                  <a:lnTo>
                    <a:pt x="170700" y="44259"/>
                  </a:lnTo>
                  <a:lnTo>
                    <a:pt x="170700" y="52857"/>
                  </a:lnTo>
                  <a:lnTo>
                    <a:pt x="198780" y="52857"/>
                  </a:lnTo>
                  <a:lnTo>
                    <a:pt x="198780" y="60071"/>
                  </a:lnTo>
                  <a:lnTo>
                    <a:pt x="395414" y="60071"/>
                  </a:lnTo>
                  <a:lnTo>
                    <a:pt x="395414" y="69799"/>
                  </a:lnTo>
                  <a:lnTo>
                    <a:pt x="419557" y="69799"/>
                  </a:lnTo>
                  <a:lnTo>
                    <a:pt x="419557" y="75615"/>
                  </a:lnTo>
                  <a:lnTo>
                    <a:pt x="449808" y="75615"/>
                  </a:lnTo>
                  <a:lnTo>
                    <a:pt x="449808" y="85102"/>
                  </a:lnTo>
                  <a:lnTo>
                    <a:pt x="608558" y="85102"/>
                  </a:lnTo>
                  <a:lnTo>
                    <a:pt x="608558" y="91554"/>
                  </a:lnTo>
                  <a:lnTo>
                    <a:pt x="684695" y="91554"/>
                  </a:lnTo>
                  <a:lnTo>
                    <a:pt x="684695" y="105333"/>
                  </a:lnTo>
                  <a:lnTo>
                    <a:pt x="705662" y="105333"/>
                  </a:lnTo>
                  <a:lnTo>
                    <a:pt x="705662" y="138214"/>
                  </a:lnTo>
                  <a:lnTo>
                    <a:pt x="714311" y="138214"/>
                  </a:lnTo>
                  <a:lnTo>
                    <a:pt x="714311" y="146050"/>
                  </a:lnTo>
                  <a:lnTo>
                    <a:pt x="788403" y="146050"/>
                  </a:lnTo>
                  <a:lnTo>
                    <a:pt x="788403" y="152755"/>
                  </a:lnTo>
                  <a:lnTo>
                    <a:pt x="935329" y="152755"/>
                  </a:lnTo>
                  <a:lnTo>
                    <a:pt x="935329" y="162242"/>
                  </a:lnTo>
                  <a:lnTo>
                    <a:pt x="1014133" y="162242"/>
                  </a:lnTo>
                  <a:lnTo>
                    <a:pt x="1014133" y="168821"/>
                  </a:lnTo>
                  <a:lnTo>
                    <a:pt x="1104379" y="168821"/>
                  </a:lnTo>
                  <a:lnTo>
                    <a:pt x="1104379" y="177660"/>
                  </a:lnTo>
                  <a:lnTo>
                    <a:pt x="1201102" y="177660"/>
                  </a:lnTo>
                  <a:lnTo>
                    <a:pt x="1201102" y="188290"/>
                  </a:lnTo>
                  <a:lnTo>
                    <a:pt x="1205928" y="188290"/>
                  </a:lnTo>
                  <a:lnTo>
                    <a:pt x="1205928" y="193217"/>
                  </a:lnTo>
                  <a:lnTo>
                    <a:pt x="1259573" y="193217"/>
                  </a:lnTo>
                  <a:lnTo>
                    <a:pt x="1259573" y="201180"/>
                  </a:lnTo>
                  <a:lnTo>
                    <a:pt x="1330236" y="201180"/>
                  </a:lnTo>
                  <a:lnTo>
                    <a:pt x="1330236" y="209156"/>
                  </a:lnTo>
                  <a:lnTo>
                    <a:pt x="1441958" y="209156"/>
                  </a:lnTo>
                  <a:lnTo>
                    <a:pt x="1441958" y="216484"/>
                  </a:lnTo>
                  <a:lnTo>
                    <a:pt x="1614182" y="216484"/>
                  </a:lnTo>
                  <a:lnTo>
                    <a:pt x="1614182" y="226606"/>
                  </a:lnTo>
                  <a:lnTo>
                    <a:pt x="1626260" y="226606"/>
                  </a:lnTo>
                  <a:lnTo>
                    <a:pt x="1626260" y="233934"/>
                  </a:lnTo>
                  <a:lnTo>
                    <a:pt x="1638325" y="233934"/>
                  </a:lnTo>
                  <a:lnTo>
                    <a:pt x="1638325" y="240131"/>
                  </a:lnTo>
                  <a:lnTo>
                    <a:pt x="1709762" y="240131"/>
                  </a:lnTo>
                  <a:lnTo>
                    <a:pt x="1709762" y="248475"/>
                  </a:lnTo>
                  <a:lnTo>
                    <a:pt x="1737207" y="248475"/>
                  </a:lnTo>
                  <a:lnTo>
                    <a:pt x="1737207" y="256070"/>
                  </a:lnTo>
                  <a:lnTo>
                    <a:pt x="1788566" y="256070"/>
                  </a:lnTo>
                  <a:lnTo>
                    <a:pt x="1788566" y="263398"/>
                  </a:lnTo>
                  <a:lnTo>
                    <a:pt x="1898116" y="263398"/>
                  </a:lnTo>
                  <a:lnTo>
                    <a:pt x="1898116" y="271373"/>
                  </a:lnTo>
                  <a:lnTo>
                    <a:pt x="1979460" y="271373"/>
                  </a:lnTo>
                  <a:lnTo>
                    <a:pt x="1979460" y="278447"/>
                  </a:lnTo>
                  <a:lnTo>
                    <a:pt x="2029040" y="278447"/>
                  </a:lnTo>
                  <a:lnTo>
                    <a:pt x="2029040" y="301713"/>
                  </a:lnTo>
                  <a:lnTo>
                    <a:pt x="2093226" y="301713"/>
                  </a:lnTo>
                  <a:lnTo>
                    <a:pt x="2093226" y="315747"/>
                  </a:lnTo>
                  <a:lnTo>
                    <a:pt x="2097925" y="315747"/>
                  </a:lnTo>
                  <a:lnTo>
                    <a:pt x="2097925" y="319671"/>
                  </a:lnTo>
                  <a:lnTo>
                    <a:pt x="2135670" y="319671"/>
                  </a:lnTo>
                  <a:lnTo>
                    <a:pt x="2135670" y="332701"/>
                  </a:lnTo>
                  <a:lnTo>
                    <a:pt x="2213965" y="332701"/>
                  </a:lnTo>
                  <a:lnTo>
                    <a:pt x="2213965" y="346862"/>
                  </a:lnTo>
                  <a:lnTo>
                    <a:pt x="2229345" y="346862"/>
                  </a:lnTo>
                  <a:lnTo>
                    <a:pt x="2229345" y="351282"/>
                  </a:lnTo>
                  <a:lnTo>
                    <a:pt x="2251202" y="351282"/>
                  </a:lnTo>
                  <a:lnTo>
                    <a:pt x="2251202" y="361911"/>
                  </a:lnTo>
                  <a:lnTo>
                    <a:pt x="2329370" y="361911"/>
                  </a:lnTo>
                  <a:lnTo>
                    <a:pt x="2329370" y="370509"/>
                  </a:lnTo>
                  <a:lnTo>
                    <a:pt x="2337892" y="370509"/>
                  </a:lnTo>
                  <a:lnTo>
                    <a:pt x="2337892" y="384035"/>
                  </a:lnTo>
                  <a:lnTo>
                    <a:pt x="2369413" y="384035"/>
                  </a:lnTo>
                  <a:lnTo>
                    <a:pt x="2369413" y="390867"/>
                  </a:lnTo>
                  <a:lnTo>
                    <a:pt x="2376779" y="390867"/>
                  </a:lnTo>
                  <a:lnTo>
                    <a:pt x="2376779" y="407301"/>
                  </a:lnTo>
                  <a:lnTo>
                    <a:pt x="2408555" y="407301"/>
                  </a:lnTo>
                  <a:lnTo>
                    <a:pt x="2408555" y="416661"/>
                  </a:lnTo>
                  <a:lnTo>
                    <a:pt x="2421013" y="416661"/>
                  </a:lnTo>
                  <a:lnTo>
                    <a:pt x="2421013" y="424370"/>
                  </a:lnTo>
                  <a:lnTo>
                    <a:pt x="2428252" y="424370"/>
                  </a:lnTo>
                  <a:lnTo>
                    <a:pt x="2428252" y="430314"/>
                  </a:lnTo>
                  <a:lnTo>
                    <a:pt x="2433472" y="430314"/>
                  </a:lnTo>
                  <a:lnTo>
                    <a:pt x="2433472" y="438797"/>
                  </a:lnTo>
                  <a:lnTo>
                    <a:pt x="2484310" y="438797"/>
                  </a:lnTo>
                  <a:lnTo>
                    <a:pt x="2484310" y="453212"/>
                  </a:lnTo>
                  <a:lnTo>
                    <a:pt x="2495372" y="453212"/>
                  </a:lnTo>
                  <a:lnTo>
                    <a:pt x="2495372" y="457250"/>
                  </a:lnTo>
                  <a:lnTo>
                    <a:pt x="2495372" y="480021"/>
                  </a:lnTo>
                  <a:lnTo>
                    <a:pt x="2529941" y="480021"/>
                  </a:lnTo>
                  <a:lnTo>
                    <a:pt x="2529941" y="501510"/>
                  </a:lnTo>
                  <a:lnTo>
                    <a:pt x="2550909" y="501510"/>
                  </a:lnTo>
                  <a:lnTo>
                    <a:pt x="2550909" y="528574"/>
                  </a:lnTo>
                  <a:lnTo>
                    <a:pt x="2550909" y="537298"/>
                  </a:lnTo>
                  <a:lnTo>
                    <a:pt x="2564384" y="537298"/>
                  </a:lnTo>
                  <a:lnTo>
                    <a:pt x="2564384" y="557784"/>
                  </a:lnTo>
                  <a:lnTo>
                    <a:pt x="2886456" y="557784"/>
                  </a:lnTo>
                </a:path>
              </a:pathLst>
            </a:custGeom>
            <a:ln w="12712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259324" y="2749295"/>
              <a:ext cx="2772410" cy="759460"/>
            </a:xfrm>
            <a:custGeom>
              <a:avLst/>
              <a:gdLst/>
              <a:ahLst/>
              <a:cxnLst/>
              <a:rect l="l" t="t" r="r" b="b"/>
              <a:pathLst>
                <a:path w="2772409" h="759460">
                  <a:moveTo>
                    <a:pt x="0" y="0"/>
                  </a:moveTo>
                  <a:lnTo>
                    <a:pt x="17030" y="0"/>
                  </a:lnTo>
                  <a:lnTo>
                    <a:pt x="17030" y="10363"/>
                  </a:lnTo>
                  <a:lnTo>
                    <a:pt x="77381" y="10363"/>
                  </a:lnTo>
                  <a:lnTo>
                    <a:pt x="77381" y="19723"/>
                  </a:lnTo>
                  <a:lnTo>
                    <a:pt x="107873" y="19723"/>
                  </a:lnTo>
                  <a:lnTo>
                    <a:pt x="107873" y="26809"/>
                  </a:lnTo>
                  <a:lnTo>
                    <a:pt x="139242" y="26809"/>
                  </a:lnTo>
                  <a:lnTo>
                    <a:pt x="139242" y="35026"/>
                  </a:lnTo>
                  <a:lnTo>
                    <a:pt x="170764" y="35026"/>
                  </a:lnTo>
                  <a:lnTo>
                    <a:pt x="170764" y="41859"/>
                  </a:lnTo>
                  <a:lnTo>
                    <a:pt x="191338" y="41859"/>
                  </a:lnTo>
                  <a:lnTo>
                    <a:pt x="191338" y="49441"/>
                  </a:lnTo>
                  <a:lnTo>
                    <a:pt x="220814" y="49441"/>
                  </a:lnTo>
                  <a:lnTo>
                    <a:pt x="220814" y="60058"/>
                  </a:lnTo>
                  <a:lnTo>
                    <a:pt x="227418" y="60058"/>
                  </a:lnTo>
                  <a:lnTo>
                    <a:pt x="227418" y="74104"/>
                  </a:lnTo>
                  <a:lnTo>
                    <a:pt x="239750" y="74104"/>
                  </a:lnTo>
                  <a:lnTo>
                    <a:pt x="239750" y="90030"/>
                  </a:lnTo>
                  <a:lnTo>
                    <a:pt x="256768" y="90030"/>
                  </a:lnTo>
                  <a:lnTo>
                    <a:pt x="256768" y="98755"/>
                  </a:lnTo>
                  <a:lnTo>
                    <a:pt x="294767" y="98755"/>
                  </a:lnTo>
                  <a:lnTo>
                    <a:pt x="294767" y="113042"/>
                  </a:lnTo>
                  <a:lnTo>
                    <a:pt x="341007" y="113042"/>
                  </a:lnTo>
                  <a:lnTo>
                    <a:pt x="341007" y="130492"/>
                  </a:lnTo>
                  <a:lnTo>
                    <a:pt x="380517" y="130492"/>
                  </a:lnTo>
                  <a:lnTo>
                    <a:pt x="380517" y="138341"/>
                  </a:lnTo>
                  <a:lnTo>
                    <a:pt x="397802" y="138341"/>
                  </a:lnTo>
                  <a:lnTo>
                    <a:pt x="397802" y="145796"/>
                  </a:lnTo>
                  <a:lnTo>
                    <a:pt x="432485" y="145796"/>
                  </a:lnTo>
                  <a:lnTo>
                    <a:pt x="432485" y="154520"/>
                  </a:lnTo>
                  <a:lnTo>
                    <a:pt x="440359" y="154520"/>
                  </a:lnTo>
                  <a:lnTo>
                    <a:pt x="440359" y="162864"/>
                  </a:lnTo>
                  <a:lnTo>
                    <a:pt x="480009" y="162864"/>
                  </a:lnTo>
                  <a:lnTo>
                    <a:pt x="480009" y="177279"/>
                  </a:lnTo>
                  <a:lnTo>
                    <a:pt x="618109" y="177279"/>
                  </a:lnTo>
                  <a:lnTo>
                    <a:pt x="618109" y="186639"/>
                  </a:lnTo>
                  <a:lnTo>
                    <a:pt x="697014" y="186639"/>
                  </a:lnTo>
                  <a:lnTo>
                    <a:pt x="697014" y="193852"/>
                  </a:lnTo>
                  <a:lnTo>
                    <a:pt x="739063" y="193852"/>
                  </a:lnTo>
                  <a:lnTo>
                    <a:pt x="739063" y="213321"/>
                  </a:lnTo>
                  <a:lnTo>
                    <a:pt x="760412" y="213321"/>
                  </a:lnTo>
                  <a:lnTo>
                    <a:pt x="760412" y="223062"/>
                  </a:lnTo>
                  <a:lnTo>
                    <a:pt x="771842" y="223062"/>
                  </a:lnTo>
                  <a:lnTo>
                    <a:pt x="771842" y="230644"/>
                  </a:lnTo>
                  <a:lnTo>
                    <a:pt x="776160" y="230644"/>
                  </a:lnTo>
                  <a:lnTo>
                    <a:pt x="776160" y="238607"/>
                  </a:lnTo>
                  <a:lnTo>
                    <a:pt x="787095" y="238607"/>
                  </a:lnTo>
                  <a:lnTo>
                    <a:pt x="787095" y="247459"/>
                  </a:lnTo>
                  <a:lnTo>
                    <a:pt x="848715" y="247459"/>
                  </a:lnTo>
                  <a:lnTo>
                    <a:pt x="848715" y="255308"/>
                  </a:lnTo>
                  <a:lnTo>
                    <a:pt x="922655" y="255308"/>
                  </a:lnTo>
                  <a:lnTo>
                    <a:pt x="922655" y="266814"/>
                  </a:lnTo>
                  <a:lnTo>
                    <a:pt x="940066" y="266814"/>
                  </a:lnTo>
                  <a:lnTo>
                    <a:pt x="940066" y="274523"/>
                  </a:lnTo>
                  <a:lnTo>
                    <a:pt x="978179" y="274523"/>
                  </a:lnTo>
                  <a:lnTo>
                    <a:pt x="978179" y="281482"/>
                  </a:lnTo>
                  <a:lnTo>
                    <a:pt x="1009053" y="281482"/>
                  </a:lnTo>
                  <a:lnTo>
                    <a:pt x="1009053" y="298678"/>
                  </a:lnTo>
                  <a:lnTo>
                    <a:pt x="1019721" y="298678"/>
                  </a:lnTo>
                  <a:lnTo>
                    <a:pt x="1019721" y="307403"/>
                  </a:lnTo>
                  <a:lnTo>
                    <a:pt x="1069149" y="307403"/>
                  </a:lnTo>
                  <a:lnTo>
                    <a:pt x="1069149" y="315874"/>
                  </a:lnTo>
                  <a:lnTo>
                    <a:pt x="1100150" y="315874"/>
                  </a:lnTo>
                  <a:lnTo>
                    <a:pt x="1100150" y="324091"/>
                  </a:lnTo>
                  <a:lnTo>
                    <a:pt x="1123645" y="324091"/>
                  </a:lnTo>
                  <a:lnTo>
                    <a:pt x="1123645" y="330669"/>
                  </a:lnTo>
                  <a:lnTo>
                    <a:pt x="1167739" y="330669"/>
                  </a:lnTo>
                  <a:lnTo>
                    <a:pt x="1167739" y="341541"/>
                  </a:lnTo>
                  <a:lnTo>
                    <a:pt x="1189596" y="341541"/>
                  </a:lnTo>
                  <a:lnTo>
                    <a:pt x="1189596" y="347738"/>
                  </a:lnTo>
                  <a:lnTo>
                    <a:pt x="1197089" y="347738"/>
                  </a:lnTo>
                  <a:lnTo>
                    <a:pt x="1197089" y="355447"/>
                  </a:lnTo>
                  <a:lnTo>
                    <a:pt x="1208392" y="355447"/>
                  </a:lnTo>
                  <a:lnTo>
                    <a:pt x="1208392" y="363423"/>
                  </a:lnTo>
                  <a:lnTo>
                    <a:pt x="1217676" y="363423"/>
                  </a:lnTo>
                  <a:lnTo>
                    <a:pt x="1217676" y="371386"/>
                  </a:lnTo>
                  <a:lnTo>
                    <a:pt x="1250327" y="371386"/>
                  </a:lnTo>
                  <a:lnTo>
                    <a:pt x="1250327" y="382257"/>
                  </a:lnTo>
                  <a:lnTo>
                    <a:pt x="1297838" y="382257"/>
                  </a:lnTo>
                  <a:lnTo>
                    <a:pt x="1297838" y="391744"/>
                  </a:lnTo>
                  <a:lnTo>
                    <a:pt x="1363268" y="391744"/>
                  </a:lnTo>
                  <a:lnTo>
                    <a:pt x="1363268" y="396925"/>
                  </a:lnTo>
                  <a:lnTo>
                    <a:pt x="1366189" y="396925"/>
                  </a:lnTo>
                  <a:lnTo>
                    <a:pt x="1366189" y="409829"/>
                  </a:lnTo>
                  <a:lnTo>
                    <a:pt x="1372298" y="409829"/>
                  </a:lnTo>
                  <a:lnTo>
                    <a:pt x="1372298" y="419176"/>
                  </a:lnTo>
                  <a:lnTo>
                    <a:pt x="1380807" y="419176"/>
                  </a:lnTo>
                  <a:lnTo>
                    <a:pt x="1380807" y="427659"/>
                  </a:lnTo>
                  <a:lnTo>
                    <a:pt x="1395412" y="427659"/>
                  </a:lnTo>
                  <a:lnTo>
                    <a:pt x="1395412" y="444093"/>
                  </a:lnTo>
                  <a:lnTo>
                    <a:pt x="1407998" y="444093"/>
                  </a:lnTo>
                  <a:lnTo>
                    <a:pt x="1407998" y="453580"/>
                  </a:lnTo>
                  <a:lnTo>
                    <a:pt x="1412824" y="453580"/>
                  </a:lnTo>
                  <a:lnTo>
                    <a:pt x="1412824" y="470395"/>
                  </a:lnTo>
                  <a:lnTo>
                    <a:pt x="1442935" y="470395"/>
                  </a:lnTo>
                  <a:lnTo>
                    <a:pt x="1442935" y="478866"/>
                  </a:lnTo>
                  <a:lnTo>
                    <a:pt x="1479397" y="478866"/>
                  </a:lnTo>
                  <a:lnTo>
                    <a:pt x="1479397" y="486575"/>
                  </a:lnTo>
                  <a:lnTo>
                    <a:pt x="1530731" y="486575"/>
                  </a:lnTo>
                  <a:lnTo>
                    <a:pt x="1530731" y="497827"/>
                  </a:lnTo>
                  <a:lnTo>
                    <a:pt x="1544955" y="497827"/>
                  </a:lnTo>
                  <a:lnTo>
                    <a:pt x="1544955" y="506564"/>
                  </a:lnTo>
                  <a:lnTo>
                    <a:pt x="1561731" y="506564"/>
                  </a:lnTo>
                  <a:lnTo>
                    <a:pt x="1561731" y="514400"/>
                  </a:lnTo>
                  <a:lnTo>
                    <a:pt x="1590827" y="514400"/>
                  </a:lnTo>
                  <a:lnTo>
                    <a:pt x="1590827" y="522363"/>
                  </a:lnTo>
                  <a:lnTo>
                    <a:pt x="1648002" y="522363"/>
                  </a:lnTo>
                  <a:lnTo>
                    <a:pt x="1648002" y="530453"/>
                  </a:lnTo>
                  <a:lnTo>
                    <a:pt x="1664766" y="530453"/>
                  </a:lnTo>
                  <a:lnTo>
                    <a:pt x="1664766" y="540321"/>
                  </a:lnTo>
                  <a:lnTo>
                    <a:pt x="1776831" y="540321"/>
                  </a:lnTo>
                  <a:lnTo>
                    <a:pt x="1776831" y="549173"/>
                  </a:lnTo>
                  <a:lnTo>
                    <a:pt x="1793468" y="549173"/>
                  </a:lnTo>
                  <a:lnTo>
                    <a:pt x="1793468" y="559041"/>
                  </a:lnTo>
                  <a:lnTo>
                    <a:pt x="1835531" y="559041"/>
                  </a:lnTo>
                  <a:lnTo>
                    <a:pt x="1835531" y="567131"/>
                  </a:lnTo>
                  <a:lnTo>
                    <a:pt x="1896135" y="567131"/>
                  </a:lnTo>
                  <a:lnTo>
                    <a:pt x="1896135" y="575475"/>
                  </a:lnTo>
                  <a:lnTo>
                    <a:pt x="1927263" y="575475"/>
                  </a:lnTo>
                  <a:lnTo>
                    <a:pt x="1927263" y="586092"/>
                  </a:lnTo>
                  <a:lnTo>
                    <a:pt x="1952155" y="586092"/>
                  </a:lnTo>
                  <a:lnTo>
                    <a:pt x="1952155" y="594690"/>
                  </a:lnTo>
                  <a:lnTo>
                    <a:pt x="2036013" y="594690"/>
                  </a:lnTo>
                  <a:lnTo>
                    <a:pt x="2036013" y="605447"/>
                  </a:lnTo>
                  <a:lnTo>
                    <a:pt x="2039950" y="605447"/>
                  </a:lnTo>
                  <a:lnTo>
                    <a:pt x="2039950" y="619480"/>
                  </a:lnTo>
                  <a:lnTo>
                    <a:pt x="2090267" y="619480"/>
                  </a:lnTo>
                  <a:lnTo>
                    <a:pt x="2090267" y="629716"/>
                  </a:lnTo>
                  <a:lnTo>
                    <a:pt x="2223160" y="629716"/>
                  </a:lnTo>
                  <a:lnTo>
                    <a:pt x="2223160" y="638187"/>
                  </a:lnTo>
                  <a:lnTo>
                    <a:pt x="2240064" y="638187"/>
                  </a:lnTo>
                  <a:lnTo>
                    <a:pt x="2240064" y="648690"/>
                  </a:lnTo>
                  <a:lnTo>
                    <a:pt x="2264841" y="648690"/>
                  </a:lnTo>
                  <a:lnTo>
                    <a:pt x="2264841" y="658177"/>
                  </a:lnTo>
                  <a:lnTo>
                    <a:pt x="2323668" y="658177"/>
                  </a:lnTo>
                  <a:lnTo>
                    <a:pt x="2323668" y="667778"/>
                  </a:lnTo>
                  <a:lnTo>
                    <a:pt x="2349957" y="667778"/>
                  </a:lnTo>
                  <a:lnTo>
                    <a:pt x="2349957" y="677138"/>
                  </a:lnTo>
                  <a:lnTo>
                    <a:pt x="2354656" y="677138"/>
                  </a:lnTo>
                  <a:lnTo>
                    <a:pt x="2354656" y="683590"/>
                  </a:lnTo>
                  <a:lnTo>
                    <a:pt x="2362796" y="683590"/>
                  </a:lnTo>
                  <a:lnTo>
                    <a:pt x="2362796" y="686625"/>
                  </a:lnTo>
                  <a:lnTo>
                    <a:pt x="2388717" y="686625"/>
                  </a:lnTo>
                  <a:lnTo>
                    <a:pt x="2388717" y="698004"/>
                  </a:lnTo>
                  <a:lnTo>
                    <a:pt x="2401417" y="698004"/>
                  </a:lnTo>
                  <a:lnTo>
                    <a:pt x="2401417" y="709891"/>
                  </a:lnTo>
                  <a:lnTo>
                    <a:pt x="2553246" y="709891"/>
                  </a:lnTo>
                  <a:lnTo>
                    <a:pt x="2553246" y="734796"/>
                  </a:lnTo>
                  <a:lnTo>
                    <a:pt x="2558453" y="734796"/>
                  </a:lnTo>
                  <a:lnTo>
                    <a:pt x="2558453" y="758952"/>
                  </a:lnTo>
                  <a:lnTo>
                    <a:pt x="2772156" y="758952"/>
                  </a:lnTo>
                </a:path>
              </a:pathLst>
            </a:custGeom>
            <a:ln w="12712">
              <a:solidFill>
                <a:srgbClr val="F36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696450" y="4466001"/>
            <a:ext cx="56578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dirty="0">
                <a:latin typeface="Arial"/>
                <a:cs typeface="Arial"/>
              </a:rPr>
              <a:t>No.</a:t>
            </a:r>
            <a:r>
              <a:rPr sz="400" b="1" spc="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of</a:t>
            </a:r>
            <a:r>
              <a:rPr sz="400" b="1" spc="-10" dirty="0">
                <a:latin typeface="Arial"/>
                <a:cs typeface="Arial"/>
              </a:rPr>
              <a:t> Patients</a:t>
            </a:r>
            <a:r>
              <a:rPr sz="400" b="1" spc="4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at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spc="-20" dirty="0">
                <a:latin typeface="Arial"/>
                <a:cs typeface="Arial"/>
              </a:rPr>
              <a:t>Risk</a:t>
            </a:r>
            <a:endParaRPr sz="400">
              <a:latin typeface="Arial"/>
              <a:cs typeface="Arial"/>
            </a:endParaRPr>
          </a:p>
        </p:txBody>
      </p:sp>
      <p:sp>
        <p:nvSpPr>
          <p:cNvPr id="496" name="object 496"/>
          <p:cNvSpPr txBox="1"/>
          <p:nvPr/>
        </p:nvSpPr>
        <p:spPr>
          <a:xfrm>
            <a:off x="1055163" y="4561947"/>
            <a:ext cx="286321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194190185179176174170167161150142136133125119</a:t>
            </a:r>
            <a:r>
              <a:rPr sz="350" spc="1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spc="-10" dirty="0">
                <a:solidFill>
                  <a:srgbClr val="0066CC"/>
                </a:solidFill>
                <a:latin typeface="Arial MT"/>
                <a:cs typeface="Arial MT"/>
              </a:rPr>
              <a:t>111</a:t>
            </a:r>
            <a:r>
              <a:rPr sz="350" spc="-2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107102</a:t>
            </a:r>
            <a:r>
              <a:rPr sz="350" spc="9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88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79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68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63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57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54</a:t>
            </a:r>
            <a:r>
              <a:rPr sz="350" spc="25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46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45</a:t>
            </a:r>
            <a:r>
              <a:rPr sz="350" spc="25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37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34</a:t>
            </a:r>
            <a:r>
              <a:rPr sz="350" spc="25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19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14</a:t>
            </a:r>
            <a:r>
              <a:rPr sz="350" spc="39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4</a:t>
            </a:r>
            <a:r>
              <a:rPr sz="350" spc="220" dirty="0">
                <a:solidFill>
                  <a:srgbClr val="0066CC"/>
                </a:solidFill>
                <a:latin typeface="Arial MT"/>
                <a:cs typeface="Arial MT"/>
              </a:rPr>
              <a:t> 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4</a:t>
            </a:r>
            <a:r>
              <a:rPr sz="350" spc="220" dirty="0">
                <a:solidFill>
                  <a:srgbClr val="0066CC"/>
                </a:solidFill>
                <a:latin typeface="Arial MT"/>
                <a:cs typeface="Arial MT"/>
              </a:rPr>
              <a:t>  </a:t>
            </a:r>
            <a:r>
              <a:rPr sz="350" spc="-50" dirty="0">
                <a:solidFill>
                  <a:srgbClr val="0066CC"/>
                </a:solidFill>
                <a:latin typeface="Arial MT"/>
                <a:cs typeface="Arial MT"/>
              </a:rPr>
              <a:t>1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4854157" y="4466001"/>
            <a:ext cx="56578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dirty="0">
                <a:latin typeface="Arial"/>
                <a:cs typeface="Arial"/>
              </a:rPr>
              <a:t>No.</a:t>
            </a:r>
            <a:r>
              <a:rPr sz="400" b="1" spc="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of</a:t>
            </a:r>
            <a:r>
              <a:rPr sz="400" b="1" spc="-10" dirty="0">
                <a:latin typeface="Arial"/>
                <a:cs typeface="Arial"/>
              </a:rPr>
              <a:t> Patients</a:t>
            </a:r>
            <a:r>
              <a:rPr sz="400" b="1" spc="4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at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spc="-20" dirty="0">
                <a:latin typeface="Arial"/>
                <a:cs typeface="Arial"/>
              </a:rPr>
              <a:t>Risk</a:t>
            </a:r>
            <a:endParaRPr sz="40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357187" y="6340855"/>
            <a:ext cx="5546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*Stratified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HR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presented,</a:t>
            </a:r>
            <a:r>
              <a:rPr sz="600" spc="-10" dirty="0">
                <a:latin typeface="Arial MT"/>
                <a:cs typeface="Arial MT"/>
              </a:rPr>
              <a:t> unstratified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HR=0.25.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5" baseline="27777" dirty="0">
                <a:latin typeface="Arial MT"/>
                <a:cs typeface="Arial MT"/>
              </a:rPr>
              <a:t>†</a:t>
            </a:r>
            <a:r>
              <a:rPr sz="600" spc="-10" dirty="0">
                <a:latin typeface="Arial MT"/>
                <a:cs typeface="Arial MT"/>
              </a:rPr>
              <a:t>P-</a:t>
            </a:r>
            <a:r>
              <a:rPr sz="600" dirty="0">
                <a:latin typeface="Arial MT"/>
                <a:cs typeface="Arial MT"/>
              </a:rPr>
              <a:t>values are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descriptive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only.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5" baseline="27777" dirty="0">
                <a:latin typeface="Arial MT"/>
                <a:cs typeface="Arial MT"/>
              </a:rPr>
              <a:t>‡</a:t>
            </a:r>
            <a:r>
              <a:rPr sz="600" spc="-10" dirty="0">
                <a:latin typeface="Arial MT"/>
                <a:cs typeface="Arial MT"/>
              </a:rPr>
              <a:t>Stratified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HR is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presented,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unstratified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HR=0.54. </a:t>
            </a:r>
            <a:r>
              <a:rPr sz="600" baseline="27777" dirty="0">
                <a:latin typeface="Arial MT"/>
                <a:cs typeface="Arial MT"/>
              </a:rPr>
              <a:t>§</a:t>
            </a:r>
            <a:r>
              <a:rPr sz="600" dirty="0">
                <a:latin typeface="Arial MT"/>
                <a:cs typeface="Arial MT"/>
              </a:rPr>
              <a:t>All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AEs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were</a:t>
            </a:r>
            <a:r>
              <a:rPr sz="600" spc="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reported</a:t>
            </a:r>
            <a:r>
              <a:rPr sz="600" spc="-10" dirty="0">
                <a:latin typeface="Arial MT"/>
                <a:cs typeface="Arial MT"/>
              </a:rPr>
              <a:t> until</a:t>
            </a:r>
            <a:endParaRPr sz="600">
              <a:latin typeface="Arial MT"/>
              <a:cs typeface="Arial MT"/>
            </a:endParaRPr>
          </a:p>
          <a:p>
            <a:pPr marL="38100" marR="30480">
              <a:lnSpc>
                <a:spcPct val="100000"/>
              </a:lnSpc>
            </a:pPr>
            <a:r>
              <a:rPr sz="600" dirty="0">
                <a:latin typeface="Arial MT"/>
                <a:cs typeface="Arial MT"/>
              </a:rPr>
              <a:t>28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days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after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last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dose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Ven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or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90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days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after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last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dose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R,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whichever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was longer.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After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this,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only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deaths,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serious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AEs,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or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AEs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concern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that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were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believed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be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Ven-</a:t>
            </a:r>
            <a:r>
              <a:rPr sz="600" dirty="0">
                <a:latin typeface="Arial MT"/>
                <a:cs typeface="Arial MT"/>
              </a:rPr>
              <a:t>related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were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reported.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AE,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adverse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event;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CI,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confidence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interval;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HR,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hazard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ratio;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NE,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estimable.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429188" y="5117468"/>
            <a:ext cx="8149590" cy="1062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 indent="-160655">
              <a:lnSpc>
                <a:spcPct val="100000"/>
              </a:lnSpc>
              <a:spcBef>
                <a:spcPts val="95"/>
              </a:spcBef>
              <a:buClr>
                <a:srgbClr val="0A41CD"/>
              </a:buClr>
              <a:buChar char="•"/>
              <a:tabLst>
                <a:tab pos="198755" algn="l"/>
              </a:tabLst>
            </a:pPr>
            <a:r>
              <a:rPr sz="1600" dirty="0">
                <a:latin typeface="Arial MT"/>
                <a:cs typeface="Arial MT"/>
              </a:rPr>
              <a:t>Median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follow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up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efficacy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(range)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86.8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months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(0.3–99.2)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VenR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84.4</a:t>
            </a:r>
            <a:endParaRPr sz="1600">
              <a:latin typeface="Arial MT"/>
              <a:cs typeface="Arial MT"/>
            </a:endParaRPr>
          </a:p>
          <a:p>
            <a:pPr marL="197485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months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75" dirty="0">
                <a:latin typeface="Arial MT"/>
                <a:cs typeface="Arial MT"/>
              </a:rPr>
              <a:t>(0.0−95.0)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 </a:t>
            </a:r>
            <a:r>
              <a:rPr sz="1600" spc="-25" dirty="0">
                <a:latin typeface="Arial MT"/>
                <a:cs typeface="Arial MT"/>
              </a:rPr>
              <a:t>BR</a:t>
            </a:r>
            <a:endParaRPr sz="1600">
              <a:latin typeface="Arial MT"/>
              <a:cs typeface="Arial MT"/>
            </a:endParaRPr>
          </a:p>
          <a:p>
            <a:pPr marL="198120" marR="30480" indent="-160655">
              <a:lnSpc>
                <a:spcPct val="100000"/>
              </a:lnSpc>
              <a:spcBef>
                <a:spcPts val="490"/>
              </a:spcBef>
              <a:buClr>
                <a:srgbClr val="0A41CD"/>
              </a:buClr>
              <a:buChar char="•"/>
              <a:tabLst>
                <a:tab pos="198120" algn="l"/>
              </a:tabLst>
            </a:pPr>
            <a:r>
              <a:rPr sz="1600" dirty="0">
                <a:latin typeface="Arial MT"/>
                <a:cs typeface="Arial MT"/>
              </a:rPr>
              <a:t>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new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safety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signals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were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identified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since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5-</a:t>
            </a:r>
            <a:r>
              <a:rPr sz="1600" dirty="0">
                <a:latin typeface="Arial MT"/>
                <a:cs typeface="Arial MT"/>
              </a:rPr>
              <a:t>year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data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cut,</a:t>
            </a:r>
            <a:r>
              <a:rPr sz="1575" baseline="26455" dirty="0">
                <a:latin typeface="Arial MT"/>
                <a:cs typeface="Arial MT"/>
              </a:rPr>
              <a:t>1</a:t>
            </a:r>
            <a:r>
              <a:rPr sz="1575" spc="187" baseline="264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all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patients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outside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the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reporting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window</a:t>
            </a:r>
            <a:r>
              <a:rPr sz="1575" spc="-15" baseline="26455" dirty="0">
                <a:latin typeface="Arial MT"/>
                <a:cs typeface="Arial MT"/>
              </a:rPr>
              <a:t>§</a:t>
            </a:r>
            <a:endParaRPr sz="1575" baseline="26455">
              <a:latin typeface="Arial MT"/>
              <a:cs typeface="Arial MT"/>
            </a:endParaRPr>
          </a:p>
        </p:txBody>
      </p:sp>
      <p:sp>
        <p:nvSpPr>
          <p:cNvPr id="500" name="object 5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621" rIns="0" bIns="0" rtlCol="0">
            <a:spAutoFit/>
          </a:bodyPr>
          <a:lstStyle/>
          <a:p>
            <a:pPr marL="197485" marR="5080">
              <a:lnSpc>
                <a:spcPct val="77000"/>
              </a:lnSpc>
              <a:spcBef>
                <a:spcPts val="819"/>
              </a:spcBef>
            </a:pP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PFS</a:t>
            </a:r>
            <a:r>
              <a:rPr sz="2600" b="1" spc="-4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and</a:t>
            </a:r>
            <a:r>
              <a:rPr sz="2600" b="1" spc="-3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OS</a:t>
            </a:r>
            <a:r>
              <a:rPr sz="2600" b="1" spc="-2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benefits</a:t>
            </a:r>
            <a:r>
              <a:rPr sz="2600" b="1" spc="-3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with</a:t>
            </a:r>
            <a:r>
              <a:rPr sz="2600" b="1" spc="-4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A41CD"/>
                </a:solidFill>
                <a:latin typeface="Arial"/>
                <a:cs typeface="Arial"/>
              </a:rPr>
              <a:t>VenR</a:t>
            </a:r>
            <a:r>
              <a:rPr sz="2600" b="1" spc="-4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over</a:t>
            </a:r>
            <a:r>
              <a:rPr sz="2600" b="1" spc="-3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BR</a:t>
            </a:r>
            <a:r>
              <a:rPr sz="2600" b="1" spc="-4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A41CD"/>
                </a:solidFill>
                <a:latin typeface="Arial"/>
                <a:cs typeface="Arial"/>
              </a:rPr>
              <a:t>were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sustained</a:t>
            </a:r>
            <a:r>
              <a:rPr sz="2600" b="1" spc="-3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at</a:t>
            </a:r>
            <a:r>
              <a:rPr sz="2600" b="1" spc="-1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7</a:t>
            </a:r>
            <a:r>
              <a:rPr sz="2600" b="1" spc="-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A41CD"/>
                </a:solidFill>
                <a:latin typeface="Arial"/>
                <a:cs typeface="Arial"/>
              </a:rPr>
              <a:t>years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5209918" y="4664047"/>
            <a:ext cx="27793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195181175167162155</a:t>
            </a:r>
            <a:r>
              <a:rPr sz="350" spc="-1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152150147141140138134131124</a:t>
            </a:r>
            <a:r>
              <a:rPr sz="350" spc="-1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121</a:t>
            </a:r>
            <a:r>
              <a:rPr sz="350" spc="-2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115110107103102</a:t>
            </a:r>
            <a:r>
              <a:rPr sz="350" spc="12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99</a:t>
            </a:r>
            <a:r>
              <a:rPr sz="350" spc="29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97</a:t>
            </a:r>
            <a:r>
              <a:rPr sz="350" spc="30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94</a:t>
            </a:r>
            <a:r>
              <a:rPr sz="350" spc="29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88</a:t>
            </a:r>
            <a:r>
              <a:rPr sz="350" spc="31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86</a:t>
            </a:r>
            <a:r>
              <a:rPr sz="350" spc="29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83</a:t>
            </a:r>
            <a:r>
              <a:rPr sz="350" spc="31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78</a:t>
            </a:r>
            <a:r>
              <a:rPr sz="350" spc="30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55</a:t>
            </a:r>
            <a:r>
              <a:rPr sz="350" spc="29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35</a:t>
            </a:r>
            <a:r>
              <a:rPr sz="350" spc="300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F36330"/>
                </a:solidFill>
                <a:latin typeface="Arial MT"/>
                <a:cs typeface="Arial MT"/>
              </a:rPr>
              <a:t>17</a:t>
            </a:r>
            <a:r>
              <a:rPr sz="350" spc="465" dirty="0">
                <a:solidFill>
                  <a:srgbClr val="F36330"/>
                </a:solidFill>
                <a:latin typeface="Arial MT"/>
                <a:cs typeface="Arial MT"/>
              </a:rPr>
              <a:t> </a:t>
            </a:r>
            <a:r>
              <a:rPr sz="350" spc="-50" dirty="0">
                <a:solidFill>
                  <a:srgbClr val="F36330"/>
                </a:solidFill>
                <a:latin typeface="Arial MT"/>
                <a:cs typeface="Arial MT"/>
              </a:rPr>
              <a:t>3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5062728" y="470915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12661">
            <a:solidFill>
              <a:srgbClr val="F3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 txBox="1"/>
          <p:nvPr/>
        </p:nvSpPr>
        <p:spPr>
          <a:xfrm>
            <a:off x="5212852" y="4561956"/>
            <a:ext cx="2863850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194190185183182179178176173168166165164163161</a:t>
            </a:r>
            <a:r>
              <a:rPr sz="350" spc="10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spc="-10" dirty="0">
                <a:solidFill>
                  <a:srgbClr val="0066CC"/>
                </a:solidFill>
                <a:latin typeface="Arial MT"/>
                <a:cs typeface="Arial MT"/>
              </a:rPr>
              <a:t>160</a:t>
            </a:r>
            <a:r>
              <a:rPr sz="350" spc="3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159158156153151150149147141136131125</a:t>
            </a:r>
            <a:r>
              <a:rPr sz="350" spc="2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82</a:t>
            </a:r>
            <a:r>
              <a:rPr sz="350" spc="210" dirty="0">
                <a:solidFill>
                  <a:srgbClr val="0066CC"/>
                </a:solidFill>
                <a:latin typeface="Arial MT"/>
                <a:cs typeface="Arial MT"/>
              </a:rPr>
              <a:t> 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53</a:t>
            </a:r>
            <a:r>
              <a:rPr sz="350" spc="210" dirty="0">
                <a:solidFill>
                  <a:srgbClr val="0066CC"/>
                </a:solidFill>
                <a:latin typeface="Arial MT"/>
                <a:cs typeface="Arial MT"/>
              </a:rPr>
              <a:t> 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19</a:t>
            </a:r>
            <a:r>
              <a:rPr sz="350" spc="215" dirty="0">
                <a:solidFill>
                  <a:srgbClr val="0066CC"/>
                </a:solidFill>
                <a:latin typeface="Arial MT"/>
                <a:cs typeface="Arial MT"/>
              </a:rPr>
              <a:t>  </a:t>
            </a:r>
            <a:r>
              <a:rPr sz="350" dirty="0">
                <a:solidFill>
                  <a:srgbClr val="0066CC"/>
                </a:solidFill>
                <a:latin typeface="Arial MT"/>
                <a:cs typeface="Arial MT"/>
              </a:rPr>
              <a:t>11</a:t>
            </a:r>
            <a:r>
              <a:rPr sz="350" spc="340" dirty="0">
                <a:solidFill>
                  <a:srgbClr val="0066CC"/>
                </a:solidFill>
                <a:latin typeface="Arial MT"/>
                <a:cs typeface="Arial MT"/>
              </a:rPr>
              <a:t>  </a:t>
            </a:r>
            <a:r>
              <a:rPr sz="350" spc="-50" dirty="0">
                <a:solidFill>
                  <a:srgbClr val="0066CC"/>
                </a:solidFill>
                <a:latin typeface="Arial MT"/>
                <a:cs typeface="Arial MT"/>
              </a:rPr>
              <a:t>4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5062728" y="460705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12661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94588" y="470611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12661">
            <a:solidFill>
              <a:srgbClr val="F3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94588" y="460552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12661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" y="1270253"/>
            <a:ext cx="8351520" cy="9525"/>
          </a:xfrm>
          <a:custGeom>
            <a:avLst/>
            <a:gdLst/>
            <a:ahLst/>
            <a:cxnLst/>
            <a:rect l="l" t="t" r="r" b="b"/>
            <a:pathLst>
              <a:path w="8351520" h="9525">
                <a:moveTo>
                  <a:pt x="0" y="9525"/>
                </a:moveTo>
                <a:lnTo>
                  <a:pt x="8351520" y="0"/>
                </a:lnTo>
              </a:path>
            </a:pathLst>
          </a:custGeom>
          <a:ln w="28575">
            <a:solidFill>
              <a:srgbClr val="0A41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8663" y="1454463"/>
          <a:ext cx="5122545" cy="12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70"/>
                <a:gridCol w="2305050"/>
                <a:gridCol w="1419225"/>
              </a:tblGrid>
              <a:tr h="36131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Patients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completed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8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Ven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without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PD*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635" marR="1410970" algn="ctr">
                        <a:lnSpc>
                          <a:spcPts val="89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PFS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540" marR="141097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since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EOT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2297430" algn="l"/>
                        </a:tabLst>
                      </a:pPr>
                      <a:r>
                        <a:rPr sz="700" u="sng" spc="465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                 </a:t>
                      </a:r>
                      <a:r>
                        <a:rPr sz="7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(95%</a:t>
                      </a:r>
                      <a:r>
                        <a:rPr sz="700" u="sng" spc="8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CI),</a:t>
                      </a:r>
                      <a:r>
                        <a:rPr sz="700" u="sng" spc="4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u="sng" spc="-1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months</a:t>
                      </a:r>
                      <a:r>
                        <a:rPr sz="7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HR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(95%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CI);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2225" marR="317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P-value</a:t>
                      </a:r>
                      <a:r>
                        <a:rPr sz="750" spc="-15" baseline="27777" dirty="0">
                          <a:latin typeface="Arial MT"/>
                          <a:cs typeface="Arial MT"/>
                        </a:rPr>
                        <a:t>†</a:t>
                      </a:r>
                      <a:endParaRPr sz="750" baseline="27777">
                        <a:latin typeface="Arial MT"/>
                        <a:cs typeface="Arial MT"/>
                      </a:endParaRPr>
                    </a:p>
                  </a:txBody>
                  <a:tcPr marL="0" marR="0" marT="43815" marB="0"/>
                </a:tc>
              </a:tr>
              <a:tr h="16446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uMRD</a:t>
                      </a:r>
                      <a:r>
                        <a:rPr sz="800" b="1" spc="-25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(n=83)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4109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52.5</a:t>
                      </a:r>
                      <a:r>
                        <a:rPr sz="800" b="1" spc="-20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9963"/>
                          </a:solidFill>
                          <a:latin typeface="Arial MT"/>
                          <a:cs typeface="Arial MT"/>
                        </a:rPr>
                        <a:t>(44.5–61.5)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8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MRD+</a:t>
                      </a:r>
                      <a:r>
                        <a:rPr sz="800" b="1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(n=23)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 marR="141097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29.3</a:t>
                      </a:r>
                      <a:r>
                        <a:rPr sz="800" b="1" spc="-2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C000"/>
                          </a:solidFill>
                          <a:latin typeface="Arial MT"/>
                          <a:cs typeface="Arial MT"/>
                        </a:rPr>
                        <a:t>(20.2–37.5)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9425" marR="3175">
                        <a:lnSpc>
                          <a:spcPts val="94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uMRD: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sz="800" b="1" u="sng" spc="480" dirty="0">
                          <a:uFill>
                            <a:solidFill>
                              <a:srgbClr val="A6A6A6"/>
                            </a:solidFill>
                          </a:uFill>
                          <a:latin typeface="Arial"/>
                          <a:cs typeface="Arial"/>
                        </a:rPr>
                        <a:t>                           </a:t>
                      </a:r>
                      <a:r>
                        <a:rPr sz="800" b="1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"/>
                          <a:cs typeface="Arial"/>
                        </a:rPr>
                        <a:t>3.46</a:t>
                      </a:r>
                      <a:r>
                        <a:rPr sz="800" b="1" u="sng" spc="80" dirty="0">
                          <a:uFill>
                            <a:solidFill>
                              <a:srgbClr val="A6A6A6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(1.75–6.86);</a:t>
                      </a:r>
                      <a:r>
                        <a:rPr sz="800" u="sng" spc="3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u="sng" spc="-1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&lt;0.0001</a:t>
                      </a:r>
                      <a:r>
                        <a:rPr sz="800" u="sng" spc="50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800" b="1" spc="-5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MRD+</a:t>
                      </a:r>
                      <a:r>
                        <a:rPr sz="800" b="1" spc="-25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(n=12)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54940" marR="14109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4.6</a:t>
                      </a:r>
                      <a:r>
                        <a:rPr sz="800" b="1" spc="-20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1F25"/>
                          </a:solidFill>
                          <a:latin typeface="Arial MT"/>
                          <a:cs typeface="Arial MT"/>
                        </a:rPr>
                        <a:t>(2.8–8.3)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479425" marR="3175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uMRD: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869"/>
                        </a:lnSpc>
                      </a:pPr>
                      <a:r>
                        <a:rPr sz="800" b="1" u="sng" spc="490" dirty="0">
                          <a:uFill>
                            <a:solidFill>
                              <a:srgbClr val="BBB7B7"/>
                            </a:solidFill>
                          </a:uFill>
                          <a:latin typeface="Arial"/>
                          <a:cs typeface="Arial"/>
                        </a:rPr>
                        <a:t>                          </a:t>
                      </a:r>
                      <a:r>
                        <a:rPr sz="800" b="1" u="sng" dirty="0">
                          <a:uFill>
                            <a:solidFill>
                              <a:srgbClr val="BBB7B7"/>
                            </a:solidFill>
                          </a:uFill>
                          <a:latin typeface="Arial"/>
                          <a:cs typeface="Arial"/>
                        </a:rPr>
                        <a:t>17.22</a:t>
                      </a:r>
                      <a:r>
                        <a:rPr sz="800" b="1" u="sng" spc="55" dirty="0">
                          <a:uFill>
                            <a:solidFill>
                              <a:srgbClr val="BBB7B7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(5.70–52.00);</a:t>
                      </a:r>
                      <a:r>
                        <a:rPr sz="800" u="sng" spc="45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u="sng" spc="-10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&lt;0.0001</a:t>
                      </a:r>
                      <a:r>
                        <a:rPr sz="800" u="sng" spc="500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7076" y="5851652"/>
            <a:ext cx="757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26060" indent="-635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Arial MT"/>
                <a:cs typeface="Arial MT"/>
              </a:rPr>
              <a:t>L</a:t>
            </a:r>
            <a:r>
              <a:rPr sz="1000" dirty="0">
                <a:latin typeface="Arial MT"/>
                <a:cs typeface="Arial MT"/>
              </a:rPr>
              <a:t>ow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MRD+ is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defined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≥1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cell/10,000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leukocytes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&lt;1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cell/100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leukocytes,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high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MRD+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defined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≥1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cell/100 </a:t>
            </a:r>
            <a:r>
              <a:rPr sz="1000" dirty="0">
                <a:latin typeface="Arial MT"/>
                <a:cs typeface="Arial MT"/>
              </a:rPr>
              <a:t>leukocytes.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Stratified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(95%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CI)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Low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MRD+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High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MRD+: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PFS,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3.22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(1.04–9.97),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P=0.0350;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OS,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2.27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(0.44–11.69),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P=NS.</a:t>
            </a:r>
            <a:endParaRPr sz="1000">
              <a:latin typeface="Arial MT"/>
              <a:cs typeface="Arial MT"/>
            </a:endParaRPr>
          </a:p>
          <a:p>
            <a:pPr marL="38100" marR="30480" indent="34925">
              <a:lnSpc>
                <a:spcPct val="100000"/>
              </a:lnSpc>
            </a:pPr>
            <a:r>
              <a:rPr sz="1000" spc="-10" dirty="0">
                <a:latin typeface="Arial MT"/>
                <a:cs typeface="Arial MT"/>
              </a:rPr>
              <a:t>*Investigator-</a:t>
            </a:r>
            <a:r>
              <a:rPr sz="1000" dirty="0">
                <a:latin typeface="Arial MT"/>
                <a:cs typeface="Arial MT"/>
              </a:rPr>
              <a:t>assessed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according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iwCLL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criteria.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975" baseline="25641" dirty="0">
                <a:latin typeface="Arial MT"/>
                <a:cs typeface="Arial MT"/>
              </a:rPr>
              <a:t>†</a:t>
            </a:r>
            <a:r>
              <a:rPr sz="1000" dirty="0">
                <a:latin typeface="Arial MT"/>
                <a:cs typeface="Arial MT"/>
              </a:rPr>
              <a:t>Stratified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HRs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P-</a:t>
            </a:r>
            <a:r>
              <a:rPr sz="1000" dirty="0">
                <a:latin typeface="Arial MT"/>
                <a:cs typeface="Arial MT"/>
              </a:rPr>
              <a:t>values are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presented,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P-</a:t>
            </a:r>
            <a:r>
              <a:rPr sz="1000" dirty="0">
                <a:latin typeface="Arial MT"/>
                <a:cs typeface="Arial MT"/>
              </a:rPr>
              <a:t>values are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descriptive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only.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NS, </a:t>
            </a:r>
            <a:r>
              <a:rPr sz="1000" dirty="0">
                <a:latin typeface="Arial MT"/>
                <a:cs typeface="Arial MT"/>
              </a:rPr>
              <a:t>not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significant.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2592" y="115315"/>
            <a:ext cx="8297545" cy="7277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ct val="77000"/>
              </a:lnSpc>
              <a:spcBef>
                <a:spcPts val="819"/>
              </a:spcBef>
            </a:pP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uMRD</a:t>
            </a:r>
            <a:r>
              <a:rPr sz="2600" b="1" spc="-5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at</a:t>
            </a:r>
            <a:r>
              <a:rPr sz="2600" b="1" spc="-1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EOT</a:t>
            </a:r>
            <a:r>
              <a:rPr sz="2600" b="1" spc="-2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is</a:t>
            </a:r>
            <a:r>
              <a:rPr sz="2600" b="1" spc="-1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associated</a:t>
            </a:r>
            <a:r>
              <a:rPr sz="2600" b="1" spc="-2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with</a:t>
            </a:r>
            <a:r>
              <a:rPr sz="2600" b="1" spc="-4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improved</a:t>
            </a:r>
            <a:r>
              <a:rPr sz="2600" b="1" spc="-3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A41CD"/>
                </a:solidFill>
                <a:latin typeface="Arial"/>
                <a:cs typeface="Arial"/>
              </a:rPr>
              <a:t>outcomes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in</a:t>
            </a:r>
            <a:r>
              <a:rPr sz="2600" b="1" spc="-5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A41CD"/>
                </a:solidFill>
                <a:latin typeface="Arial"/>
                <a:cs typeface="Arial"/>
              </a:rPr>
              <a:t>the</a:t>
            </a:r>
            <a:r>
              <a:rPr sz="2600" b="1" spc="-50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A41CD"/>
                </a:solidFill>
                <a:latin typeface="Arial"/>
                <a:cs typeface="Arial"/>
              </a:rPr>
              <a:t>VenR</a:t>
            </a:r>
            <a:r>
              <a:rPr sz="2600" b="1" spc="-75" dirty="0">
                <a:solidFill>
                  <a:srgbClr val="0A41CD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0A41CD"/>
                </a:solidFill>
                <a:latin typeface="Arial"/>
                <a:cs typeface="Arial"/>
              </a:rPr>
              <a:t>arm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715" y="4937759"/>
            <a:ext cx="8161020" cy="699770"/>
          </a:xfrm>
          <a:custGeom>
            <a:avLst/>
            <a:gdLst/>
            <a:ahLst/>
            <a:cxnLst/>
            <a:rect l="l" t="t" r="r" b="b"/>
            <a:pathLst>
              <a:path w="8161020" h="699770">
                <a:moveTo>
                  <a:pt x="8083334" y="0"/>
                </a:moveTo>
                <a:lnTo>
                  <a:pt x="0" y="0"/>
                </a:lnTo>
                <a:lnTo>
                  <a:pt x="0" y="699516"/>
                </a:lnTo>
                <a:lnTo>
                  <a:pt x="8161020" y="699516"/>
                </a:lnTo>
                <a:lnTo>
                  <a:pt x="8161020" y="77685"/>
                </a:lnTo>
                <a:lnTo>
                  <a:pt x="8154914" y="47448"/>
                </a:lnTo>
                <a:lnTo>
                  <a:pt x="8138264" y="22755"/>
                </a:lnTo>
                <a:lnTo>
                  <a:pt x="8113571" y="6105"/>
                </a:lnTo>
                <a:lnTo>
                  <a:pt x="8083334" y="0"/>
                </a:lnTo>
                <a:close/>
              </a:path>
            </a:pathLst>
          </a:custGeom>
          <a:solidFill>
            <a:srgbClr val="D0E6FD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7972" y="4994068"/>
            <a:ext cx="7644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3285" marR="5080" indent="-34112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Achievement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uMRD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was associated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with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prolonged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PFS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VenR-</a:t>
            </a:r>
            <a:r>
              <a:rPr sz="1800" spc="-10" dirty="0">
                <a:latin typeface="Arial MT"/>
                <a:cs typeface="Arial MT"/>
              </a:rPr>
              <a:t>treated patients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41392" y="1454463"/>
          <a:ext cx="5039995" cy="144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240"/>
                <a:gridCol w="2289810"/>
                <a:gridCol w="1337945"/>
              </a:tblGrid>
              <a:tr h="36131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Patients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completed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8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Ven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without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PD*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1423035" algn="ctr">
                        <a:lnSpc>
                          <a:spcPts val="89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OS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142176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since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EOT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2283460" algn="l"/>
                        </a:tabLst>
                      </a:pPr>
                      <a:r>
                        <a:rPr sz="700" u="sng" spc="465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                 </a:t>
                      </a:r>
                      <a:r>
                        <a:rPr sz="7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(95%</a:t>
                      </a:r>
                      <a:r>
                        <a:rPr sz="700" u="sng" spc="85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CI),</a:t>
                      </a:r>
                      <a:r>
                        <a:rPr sz="700" u="sng" spc="4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u="sng" spc="-1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months</a:t>
                      </a:r>
                      <a:r>
                        <a:rPr sz="7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HR</a:t>
                      </a:r>
                      <a:r>
                        <a:rPr sz="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(95%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CI);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4127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P-value</a:t>
                      </a:r>
                      <a:r>
                        <a:rPr sz="750" spc="-15" baseline="27777" dirty="0">
                          <a:latin typeface="Arial MT"/>
                          <a:cs typeface="Arial MT"/>
                        </a:rPr>
                        <a:t>†</a:t>
                      </a:r>
                      <a:endParaRPr sz="750" baseline="27777">
                        <a:latin typeface="Arial MT"/>
                        <a:cs typeface="Arial MT"/>
                      </a:endParaRPr>
                    </a:p>
                  </a:txBody>
                  <a:tcPr marL="0" marR="0" marT="43815" marB="0"/>
                </a:tc>
              </a:tr>
              <a:tr h="16446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uMRD</a:t>
                      </a:r>
                      <a:r>
                        <a:rPr sz="800" b="1" spc="-25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(n=83)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3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800" b="1" spc="-10" dirty="0">
                          <a:solidFill>
                            <a:srgbClr val="0099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9963"/>
                          </a:solidFill>
                          <a:latin typeface="Arial MT"/>
                          <a:cs typeface="Arial MT"/>
                        </a:rPr>
                        <a:t>(NE–NE)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8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MRD+</a:t>
                      </a:r>
                      <a:r>
                        <a:rPr sz="800" b="1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(n=23)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 marR="13379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8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C000"/>
                          </a:solidFill>
                          <a:latin typeface="Arial MT"/>
                          <a:cs typeface="Arial MT"/>
                        </a:rPr>
                        <a:t>(62.7–NE)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ts val="94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uMRD: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900"/>
                        </a:lnSpc>
                        <a:tabLst>
                          <a:tab pos="1337945" algn="l"/>
                        </a:tabLst>
                      </a:pPr>
                      <a:r>
                        <a:rPr sz="800" b="1" u="sng" spc="490" dirty="0">
                          <a:uFill>
                            <a:solidFill>
                              <a:srgbClr val="A6A6A6"/>
                            </a:solidFill>
                          </a:uFill>
                          <a:latin typeface="Arial"/>
                          <a:cs typeface="Arial"/>
                        </a:rPr>
                        <a:t>                            </a:t>
                      </a:r>
                      <a:r>
                        <a:rPr sz="800" b="1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"/>
                          <a:cs typeface="Arial"/>
                        </a:rPr>
                        <a:t>1.07</a:t>
                      </a:r>
                      <a:r>
                        <a:rPr sz="800" b="1" u="sng" spc="15" dirty="0">
                          <a:uFill>
                            <a:solidFill>
                              <a:srgbClr val="A6A6A6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(0.34–3.35);</a:t>
                      </a:r>
                      <a:r>
                        <a:rPr sz="800" u="sng" spc="30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u="sng" spc="-25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NS</a:t>
                      </a:r>
                      <a:r>
                        <a:rPr sz="800" u="sng" dirty="0">
                          <a:uFill>
                            <a:solidFill>
                              <a:srgbClr val="A6A6A6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800" b="1" spc="-5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MRD+</a:t>
                      </a:r>
                      <a:r>
                        <a:rPr sz="800" b="1" spc="-25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(n=12)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83820" marR="13379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63.1</a:t>
                      </a:r>
                      <a:r>
                        <a:rPr sz="800" b="1" spc="-20" dirty="0">
                          <a:solidFill>
                            <a:srgbClr val="FF1F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1F25"/>
                          </a:solidFill>
                          <a:latin typeface="Arial MT"/>
                          <a:cs typeface="Arial MT"/>
                        </a:rPr>
                        <a:t>(51.5–NE)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uMRD: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869"/>
                        </a:lnSpc>
                        <a:tabLst>
                          <a:tab pos="1337945" algn="l"/>
                        </a:tabLst>
                      </a:pPr>
                      <a:r>
                        <a:rPr sz="800" b="1" u="sng" spc="490" dirty="0">
                          <a:uFill>
                            <a:solidFill>
                              <a:srgbClr val="BBB7B7"/>
                            </a:solidFill>
                          </a:uFill>
                          <a:latin typeface="Arial"/>
                          <a:cs typeface="Arial"/>
                        </a:rPr>
                        <a:t>                            </a:t>
                      </a:r>
                      <a:r>
                        <a:rPr sz="800" b="1" u="sng" dirty="0">
                          <a:uFill>
                            <a:solidFill>
                              <a:srgbClr val="BBB7B7"/>
                            </a:solidFill>
                          </a:uFill>
                          <a:latin typeface="Arial"/>
                          <a:cs typeface="Arial"/>
                        </a:rPr>
                        <a:t>2.39</a:t>
                      </a:r>
                      <a:r>
                        <a:rPr sz="800" b="1" u="sng" spc="15" dirty="0">
                          <a:uFill>
                            <a:solidFill>
                              <a:srgbClr val="BBB7B7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(0.73–7.80);</a:t>
                      </a:r>
                      <a:r>
                        <a:rPr sz="800" u="sng" spc="30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u="sng" spc="-25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NS</a:t>
                      </a:r>
                      <a:r>
                        <a:rPr sz="800" u="sng" dirty="0">
                          <a:uFill>
                            <a:solidFill>
                              <a:srgbClr val="BBB7B7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67835" y="4976670"/>
            <a:ext cx="11410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400" spc="4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8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6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400" spc="24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spc="-5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176" y="2698495"/>
            <a:ext cx="1720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100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4085" y="2959252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80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085" y="3220008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60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4085" y="3480765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40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4085" y="3741609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20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993" y="4002366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Arial MT"/>
                <a:cs typeface="Arial MT"/>
              </a:rPr>
              <a:t>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9878" y="4116745"/>
            <a:ext cx="32004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 MT"/>
                <a:cs typeface="Arial MT"/>
              </a:rPr>
              <a:t>0</a:t>
            </a:r>
            <a:r>
              <a:rPr sz="700" spc="3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</a:t>
            </a:r>
            <a:r>
              <a:rPr sz="700" spc="3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</a:t>
            </a:r>
            <a:r>
              <a:rPr sz="700" spc="3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9</a:t>
            </a:r>
            <a:r>
              <a:rPr sz="700" spc="16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12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15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18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21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24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27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30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33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36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39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42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45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48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51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54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57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60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63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66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69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72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75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spc="-25" dirty="0">
                <a:latin typeface="Arial MT"/>
                <a:cs typeface="Arial MT"/>
              </a:rPr>
              <a:t>78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1621" y="4325792"/>
            <a:ext cx="5842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Time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(month)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5248" y="4525746"/>
            <a:ext cx="41148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4</a:t>
            </a:r>
            <a:r>
              <a:rPr sz="400" spc="245" dirty="0">
                <a:solidFill>
                  <a:srgbClr val="009963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2</a:t>
            </a:r>
            <a:r>
              <a:rPr sz="400" spc="245" dirty="0">
                <a:solidFill>
                  <a:srgbClr val="009963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1</a:t>
            </a:r>
            <a:r>
              <a:rPr sz="400" spc="245" dirty="0">
                <a:solidFill>
                  <a:srgbClr val="009963"/>
                </a:solidFill>
                <a:latin typeface="Arial MT"/>
                <a:cs typeface="Arial MT"/>
              </a:rPr>
              <a:t>  </a:t>
            </a:r>
            <a:r>
              <a:rPr sz="400" spc="-50" dirty="0">
                <a:solidFill>
                  <a:srgbClr val="009963"/>
                </a:solidFill>
                <a:latin typeface="Arial MT"/>
                <a:cs typeface="Arial MT"/>
              </a:rPr>
              <a:t>1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04766" y="3890891"/>
            <a:ext cx="3581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Censored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4349" y="3088762"/>
            <a:ext cx="124460" cy="64706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Landmark</a:t>
            </a:r>
            <a:r>
              <a:rPr sz="700" b="1" spc="-25" dirty="0">
                <a:latin typeface="Arial"/>
                <a:cs typeface="Arial"/>
              </a:rPr>
              <a:t> PFS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88137" y="4238244"/>
            <a:ext cx="40005" cy="94615"/>
            <a:chOff x="1088137" y="4238244"/>
            <a:chExt cx="40005" cy="94615"/>
          </a:xfrm>
        </p:grpSpPr>
        <p:sp>
          <p:nvSpPr>
            <p:cNvPr id="22" name="object 22"/>
            <p:cNvSpPr/>
            <p:nvPr/>
          </p:nvSpPr>
          <p:spPr>
            <a:xfrm>
              <a:off x="1107947" y="427177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8137" y="4238244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5" h="47625">
                  <a:moveTo>
                    <a:pt x="19875" y="0"/>
                  </a:moveTo>
                  <a:lnTo>
                    <a:pt x="0" y="47243"/>
                  </a:lnTo>
                  <a:lnTo>
                    <a:pt x="19875" y="36093"/>
                  </a:lnTo>
                  <a:lnTo>
                    <a:pt x="39623" y="47243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69847" y="2746248"/>
            <a:ext cx="3141345" cy="1361440"/>
            <a:chOff x="1069847" y="2746248"/>
            <a:chExt cx="3141345" cy="1361440"/>
          </a:xfrm>
        </p:grpSpPr>
        <p:sp>
          <p:nvSpPr>
            <p:cNvPr id="25" name="object 25"/>
            <p:cNvSpPr/>
            <p:nvPr/>
          </p:nvSpPr>
          <p:spPr>
            <a:xfrm>
              <a:off x="3567683" y="392734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7871" y="394868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6423" y="2767584"/>
              <a:ext cx="3007360" cy="1003300"/>
            </a:xfrm>
            <a:custGeom>
              <a:avLst/>
              <a:gdLst/>
              <a:ahLst/>
              <a:cxnLst/>
              <a:rect l="l" t="t" r="r" b="b"/>
              <a:pathLst>
                <a:path w="3007360" h="1003300">
                  <a:moveTo>
                    <a:pt x="0" y="0"/>
                  </a:moveTo>
                  <a:lnTo>
                    <a:pt x="63779" y="0"/>
                  </a:lnTo>
                  <a:lnTo>
                    <a:pt x="63779" y="16891"/>
                  </a:lnTo>
                  <a:lnTo>
                    <a:pt x="493458" y="16891"/>
                  </a:lnTo>
                  <a:lnTo>
                    <a:pt x="493458" y="51689"/>
                  </a:lnTo>
                  <a:lnTo>
                    <a:pt x="532079" y="51689"/>
                  </a:lnTo>
                  <a:lnTo>
                    <a:pt x="532079" y="66535"/>
                  </a:lnTo>
                  <a:lnTo>
                    <a:pt x="546430" y="66535"/>
                  </a:lnTo>
                  <a:lnTo>
                    <a:pt x="546430" y="84315"/>
                  </a:lnTo>
                  <a:lnTo>
                    <a:pt x="605764" y="84315"/>
                  </a:lnTo>
                  <a:lnTo>
                    <a:pt x="605764" y="102857"/>
                  </a:lnTo>
                  <a:lnTo>
                    <a:pt x="662813" y="102857"/>
                  </a:lnTo>
                  <a:lnTo>
                    <a:pt x="662813" y="120256"/>
                  </a:lnTo>
                  <a:lnTo>
                    <a:pt x="690511" y="120256"/>
                  </a:lnTo>
                  <a:lnTo>
                    <a:pt x="690511" y="133591"/>
                  </a:lnTo>
                  <a:lnTo>
                    <a:pt x="745388" y="133591"/>
                  </a:lnTo>
                  <a:lnTo>
                    <a:pt x="745388" y="150977"/>
                  </a:lnTo>
                  <a:lnTo>
                    <a:pt x="905344" y="150977"/>
                  </a:lnTo>
                  <a:lnTo>
                    <a:pt x="905344" y="168757"/>
                  </a:lnTo>
                  <a:lnTo>
                    <a:pt x="917282" y="168757"/>
                  </a:lnTo>
                  <a:lnTo>
                    <a:pt x="917282" y="186537"/>
                  </a:lnTo>
                  <a:lnTo>
                    <a:pt x="1097699" y="186537"/>
                  </a:lnTo>
                  <a:lnTo>
                    <a:pt x="1097699" y="221335"/>
                  </a:lnTo>
                  <a:lnTo>
                    <a:pt x="1124000" y="221335"/>
                  </a:lnTo>
                  <a:lnTo>
                    <a:pt x="1124000" y="254596"/>
                  </a:lnTo>
                  <a:lnTo>
                    <a:pt x="1130604" y="254596"/>
                  </a:lnTo>
                  <a:lnTo>
                    <a:pt x="1130604" y="288251"/>
                  </a:lnTo>
                  <a:lnTo>
                    <a:pt x="1151686" y="288251"/>
                  </a:lnTo>
                  <a:lnTo>
                    <a:pt x="1151686" y="303110"/>
                  </a:lnTo>
                  <a:lnTo>
                    <a:pt x="1176972" y="303110"/>
                  </a:lnTo>
                  <a:lnTo>
                    <a:pt x="1176972" y="323811"/>
                  </a:lnTo>
                  <a:lnTo>
                    <a:pt x="1234655" y="323811"/>
                  </a:lnTo>
                  <a:lnTo>
                    <a:pt x="1234655" y="343496"/>
                  </a:lnTo>
                  <a:lnTo>
                    <a:pt x="1296911" y="343496"/>
                  </a:lnTo>
                  <a:lnTo>
                    <a:pt x="1296911" y="361645"/>
                  </a:lnTo>
                  <a:lnTo>
                    <a:pt x="1319517" y="361645"/>
                  </a:lnTo>
                  <a:lnTo>
                    <a:pt x="1319517" y="377139"/>
                  </a:lnTo>
                  <a:lnTo>
                    <a:pt x="1351788" y="377139"/>
                  </a:lnTo>
                  <a:lnTo>
                    <a:pt x="1351788" y="413842"/>
                  </a:lnTo>
                  <a:lnTo>
                    <a:pt x="1427010" y="413842"/>
                  </a:lnTo>
                  <a:lnTo>
                    <a:pt x="1427010" y="431622"/>
                  </a:lnTo>
                  <a:lnTo>
                    <a:pt x="1542110" y="431622"/>
                  </a:lnTo>
                  <a:lnTo>
                    <a:pt x="1542110" y="452310"/>
                  </a:lnTo>
                  <a:lnTo>
                    <a:pt x="1579206" y="452310"/>
                  </a:lnTo>
                  <a:lnTo>
                    <a:pt x="1579206" y="468947"/>
                  </a:lnTo>
                  <a:lnTo>
                    <a:pt x="1733702" y="468947"/>
                  </a:lnTo>
                  <a:lnTo>
                    <a:pt x="1733702" y="487489"/>
                  </a:lnTo>
                  <a:lnTo>
                    <a:pt x="1767370" y="487489"/>
                  </a:lnTo>
                  <a:lnTo>
                    <a:pt x="1767370" y="510095"/>
                  </a:lnTo>
                  <a:lnTo>
                    <a:pt x="1781086" y="510095"/>
                  </a:lnTo>
                  <a:lnTo>
                    <a:pt x="1781086" y="528891"/>
                  </a:lnTo>
                  <a:lnTo>
                    <a:pt x="1795957" y="528891"/>
                  </a:lnTo>
                  <a:lnTo>
                    <a:pt x="1795957" y="569899"/>
                  </a:lnTo>
                  <a:lnTo>
                    <a:pt x="2002917" y="569899"/>
                  </a:lnTo>
                  <a:lnTo>
                    <a:pt x="2002917" y="590727"/>
                  </a:lnTo>
                  <a:lnTo>
                    <a:pt x="2020062" y="590727"/>
                  </a:lnTo>
                  <a:lnTo>
                    <a:pt x="2020062" y="609650"/>
                  </a:lnTo>
                  <a:lnTo>
                    <a:pt x="2037727" y="609650"/>
                  </a:lnTo>
                  <a:lnTo>
                    <a:pt x="2037727" y="648512"/>
                  </a:lnTo>
                  <a:lnTo>
                    <a:pt x="2087270" y="648512"/>
                  </a:lnTo>
                  <a:lnTo>
                    <a:pt x="2087270" y="669963"/>
                  </a:lnTo>
                  <a:lnTo>
                    <a:pt x="2187778" y="669963"/>
                  </a:lnTo>
                  <a:lnTo>
                    <a:pt x="2187778" y="691426"/>
                  </a:lnTo>
                  <a:lnTo>
                    <a:pt x="2241511" y="691426"/>
                  </a:lnTo>
                  <a:lnTo>
                    <a:pt x="2241511" y="773709"/>
                  </a:lnTo>
                  <a:lnTo>
                    <a:pt x="2388260" y="773709"/>
                  </a:lnTo>
                  <a:lnTo>
                    <a:pt x="2388260" y="807745"/>
                  </a:lnTo>
                  <a:lnTo>
                    <a:pt x="2445677" y="807745"/>
                  </a:lnTo>
                  <a:lnTo>
                    <a:pt x="2445677" y="851433"/>
                  </a:lnTo>
                  <a:lnTo>
                    <a:pt x="2517076" y="851433"/>
                  </a:lnTo>
                  <a:lnTo>
                    <a:pt x="2517076" y="928763"/>
                  </a:lnTo>
                  <a:lnTo>
                    <a:pt x="2524582" y="928763"/>
                  </a:lnTo>
                  <a:lnTo>
                    <a:pt x="2524582" y="1002791"/>
                  </a:lnTo>
                  <a:lnTo>
                    <a:pt x="3006852" y="1002791"/>
                  </a:lnTo>
                </a:path>
              </a:pathLst>
            </a:custGeom>
            <a:ln w="12700">
              <a:solidFill>
                <a:srgbClr val="0099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2519" y="2782824"/>
              <a:ext cx="2441575" cy="1057910"/>
            </a:xfrm>
            <a:custGeom>
              <a:avLst/>
              <a:gdLst/>
              <a:ahLst/>
              <a:cxnLst/>
              <a:rect l="l" t="t" r="r" b="b"/>
              <a:pathLst>
                <a:path w="2441575" h="1057910">
                  <a:moveTo>
                    <a:pt x="2441448" y="1057656"/>
                  </a:moveTo>
                  <a:lnTo>
                    <a:pt x="1809661" y="1057656"/>
                  </a:lnTo>
                  <a:lnTo>
                    <a:pt x="1809661" y="984605"/>
                  </a:lnTo>
                  <a:lnTo>
                    <a:pt x="1774736" y="984605"/>
                  </a:lnTo>
                  <a:lnTo>
                    <a:pt x="1774736" y="908380"/>
                  </a:lnTo>
                  <a:lnTo>
                    <a:pt x="1542973" y="908380"/>
                  </a:lnTo>
                  <a:lnTo>
                    <a:pt x="1542973" y="848029"/>
                  </a:lnTo>
                  <a:lnTo>
                    <a:pt x="1422323" y="848029"/>
                  </a:lnTo>
                  <a:lnTo>
                    <a:pt x="1422323" y="784504"/>
                  </a:lnTo>
                  <a:lnTo>
                    <a:pt x="1390573" y="784504"/>
                  </a:lnTo>
                  <a:lnTo>
                    <a:pt x="1390573" y="727341"/>
                  </a:lnTo>
                  <a:lnTo>
                    <a:pt x="1266761" y="727341"/>
                  </a:lnTo>
                  <a:lnTo>
                    <a:pt x="1266761" y="673341"/>
                  </a:lnTo>
                  <a:lnTo>
                    <a:pt x="1231836" y="673341"/>
                  </a:lnTo>
                  <a:lnTo>
                    <a:pt x="1231836" y="616165"/>
                  </a:lnTo>
                  <a:lnTo>
                    <a:pt x="1142936" y="616165"/>
                  </a:lnTo>
                  <a:lnTo>
                    <a:pt x="1142936" y="559003"/>
                  </a:lnTo>
                  <a:lnTo>
                    <a:pt x="974674" y="559003"/>
                  </a:lnTo>
                  <a:lnTo>
                    <a:pt x="974674" y="447840"/>
                  </a:lnTo>
                  <a:lnTo>
                    <a:pt x="885774" y="447840"/>
                  </a:lnTo>
                  <a:lnTo>
                    <a:pt x="885774" y="390664"/>
                  </a:lnTo>
                  <a:lnTo>
                    <a:pt x="800061" y="390664"/>
                  </a:lnTo>
                  <a:lnTo>
                    <a:pt x="800061" y="333489"/>
                  </a:lnTo>
                  <a:lnTo>
                    <a:pt x="793711" y="333489"/>
                  </a:lnTo>
                  <a:lnTo>
                    <a:pt x="793711" y="276326"/>
                  </a:lnTo>
                  <a:lnTo>
                    <a:pt x="673061" y="276326"/>
                  </a:lnTo>
                  <a:lnTo>
                    <a:pt x="673061" y="222326"/>
                  </a:lnTo>
                  <a:lnTo>
                    <a:pt x="619086" y="222326"/>
                  </a:lnTo>
                  <a:lnTo>
                    <a:pt x="619086" y="165163"/>
                  </a:lnTo>
                  <a:lnTo>
                    <a:pt x="492099" y="165163"/>
                  </a:lnTo>
                  <a:lnTo>
                    <a:pt x="492099" y="114338"/>
                  </a:lnTo>
                  <a:lnTo>
                    <a:pt x="444474" y="114338"/>
                  </a:lnTo>
                  <a:lnTo>
                    <a:pt x="444474" y="54000"/>
                  </a:lnTo>
                  <a:lnTo>
                    <a:pt x="349237" y="54000"/>
                  </a:lnTo>
                  <a:lnTo>
                    <a:pt x="349237" y="6350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2519" y="2782824"/>
              <a:ext cx="1211580" cy="1178560"/>
            </a:xfrm>
            <a:custGeom>
              <a:avLst/>
              <a:gdLst/>
              <a:ahLst/>
              <a:cxnLst/>
              <a:rect l="l" t="t" r="r" b="b"/>
              <a:pathLst>
                <a:path w="1211580" h="1178560">
                  <a:moveTo>
                    <a:pt x="1211580" y="1178052"/>
                  </a:moveTo>
                  <a:lnTo>
                    <a:pt x="624814" y="1178052"/>
                  </a:lnTo>
                  <a:lnTo>
                    <a:pt x="624814" y="1066914"/>
                  </a:lnTo>
                  <a:lnTo>
                    <a:pt x="447205" y="1063739"/>
                  </a:lnTo>
                  <a:lnTo>
                    <a:pt x="447205" y="965301"/>
                  </a:lnTo>
                  <a:lnTo>
                    <a:pt x="431342" y="965301"/>
                  </a:lnTo>
                  <a:lnTo>
                    <a:pt x="431342" y="857338"/>
                  </a:lnTo>
                  <a:lnTo>
                    <a:pt x="415493" y="857338"/>
                  </a:lnTo>
                  <a:lnTo>
                    <a:pt x="418655" y="854163"/>
                  </a:lnTo>
                  <a:lnTo>
                    <a:pt x="418655" y="749376"/>
                  </a:lnTo>
                  <a:lnTo>
                    <a:pt x="345706" y="749376"/>
                  </a:lnTo>
                  <a:lnTo>
                    <a:pt x="345706" y="644588"/>
                  </a:lnTo>
                  <a:lnTo>
                    <a:pt x="234708" y="644588"/>
                  </a:lnTo>
                  <a:lnTo>
                    <a:pt x="234708" y="422325"/>
                  </a:lnTo>
                  <a:lnTo>
                    <a:pt x="215671" y="422325"/>
                  </a:lnTo>
                  <a:lnTo>
                    <a:pt x="215016" y="370328"/>
                  </a:lnTo>
                  <a:lnTo>
                    <a:pt x="214584" y="318331"/>
                  </a:lnTo>
                  <a:lnTo>
                    <a:pt x="214299" y="266334"/>
                  </a:lnTo>
                  <a:lnTo>
                    <a:pt x="214088" y="214337"/>
                  </a:lnTo>
                  <a:lnTo>
                    <a:pt x="213877" y="162340"/>
                  </a:lnTo>
                  <a:lnTo>
                    <a:pt x="213590" y="110343"/>
                  </a:lnTo>
                  <a:lnTo>
                    <a:pt x="213155" y="58346"/>
                  </a:lnTo>
                  <a:lnTo>
                    <a:pt x="212496" y="6349"/>
                  </a:lnTo>
                  <a:lnTo>
                    <a:pt x="0" y="6349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6423" y="2767584"/>
              <a:ext cx="3100070" cy="1303020"/>
            </a:xfrm>
            <a:custGeom>
              <a:avLst/>
              <a:gdLst/>
              <a:ahLst/>
              <a:cxnLst/>
              <a:rect l="l" t="t" r="r" b="b"/>
              <a:pathLst>
                <a:path w="3100070" h="1303020">
                  <a:moveTo>
                    <a:pt x="0" y="0"/>
                  </a:moveTo>
                  <a:lnTo>
                    <a:pt x="0" y="1303020"/>
                  </a:lnTo>
                  <a:lnTo>
                    <a:pt x="3099816" y="13030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6423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5295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44167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63039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83435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2307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21179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40051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0447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9319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98191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17063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7459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6331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75203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94075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14471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33343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52215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71087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91483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10355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9227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48099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68496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87368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06240" y="407060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847" y="407060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69847" y="381000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9847" y="354939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69847" y="328879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69847" y="302818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69847" y="276758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57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06423" y="274624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85087" y="276758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16151" y="27630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94815" y="27843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25523" y="27630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05711" y="27843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2287" y="27630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20951" y="27843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79675" y="289712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58339" y="291846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48255" y="293217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26919" y="295351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37231" y="301752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15895" y="303733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53995" y="303428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34183" y="305562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82951" y="307086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63139" y="309067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74619" y="319887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53283" y="322021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08147" y="32156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88336" y="32369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20924" y="32156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99587" y="32369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71215" y="323392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49880" y="325526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34868" y="335584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113531" y="337718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97352" y="341680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76015" y="34381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67455" y="341680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46119" y="34381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314699" y="343814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93363" y="34594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326891" y="343814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05555" y="345948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37559" y="343814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6224" y="34594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48227" y="346252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26891" y="348386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348227" y="35204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326891" y="35417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355847" y="35204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36036" y="35417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10712" y="35204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89375" y="35417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24427" y="35204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03091" y="354177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31108" y="355396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09771" y="357530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41775" y="355396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20440" y="357530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47871" y="355396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28059" y="357530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52443" y="35981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531108" y="36195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570731" y="35981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550919" y="36195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81399" y="35981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61587" y="36195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05427" y="37505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5615" y="37703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20668" y="37505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800855" y="37703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858768" y="37505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837431" y="377037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113275" y="37505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91940" y="377037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53968" y="38221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532631" y="384352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77768" y="38221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457955" y="384352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430524" y="38221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409187" y="384352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798063" y="367284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778252" y="36941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17647" y="35493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96311" y="357073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30195" y="394106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08859" y="39624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708228" y="4603407"/>
            <a:ext cx="2837180" cy="2032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320"/>
              </a:spcBef>
            </a:pP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Low</a:t>
            </a:r>
            <a:r>
              <a:rPr sz="400" spc="2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MRD+</a:t>
            </a:r>
            <a:r>
              <a:rPr sz="400" spc="33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21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20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18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16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15</a:t>
            </a:r>
            <a:r>
              <a:rPr sz="600" spc="569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13</a:t>
            </a:r>
            <a:r>
              <a:rPr sz="600" spc="562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13</a:t>
            </a:r>
            <a:r>
              <a:rPr sz="600" spc="577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11</a:t>
            </a:r>
            <a:r>
              <a:rPr sz="600" spc="600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10</a:t>
            </a:r>
            <a:r>
              <a:rPr sz="600" spc="727" baseline="694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7</a:t>
            </a:r>
            <a:r>
              <a:rPr sz="600" spc="359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6</a:t>
            </a:r>
            <a:r>
              <a:rPr sz="600" spc="352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5</a:t>
            </a:r>
            <a:r>
              <a:rPr sz="600" spc="359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3</a:t>
            </a:r>
            <a:r>
              <a:rPr sz="600" spc="352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3</a:t>
            </a:r>
            <a:r>
              <a:rPr sz="600" spc="359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3</a:t>
            </a:r>
            <a:r>
              <a:rPr sz="600" spc="352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3</a:t>
            </a:r>
            <a:r>
              <a:rPr sz="600" spc="359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baseline="6944" dirty="0">
                <a:solidFill>
                  <a:srgbClr val="FFC000"/>
                </a:solidFill>
                <a:latin typeface="Arial MT"/>
                <a:cs typeface="Arial MT"/>
              </a:rPr>
              <a:t>3</a:t>
            </a:r>
            <a:r>
              <a:rPr sz="600" spc="359" baseline="6944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600" spc="-75" baseline="6944" dirty="0">
                <a:solidFill>
                  <a:srgbClr val="FFC000"/>
                </a:solidFill>
                <a:latin typeface="Arial MT"/>
                <a:cs typeface="Arial MT"/>
              </a:rPr>
              <a:t>1</a:t>
            </a:r>
            <a:endParaRPr sz="600" baseline="6944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215"/>
              </a:spcBef>
            </a:pPr>
            <a:r>
              <a:rPr sz="400" dirty="0">
                <a:solidFill>
                  <a:srgbClr val="FF1F25"/>
                </a:solidFill>
                <a:latin typeface="Arial MT"/>
                <a:cs typeface="Arial MT"/>
              </a:rPr>
              <a:t>High</a:t>
            </a:r>
            <a:r>
              <a:rPr sz="400" spc="-15" dirty="0">
                <a:solidFill>
                  <a:srgbClr val="FF1F25"/>
                </a:solidFill>
                <a:latin typeface="Arial MT"/>
                <a:cs typeface="Arial MT"/>
              </a:rPr>
              <a:t> </a:t>
            </a:r>
            <a:r>
              <a:rPr sz="400" spc="-20" dirty="0">
                <a:solidFill>
                  <a:srgbClr val="FF1F25"/>
                </a:solidFill>
                <a:latin typeface="Arial MT"/>
                <a:cs typeface="Arial MT"/>
              </a:rPr>
              <a:t>MRD+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43467" y="4253833"/>
            <a:ext cx="3221355" cy="366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535"/>
              </a:spcBef>
            </a:pPr>
            <a:r>
              <a:rPr sz="700" b="1" spc="-25" dirty="0">
                <a:latin typeface="Arial"/>
                <a:cs typeface="Arial"/>
              </a:rPr>
              <a:t>EOT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z="400" b="1" dirty="0">
                <a:latin typeface="Arial"/>
                <a:cs typeface="Arial"/>
              </a:rPr>
              <a:t>No.</a:t>
            </a:r>
            <a:r>
              <a:rPr sz="400" b="1" spc="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of</a:t>
            </a:r>
            <a:r>
              <a:rPr sz="400" b="1" spc="-10" dirty="0">
                <a:latin typeface="Arial"/>
                <a:cs typeface="Arial"/>
              </a:rPr>
              <a:t> Patients</a:t>
            </a:r>
            <a:r>
              <a:rPr sz="400" b="1" spc="4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at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spc="-20" dirty="0">
                <a:latin typeface="Arial"/>
                <a:cs typeface="Arial"/>
              </a:rPr>
              <a:t>Risk</a:t>
            </a:r>
            <a:endParaRPr sz="400">
              <a:latin typeface="Arial"/>
              <a:cs typeface="Arial"/>
            </a:endParaRPr>
          </a:p>
          <a:p>
            <a:pPr marL="436245">
              <a:lnSpc>
                <a:spcPct val="100000"/>
              </a:lnSpc>
              <a:spcBef>
                <a:spcPts val="204"/>
              </a:spcBef>
            </a:pP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uMRD</a:t>
            </a:r>
            <a:r>
              <a:rPr sz="400" spc="330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83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79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79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79</a:t>
            </a:r>
            <a:r>
              <a:rPr sz="600" spc="569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77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73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70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69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65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65</a:t>
            </a:r>
            <a:r>
              <a:rPr sz="600" spc="569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54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52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48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47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44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39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37</a:t>
            </a:r>
            <a:r>
              <a:rPr sz="600" spc="569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35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30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17</a:t>
            </a:r>
            <a:r>
              <a:rPr sz="600" spc="562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baseline="6944" dirty="0">
                <a:solidFill>
                  <a:srgbClr val="009963"/>
                </a:solidFill>
                <a:latin typeface="Arial MT"/>
                <a:cs typeface="Arial MT"/>
              </a:rPr>
              <a:t>15</a:t>
            </a:r>
            <a:r>
              <a:rPr sz="600" spc="719" baseline="6944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600" spc="-75" baseline="6944" dirty="0">
                <a:solidFill>
                  <a:srgbClr val="009963"/>
                </a:solidFill>
                <a:latin typeface="Arial MT"/>
                <a:cs typeface="Arial MT"/>
              </a:rPr>
              <a:t>6</a:t>
            </a:r>
            <a:endParaRPr sz="600" baseline="6944">
              <a:latin typeface="Arial MT"/>
              <a:cs typeface="Arial MT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985087" y="2952475"/>
            <a:ext cx="1720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100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032996" y="3213231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80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032996" y="3473988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60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032996" y="3734744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40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032996" y="3995589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Arial MT"/>
                <a:cs typeface="Arial MT"/>
              </a:rPr>
              <a:t>20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080904" y="4256346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Arial MT"/>
                <a:cs typeface="Arial MT"/>
              </a:rPr>
              <a:t>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842020" y="4957526"/>
            <a:ext cx="28841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High</a:t>
            </a:r>
            <a:r>
              <a:rPr sz="4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MRD+</a:t>
            </a:r>
            <a:r>
              <a:rPr sz="4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400" spc="3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400" spc="3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400" spc="3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400" spc="3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400" spc="3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11</a:t>
            </a:r>
            <a:r>
              <a:rPr sz="400" spc="3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11</a:t>
            </a:r>
            <a:r>
              <a:rPr sz="400" spc="3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r>
              <a:rPr sz="400" spc="3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r>
              <a:rPr sz="400" spc="3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r>
              <a:rPr sz="400" spc="3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r>
              <a:rPr sz="400" spc="4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3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8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7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FF0000"/>
                </a:solidFill>
                <a:latin typeface="Arial MT"/>
                <a:cs typeface="Arial MT"/>
              </a:rPr>
              <a:t>5</a:t>
            </a:r>
            <a:r>
              <a:rPr sz="400" spc="2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400" spc="-50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5153977" y="2999041"/>
            <a:ext cx="3146425" cy="1367790"/>
            <a:chOff x="5153977" y="2999041"/>
            <a:chExt cx="3146425" cy="1367790"/>
          </a:xfrm>
        </p:grpSpPr>
        <p:sp>
          <p:nvSpPr>
            <p:cNvPr id="154" name="object 154"/>
            <p:cNvSpPr/>
            <p:nvPr/>
          </p:nvSpPr>
          <p:spPr>
            <a:xfrm>
              <a:off x="5193792" y="3025140"/>
              <a:ext cx="3019425" cy="254635"/>
            </a:xfrm>
            <a:custGeom>
              <a:avLst/>
              <a:gdLst/>
              <a:ahLst/>
              <a:cxnLst/>
              <a:rect l="l" t="t" r="r" b="b"/>
              <a:pathLst>
                <a:path w="3019425" h="254635">
                  <a:moveTo>
                    <a:pt x="0" y="0"/>
                  </a:moveTo>
                  <a:lnTo>
                    <a:pt x="631037" y="0"/>
                  </a:lnTo>
                  <a:lnTo>
                    <a:pt x="631037" y="17030"/>
                  </a:lnTo>
                  <a:lnTo>
                    <a:pt x="1188605" y="17030"/>
                  </a:lnTo>
                  <a:lnTo>
                    <a:pt x="1188605" y="34429"/>
                  </a:lnTo>
                  <a:lnTo>
                    <a:pt x="1234490" y="34429"/>
                  </a:lnTo>
                  <a:lnTo>
                    <a:pt x="1234490" y="48793"/>
                  </a:lnTo>
                  <a:lnTo>
                    <a:pt x="1460842" y="48793"/>
                  </a:lnTo>
                  <a:lnTo>
                    <a:pt x="1460842" y="63665"/>
                  </a:lnTo>
                  <a:lnTo>
                    <a:pt x="1555661" y="63665"/>
                  </a:lnTo>
                  <a:lnTo>
                    <a:pt x="1555661" y="80683"/>
                  </a:lnTo>
                  <a:lnTo>
                    <a:pt x="1734223" y="80683"/>
                  </a:lnTo>
                  <a:lnTo>
                    <a:pt x="1734223" y="96443"/>
                  </a:lnTo>
                  <a:lnTo>
                    <a:pt x="1771599" y="96443"/>
                  </a:lnTo>
                  <a:lnTo>
                    <a:pt x="1771599" y="110794"/>
                  </a:lnTo>
                  <a:lnTo>
                    <a:pt x="1798535" y="110794"/>
                  </a:lnTo>
                  <a:lnTo>
                    <a:pt x="1798535" y="127952"/>
                  </a:lnTo>
                  <a:lnTo>
                    <a:pt x="1922843" y="127952"/>
                  </a:lnTo>
                  <a:lnTo>
                    <a:pt x="1922843" y="144348"/>
                  </a:lnTo>
                  <a:lnTo>
                    <a:pt x="2190254" y="144348"/>
                  </a:lnTo>
                  <a:lnTo>
                    <a:pt x="2190254" y="164287"/>
                  </a:lnTo>
                  <a:lnTo>
                    <a:pt x="2278583" y="164287"/>
                  </a:lnTo>
                  <a:lnTo>
                    <a:pt x="2278583" y="189191"/>
                  </a:lnTo>
                  <a:lnTo>
                    <a:pt x="2388514" y="189191"/>
                  </a:lnTo>
                  <a:lnTo>
                    <a:pt x="2388514" y="217792"/>
                  </a:lnTo>
                  <a:lnTo>
                    <a:pt x="2440635" y="217792"/>
                  </a:lnTo>
                  <a:lnTo>
                    <a:pt x="2440635" y="254508"/>
                  </a:lnTo>
                  <a:lnTo>
                    <a:pt x="3019044" y="254508"/>
                  </a:lnTo>
                </a:path>
              </a:pathLst>
            </a:custGeom>
            <a:ln w="12700">
              <a:solidFill>
                <a:srgbClr val="0099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93792" y="3022092"/>
              <a:ext cx="3101340" cy="1304925"/>
            </a:xfrm>
            <a:custGeom>
              <a:avLst/>
              <a:gdLst/>
              <a:ahLst/>
              <a:cxnLst/>
              <a:rect l="l" t="t" r="r" b="b"/>
              <a:pathLst>
                <a:path w="3101340" h="1304925">
                  <a:moveTo>
                    <a:pt x="0" y="0"/>
                  </a:moveTo>
                  <a:lnTo>
                    <a:pt x="0" y="1304544"/>
                  </a:lnTo>
                  <a:lnTo>
                    <a:pt x="3101340" y="13045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9379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12664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33060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5193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670804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89676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1007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028944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147816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266688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387084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05956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624828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43700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64096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82968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01840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2071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41108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459980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7885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697724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818120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93699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055864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174736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295132" y="432663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158740" y="4326636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0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158740" y="4064508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0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158740" y="3803904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0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158740" y="354330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0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158740" y="3282696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0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58740" y="3022092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0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05044" y="300380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283708" y="302514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92112" y="313182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70776" y="315163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23760" y="314706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02424" y="316839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86244" y="314706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64908" y="316839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307580" y="314706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86244" y="316839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354824" y="314706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333488" y="316839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79208" y="314706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59396" y="316839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452360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432548" y="3188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534656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513320" y="32141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560564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540752" y="32141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65136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543800" y="321411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574280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552944" y="321411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615428" y="322173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594092" y="32415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618476" y="322173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597140" y="32415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626096" y="322173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606284" y="32415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717536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96200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796784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775448" y="32796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799832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780020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822692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801356" y="32796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830312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808976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894320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874508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909560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888224" y="32796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920228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898892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933944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912608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947660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927848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072628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051292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83296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061960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200644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179308" y="32796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702296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82484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671816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650480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661148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639812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656576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635240" y="327964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50480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629144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639812" y="325831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618476" y="32796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16368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495032" y="321411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507224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487412" y="32141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501128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479792" y="32141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93508" y="31927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472172" y="32141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78268" y="318973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456932" y="32095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43216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21880" y="318820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437120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417308" y="3188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434072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412736" y="318820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429500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408164" y="3188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415784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394448" y="3188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405116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385304" y="3188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392924" y="316839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371588" y="318820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 txBox="1"/>
          <p:nvPr/>
        </p:nvSpPr>
        <p:spPr>
          <a:xfrm>
            <a:off x="4856534" y="3375218"/>
            <a:ext cx="124460" cy="60261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Landmark</a:t>
            </a:r>
            <a:r>
              <a:rPr sz="700" b="1" spc="-25" dirty="0">
                <a:latin typeface="Arial"/>
                <a:cs typeface="Arial"/>
              </a:rPr>
              <a:t> OS</a:t>
            </a:r>
            <a:endParaRPr sz="70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5156926" y="4373873"/>
            <a:ext cx="32004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 MT"/>
                <a:cs typeface="Arial MT"/>
              </a:rPr>
              <a:t>0</a:t>
            </a:r>
            <a:r>
              <a:rPr sz="700" spc="3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</a:t>
            </a:r>
            <a:r>
              <a:rPr sz="700" spc="3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</a:t>
            </a:r>
            <a:r>
              <a:rPr sz="700" spc="3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9</a:t>
            </a:r>
            <a:r>
              <a:rPr sz="700" spc="16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12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15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18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21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24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27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30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33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36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39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42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45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48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51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54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57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60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63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66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69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72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75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spc="-25" dirty="0">
                <a:latin typeface="Arial MT"/>
                <a:cs typeface="Arial MT"/>
              </a:rPr>
              <a:t>78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4564056" y="4549351"/>
            <a:ext cx="733425" cy="21971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34"/>
              </a:spcBef>
            </a:pPr>
            <a:r>
              <a:rPr sz="700" b="1" spc="-25" dirty="0">
                <a:latin typeface="Arial"/>
                <a:cs typeface="Arial"/>
              </a:rPr>
              <a:t>EOT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b="1" dirty="0">
                <a:latin typeface="Arial"/>
                <a:cs typeface="Arial"/>
              </a:rPr>
              <a:t>No.</a:t>
            </a:r>
            <a:r>
              <a:rPr sz="400" b="1" spc="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of</a:t>
            </a:r>
            <a:r>
              <a:rPr sz="400" b="1" spc="-10" dirty="0">
                <a:latin typeface="Arial"/>
                <a:cs typeface="Arial"/>
              </a:rPr>
              <a:t> Patients</a:t>
            </a:r>
            <a:r>
              <a:rPr sz="400" b="1" spc="4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at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spc="-20" dirty="0">
                <a:latin typeface="Arial"/>
                <a:cs typeface="Arial"/>
              </a:rPr>
              <a:t>Risk</a:t>
            </a:r>
            <a:endParaRPr sz="4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6388668" y="4582920"/>
            <a:ext cx="5842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Time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(month)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85" name="object 285"/>
          <p:cNvGrpSpPr/>
          <p:nvPr/>
        </p:nvGrpSpPr>
        <p:grpSpPr>
          <a:xfrm>
            <a:off x="5173981" y="4495800"/>
            <a:ext cx="38100" cy="86995"/>
            <a:chOff x="5173981" y="4495800"/>
            <a:chExt cx="38100" cy="86995"/>
          </a:xfrm>
        </p:grpSpPr>
        <p:sp>
          <p:nvSpPr>
            <p:cNvPr id="286" name="object 286"/>
            <p:cNvSpPr/>
            <p:nvPr/>
          </p:nvSpPr>
          <p:spPr>
            <a:xfrm>
              <a:off x="5193791" y="4521707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173981" y="449580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18986" y="0"/>
                  </a:moveTo>
                  <a:lnTo>
                    <a:pt x="0" y="47244"/>
                  </a:lnTo>
                  <a:lnTo>
                    <a:pt x="18986" y="36093"/>
                  </a:lnTo>
                  <a:lnTo>
                    <a:pt x="38100" y="47244"/>
                  </a:lnTo>
                  <a:lnTo>
                    <a:pt x="18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 txBox="1"/>
          <p:nvPr/>
        </p:nvSpPr>
        <p:spPr>
          <a:xfrm>
            <a:off x="4850824" y="4763148"/>
            <a:ext cx="3352800" cy="18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uMRD</a:t>
            </a:r>
            <a:r>
              <a:rPr sz="400" spc="2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83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81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81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81</a:t>
            </a:r>
            <a:r>
              <a:rPr sz="400" spc="380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81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81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80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80</a:t>
            </a:r>
            <a:r>
              <a:rPr sz="400" spc="380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80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80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79</a:t>
            </a:r>
            <a:r>
              <a:rPr sz="400" spc="380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78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78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76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76</a:t>
            </a:r>
            <a:r>
              <a:rPr sz="400" spc="380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74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72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71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68</a:t>
            </a:r>
            <a:r>
              <a:rPr sz="400" spc="380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48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35</a:t>
            </a:r>
            <a:r>
              <a:rPr sz="400" spc="37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16</a:t>
            </a:r>
            <a:r>
              <a:rPr sz="400" spc="38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11</a:t>
            </a:r>
            <a:r>
              <a:rPr sz="400" spc="495" dirty="0">
                <a:solidFill>
                  <a:srgbClr val="009963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4</a:t>
            </a:r>
            <a:r>
              <a:rPr sz="400" spc="235" dirty="0">
                <a:solidFill>
                  <a:srgbClr val="009963"/>
                </a:solidFill>
                <a:latin typeface="Arial MT"/>
                <a:cs typeface="Arial MT"/>
              </a:rPr>
              <a:t>  </a:t>
            </a:r>
            <a:r>
              <a:rPr sz="400" dirty="0">
                <a:solidFill>
                  <a:srgbClr val="009963"/>
                </a:solidFill>
                <a:latin typeface="Arial MT"/>
                <a:cs typeface="Arial MT"/>
              </a:rPr>
              <a:t>3</a:t>
            </a:r>
            <a:r>
              <a:rPr sz="400" spc="235" dirty="0">
                <a:solidFill>
                  <a:srgbClr val="009963"/>
                </a:solidFill>
                <a:latin typeface="Arial MT"/>
                <a:cs typeface="Arial MT"/>
              </a:rPr>
              <a:t>  </a:t>
            </a:r>
            <a:r>
              <a:rPr sz="400" spc="-50" dirty="0">
                <a:solidFill>
                  <a:srgbClr val="009963"/>
                </a:solidFill>
                <a:latin typeface="Arial MT"/>
                <a:cs typeface="Arial MT"/>
              </a:rPr>
              <a:t>1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Low</a:t>
            </a:r>
            <a:r>
              <a:rPr sz="400" spc="2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MRD+</a:t>
            </a:r>
            <a:r>
              <a:rPr sz="400" spc="28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23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22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22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22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21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21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21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21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20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20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20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20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19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19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19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16</a:t>
            </a:r>
            <a:r>
              <a:rPr sz="400" spc="3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11</a:t>
            </a:r>
            <a:r>
              <a:rPr sz="400" spc="484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FFC000"/>
                </a:solidFill>
                <a:latin typeface="Arial MT"/>
                <a:cs typeface="Arial MT"/>
              </a:rPr>
              <a:t>5</a:t>
            </a:r>
            <a:r>
              <a:rPr sz="400" spc="229" dirty="0">
                <a:solidFill>
                  <a:srgbClr val="FFC000"/>
                </a:solidFill>
                <a:latin typeface="Arial MT"/>
                <a:cs typeface="Arial MT"/>
              </a:rPr>
              <a:t>  </a:t>
            </a:r>
            <a:r>
              <a:rPr sz="400" spc="-50" dirty="0">
                <a:solidFill>
                  <a:srgbClr val="FFC000"/>
                </a:solidFill>
                <a:latin typeface="Arial MT"/>
                <a:cs typeface="Arial MT"/>
              </a:rPr>
              <a:t>1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877984" y="4148093"/>
            <a:ext cx="3581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Censored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290" name="object 290"/>
          <p:cNvGrpSpPr/>
          <p:nvPr/>
        </p:nvGrpSpPr>
        <p:grpSpPr>
          <a:xfrm>
            <a:off x="5181346" y="3021868"/>
            <a:ext cx="2694940" cy="1204595"/>
            <a:chOff x="5181346" y="3021868"/>
            <a:chExt cx="2694940" cy="1204595"/>
          </a:xfrm>
        </p:grpSpPr>
        <p:sp>
          <p:nvSpPr>
            <p:cNvPr id="291" name="object 291"/>
            <p:cNvSpPr/>
            <p:nvPr/>
          </p:nvSpPr>
          <p:spPr>
            <a:xfrm>
              <a:off x="7741920" y="418490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720584" y="420624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202936" y="3031236"/>
              <a:ext cx="2654935" cy="375285"/>
            </a:xfrm>
            <a:custGeom>
              <a:avLst/>
              <a:gdLst/>
              <a:ahLst/>
              <a:cxnLst/>
              <a:rect l="l" t="t" r="r" b="b"/>
              <a:pathLst>
                <a:path w="2654934" h="375285">
                  <a:moveTo>
                    <a:pt x="2654807" y="374903"/>
                  </a:moveTo>
                  <a:lnTo>
                    <a:pt x="2492857" y="374903"/>
                  </a:lnTo>
                  <a:lnTo>
                    <a:pt x="2492857" y="225577"/>
                  </a:lnTo>
                  <a:lnTo>
                    <a:pt x="2197519" y="225577"/>
                  </a:lnTo>
                  <a:lnTo>
                    <a:pt x="2197519" y="168389"/>
                  </a:lnTo>
                  <a:lnTo>
                    <a:pt x="1419491" y="168389"/>
                  </a:lnTo>
                  <a:lnTo>
                    <a:pt x="1419491" y="108026"/>
                  </a:lnTo>
                  <a:lnTo>
                    <a:pt x="971740" y="108026"/>
                  </a:lnTo>
                  <a:lnTo>
                    <a:pt x="971740" y="50838"/>
                  </a:lnTo>
                  <a:lnTo>
                    <a:pt x="577964" y="47663"/>
                  </a:lnTo>
                  <a:lnTo>
                    <a:pt x="577964" y="35747"/>
                  </a:lnTo>
                  <a:lnTo>
                    <a:pt x="577964" y="23831"/>
                  </a:lnTo>
                  <a:lnTo>
                    <a:pt x="577964" y="11915"/>
                  </a:lnTo>
                  <a:lnTo>
                    <a:pt x="577964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187696" y="3028218"/>
              <a:ext cx="2559050" cy="923925"/>
            </a:xfrm>
            <a:custGeom>
              <a:avLst/>
              <a:gdLst/>
              <a:ahLst/>
              <a:cxnLst/>
              <a:rect l="l" t="t" r="r" b="b"/>
              <a:pathLst>
                <a:path w="2559050" h="923925">
                  <a:moveTo>
                    <a:pt x="2558796" y="923513"/>
                  </a:moveTo>
                  <a:lnTo>
                    <a:pt x="2523871" y="923513"/>
                  </a:lnTo>
                  <a:lnTo>
                    <a:pt x="2523871" y="555683"/>
                  </a:lnTo>
                  <a:lnTo>
                    <a:pt x="2307996" y="555683"/>
                  </a:lnTo>
                  <a:lnTo>
                    <a:pt x="2307996" y="432010"/>
                  </a:lnTo>
                  <a:lnTo>
                    <a:pt x="2088946" y="432010"/>
                  </a:lnTo>
                  <a:lnTo>
                    <a:pt x="2088946" y="324200"/>
                  </a:lnTo>
                  <a:lnTo>
                    <a:pt x="1339723" y="324200"/>
                  </a:lnTo>
                  <a:lnTo>
                    <a:pt x="1339723" y="213214"/>
                  </a:lnTo>
                  <a:lnTo>
                    <a:pt x="853986" y="213214"/>
                  </a:lnTo>
                  <a:lnTo>
                    <a:pt x="853986" y="105404"/>
                  </a:lnTo>
                  <a:lnTo>
                    <a:pt x="485724" y="105404"/>
                  </a:lnTo>
                  <a:lnTo>
                    <a:pt x="487190" y="94547"/>
                  </a:lnTo>
                  <a:lnTo>
                    <a:pt x="488307" y="64685"/>
                  </a:lnTo>
                  <a:lnTo>
                    <a:pt x="488926" y="30656"/>
                  </a:lnTo>
                  <a:lnTo>
                    <a:pt x="488899" y="7297"/>
                  </a:lnTo>
                  <a:lnTo>
                    <a:pt x="475083" y="3134"/>
                  </a:lnTo>
                  <a:lnTo>
                    <a:pt x="437853" y="838"/>
                  </a:lnTo>
                  <a:lnTo>
                    <a:pt x="383067" y="0"/>
                  </a:lnTo>
                  <a:lnTo>
                    <a:pt x="316581" y="213"/>
                  </a:lnTo>
                  <a:lnTo>
                    <a:pt x="244254" y="1070"/>
                  </a:lnTo>
                  <a:lnTo>
                    <a:pt x="171942" y="2165"/>
                  </a:lnTo>
                  <a:lnTo>
                    <a:pt x="105503" y="3089"/>
                  </a:lnTo>
                  <a:lnTo>
                    <a:pt x="50795" y="3436"/>
                  </a:lnTo>
                  <a:lnTo>
                    <a:pt x="13675" y="2798"/>
                  </a:lnTo>
                  <a:lnTo>
                    <a:pt x="0" y="76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856220" y="338480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834884" y="340614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816596" y="338480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795260" y="340614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786116" y="338480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764780" y="340614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755636" y="33832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734300" y="340309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720584" y="33832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699248" y="340461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696200" y="338328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676388" y="340309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443216" y="323240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421880" y="32522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508748" y="323545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488936" y="325526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525512" y="323545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504176" y="325678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563612" y="323697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543800" y="325831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687056" y="323697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667244" y="325831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744968" y="393649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723632" y="395630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703820" y="356158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682484" y="35814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645908" y="356158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626096" y="35814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624572" y="356158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603236" y="35814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560564" y="356158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539228" y="35814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411212" y="344119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391400" y="346100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9" name="object 329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08:04:53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Unstratified HR (95% </a:t>
            </a:r>
            <a:r>
              <a:rPr sz="1000" spc="-20" dirty="0">
                <a:latin typeface="Arial MT"/>
                <a:cs typeface="Arial MT"/>
              </a:rPr>
              <a:t>CI), </a:t>
            </a:r>
            <a:r>
              <a:rPr sz="1000" dirty="0">
                <a:latin typeface="Arial MT"/>
                <a:cs typeface="Arial MT"/>
              </a:rPr>
              <a:t>unstratified P-</a:t>
            </a:r>
            <a:r>
              <a:rPr sz="1000" spc="-10" dirty="0">
                <a:latin typeface="Arial MT"/>
                <a:cs typeface="Arial MT"/>
              </a:rPr>
              <a:t>value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spc="50" dirty="0">
                <a:latin typeface="Arial MT"/>
                <a:cs typeface="Arial MT"/>
              </a:rPr>
              <a:t>Low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60" dirty="0">
                <a:latin typeface="Arial MT"/>
                <a:cs typeface="Arial MT"/>
              </a:rPr>
              <a:t>MRD+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vs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55" dirty="0">
                <a:latin typeface="Arial MT"/>
                <a:cs typeface="Arial MT"/>
              </a:rPr>
              <a:t>uMRD: </a:t>
            </a:r>
            <a:r>
              <a:rPr sz="1000" spc="-20" dirty="0">
                <a:latin typeface="Arial MT"/>
                <a:cs typeface="Arial MT"/>
              </a:rPr>
              <a:t>PFS, </a:t>
            </a:r>
            <a:r>
              <a:rPr sz="1000" spc="20" dirty="0">
                <a:latin typeface="Arial MT"/>
                <a:cs typeface="Arial MT"/>
              </a:rPr>
              <a:t>2.44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(1.39–4.29),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P=0.0001; </a:t>
            </a:r>
            <a:r>
              <a:rPr sz="1000" spc="50" dirty="0">
                <a:latin typeface="Arial MT"/>
                <a:cs typeface="Arial MT"/>
              </a:rPr>
              <a:t>OS,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1.33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(0.48–3.75),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35" dirty="0">
                <a:latin typeface="Arial MT"/>
                <a:cs typeface="Arial MT"/>
              </a:rPr>
              <a:t>P=NS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High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60" dirty="0">
                <a:latin typeface="Arial MT"/>
                <a:cs typeface="Arial MT"/>
              </a:rPr>
              <a:t>MRD+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vs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55" dirty="0">
                <a:latin typeface="Arial MT"/>
                <a:cs typeface="Arial MT"/>
              </a:rPr>
              <a:t>uMRD: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PFS, </a:t>
            </a:r>
            <a:r>
              <a:rPr sz="1000" spc="20" dirty="0">
                <a:latin typeface="Arial MT"/>
                <a:cs typeface="Arial MT"/>
              </a:rPr>
              <a:t>20.04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(9.11–44.06),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P&lt;0.0001; </a:t>
            </a:r>
            <a:r>
              <a:rPr sz="1000" spc="50" dirty="0">
                <a:latin typeface="Arial MT"/>
                <a:cs typeface="Arial MT"/>
              </a:rPr>
              <a:t>OS,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3.55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(1.35–9.35),</a:t>
            </a:r>
            <a:r>
              <a:rPr sz="1000" spc="500" dirty="0">
                <a:latin typeface="Arial MT"/>
                <a:cs typeface="Arial MT"/>
              </a:rPr>
              <a:t>  </a:t>
            </a:r>
            <a:r>
              <a:rPr sz="1000" spc="20" dirty="0">
                <a:latin typeface="Arial MT"/>
                <a:cs typeface="Arial MT"/>
              </a:rPr>
              <a:t>P=0.0152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Low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55" dirty="0">
                <a:latin typeface="Arial MT"/>
                <a:cs typeface="Arial MT"/>
              </a:rPr>
              <a:t>MRD+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vs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High </a:t>
            </a:r>
            <a:r>
              <a:rPr sz="1000" spc="50" dirty="0">
                <a:latin typeface="Arial MT"/>
                <a:cs typeface="Arial MT"/>
              </a:rPr>
              <a:t>MRD+: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PFS,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6.83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(2.74–17.06),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P&lt;0.0001;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OS, </a:t>
            </a:r>
            <a:r>
              <a:rPr sz="1000" spc="20" dirty="0">
                <a:latin typeface="Arial MT"/>
                <a:cs typeface="Arial MT"/>
              </a:rPr>
              <a:t>2.64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spc="20" dirty="0">
                <a:latin typeface="Arial MT"/>
                <a:cs typeface="Arial MT"/>
              </a:rPr>
              <a:t>(0.80–8.65),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spc="30" dirty="0">
                <a:latin typeface="Arial MT"/>
                <a:cs typeface="Arial MT"/>
              </a:rPr>
              <a:t>P=NS</a:t>
            </a:r>
            <a:endParaRPr sz="10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 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3464" y="2386583"/>
            <a:ext cx="2162810" cy="1905"/>
          </a:xfrm>
          <a:custGeom>
            <a:avLst/>
            <a:gdLst/>
            <a:ahLst/>
            <a:cxnLst/>
            <a:rect l="l" t="t" r="r" b="b"/>
            <a:pathLst>
              <a:path w="2162810" h="1905">
                <a:moveTo>
                  <a:pt x="0" y="1524"/>
                </a:moveTo>
                <a:lnTo>
                  <a:pt x="2162556" y="0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808" y="4488941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13" y="0"/>
                </a:lnTo>
              </a:path>
            </a:pathLst>
          </a:custGeom>
          <a:ln w="1422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9264" y="44889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422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2561" y="2364371"/>
          <a:ext cx="2692399" cy="210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2810"/>
                <a:gridCol w="250825"/>
                <a:gridCol w="278764"/>
              </a:tblGrid>
              <a:tr h="1054735">
                <a:tc rowSpan="2"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Previously</a:t>
                      </a:r>
                      <a:r>
                        <a:rPr sz="14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untreated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0655" marR="1543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CLL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coexisting</a:t>
                      </a:r>
                      <a:r>
                        <a:rPr sz="1400" b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medical conditions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3830" marR="15684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CIRS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&gt;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and/or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CrCl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&lt;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70mL/min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54305" marR="146685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Enrolment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from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2015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to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2016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1F5F"/>
                      </a:solidFill>
                      <a:prstDash val="solid"/>
                    </a:lnL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</a:tcPr>
                </a:tc>
              </a:tr>
              <a:tr h="1053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1F5F"/>
                      </a:solidFill>
                      <a:prstDash val="solid"/>
                    </a:lnL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197351" y="4091940"/>
            <a:ext cx="1582420" cy="791210"/>
          </a:xfrm>
          <a:prstGeom prst="rect">
            <a:avLst/>
          </a:prstGeom>
          <a:solidFill>
            <a:srgbClr val="F1F1F1"/>
          </a:solidFill>
          <a:ln w="12700">
            <a:solidFill>
              <a:srgbClr val="7E7E7E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67640" marR="160020" indent="635" algn="ctr">
              <a:lnSpc>
                <a:spcPct val="100000"/>
              </a:lnSpc>
              <a:spcBef>
                <a:spcPts val="545"/>
              </a:spcBef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Chlorambucil– Obinutuzumab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cycles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1001" y="1980945"/>
            <a:ext cx="1595120" cy="803910"/>
          </a:xfrm>
          <a:prstGeom prst="rect">
            <a:avLst/>
          </a:prstGeom>
          <a:solidFill>
            <a:srgbClr val="001F5F"/>
          </a:solidFill>
          <a:ln w="3175">
            <a:solidFill>
              <a:srgbClr val="001F5F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73990" marR="167005" indent="-635" algn="ctr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Venetoclax– Obinutuzumab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cycles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8070" y="1980945"/>
            <a:ext cx="1120775" cy="803910"/>
          </a:xfrm>
          <a:prstGeom prst="rect">
            <a:avLst/>
          </a:prstGeom>
          <a:solidFill>
            <a:srgbClr val="001F5F"/>
          </a:solidFill>
          <a:ln w="3175">
            <a:solidFill>
              <a:srgbClr val="001F5F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enetoclax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4420" y="4091940"/>
            <a:ext cx="1199515" cy="791210"/>
          </a:xfrm>
          <a:prstGeom prst="rect">
            <a:avLst/>
          </a:prstGeom>
          <a:solidFill>
            <a:srgbClr val="F1F1F1"/>
          </a:solidFill>
          <a:ln w="12700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90"/>
              </a:lnSpc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Chlorambuci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ts val="1480"/>
              </a:lnSpc>
            </a:pP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cycles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36181" y="2294889"/>
            <a:ext cx="2175510" cy="2270125"/>
            <a:chOff x="6536181" y="2294889"/>
            <a:chExt cx="2175510" cy="2270125"/>
          </a:xfrm>
        </p:grpSpPr>
        <p:sp>
          <p:nvSpPr>
            <p:cNvPr id="12" name="object 12"/>
            <p:cNvSpPr/>
            <p:nvPr/>
          </p:nvSpPr>
          <p:spPr>
            <a:xfrm>
              <a:off x="6542531" y="2301239"/>
              <a:ext cx="2162810" cy="2257425"/>
            </a:xfrm>
            <a:custGeom>
              <a:avLst/>
              <a:gdLst/>
              <a:ahLst/>
              <a:cxnLst/>
              <a:rect l="l" t="t" r="r" b="b"/>
              <a:pathLst>
                <a:path w="2162809" h="2257425">
                  <a:moveTo>
                    <a:pt x="0" y="0"/>
                  </a:moveTo>
                  <a:lnTo>
                    <a:pt x="2162555" y="0"/>
                  </a:lnTo>
                  <a:lnTo>
                    <a:pt x="2162555" y="2257044"/>
                  </a:lnTo>
                  <a:lnTo>
                    <a:pt x="0" y="225704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19557" y="2442670"/>
              <a:ext cx="1408430" cy="10795"/>
            </a:xfrm>
            <a:custGeom>
              <a:avLst/>
              <a:gdLst/>
              <a:ahLst/>
              <a:cxnLst/>
              <a:rect l="l" t="t" r="r" b="b"/>
              <a:pathLst>
                <a:path w="1408429" h="10794">
                  <a:moveTo>
                    <a:pt x="1408175" y="0"/>
                  </a:moveTo>
                  <a:lnTo>
                    <a:pt x="938783" y="0"/>
                  </a:lnTo>
                  <a:lnTo>
                    <a:pt x="0" y="0"/>
                  </a:lnTo>
                  <a:lnTo>
                    <a:pt x="0" y="10668"/>
                  </a:lnTo>
                  <a:lnTo>
                    <a:pt x="1408175" y="10668"/>
                  </a:lnTo>
                  <a:lnTo>
                    <a:pt x="140817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06859" y="2237948"/>
            <a:ext cx="1433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Follow-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up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Phase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9192" y="2664639"/>
            <a:ext cx="14509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Primary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endpoint: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Progression-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free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survival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8222" y="3518199"/>
            <a:ext cx="207010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Key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secondary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endpoints: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Response,</a:t>
            </a:r>
            <a:r>
              <a:rPr sz="14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Minimal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Residual</a:t>
            </a:r>
            <a:r>
              <a:rPr sz="14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Disease, Overall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Survival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7535" y="3290315"/>
            <a:ext cx="1198245" cy="498475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25" dirty="0">
                <a:solidFill>
                  <a:srgbClr val="7E7E7E"/>
                </a:solidFill>
                <a:latin typeface="Arial MT"/>
                <a:cs typeface="Arial MT"/>
              </a:rPr>
              <a:t>1:1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7E7E7E"/>
                </a:solidFill>
                <a:latin typeface="Arial MT"/>
                <a:cs typeface="Arial MT"/>
              </a:rPr>
              <a:t>randomization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14889" y="4453463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0" y="0"/>
                </a:moveTo>
                <a:lnTo>
                  <a:pt x="330" y="76200"/>
                </a:lnTo>
                <a:lnTo>
                  <a:pt x="76365" y="3776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1841" y="2345771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0" y="0"/>
                </a:moveTo>
                <a:lnTo>
                  <a:pt x="330" y="76200"/>
                </a:lnTo>
                <a:lnTo>
                  <a:pt x="76365" y="3776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248146" y="2380488"/>
            <a:ext cx="270510" cy="2110740"/>
            <a:chOff x="6248146" y="2380488"/>
            <a:chExt cx="270510" cy="2110740"/>
          </a:xfrm>
        </p:grpSpPr>
        <p:sp>
          <p:nvSpPr>
            <p:cNvPr id="21" name="object 21"/>
            <p:cNvSpPr/>
            <p:nvPr/>
          </p:nvSpPr>
          <p:spPr>
            <a:xfrm>
              <a:off x="6254496" y="2380488"/>
              <a:ext cx="0" cy="2110740"/>
            </a:xfrm>
            <a:custGeom>
              <a:avLst/>
              <a:gdLst/>
              <a:ahLst/>
              <a:cxnLst/>
              <a:rect l="l" t="t" r="r" b="b"/>
              <a:pathLst>
                <a:path h="2110740">
                  <a:moveTo>
                    <a:pt x="0" y="21107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54496" y="3426320"/>
              <a:ext cx="200660" cy="1270"/>
            </a:xfrm>
            <a:custGeom>
              <a:avLst/>
              <a:gdLst/>
              <a:ahLst/>
              <a:cxnLst/>
              <a:rect l="l" t="t" r="r" b="b"/>
              <a:pathLst>
                <a:path w="200660" h="1270">
                  <a:moveTo>
                    <a:pt x="0" y="1155"/>
                  </a:moveTo>
                  <a:lnTo>
                    <a:pt x="200152" y="0"/>
                  </a:lnTo>
                </a:path>
              </a:pathLst>
            </a:custGeom>
            <a:ln w="126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1730" y="3388290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0" y="0"/>
                  </a:moveTo>
                  <a:lnTo>
                    <a:pt x="431" y="76200"/>
                  </a:lnTo>
                  <a:lnTo>
                    <a:pt x="76415" y="37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44502" y="429314"/>
            <a:ext cx="5000625" cy="103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CLL</a:t>
            </a:r>
            <a:r>
              <a:rPr sz="2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14</a:t>
            </a: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TRIAL</a:t>
            </a:r>
            <a:r>
              <a:rPr sz="2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DESIGN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tabLst>
                <a:tab pos="4648200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VENETOCLAX</a:t>
            </a:r>
            <a:r>
              <a:rPr sz="20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OBINUTUZUMAB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VS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CHLORAMBUCIL</a:t>
            </a:r>
            <a:r>
              <a:rPr sz="2000" b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OBINUTUZUMAB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1124711"/>
            <a:ext cx="719327" cy="54711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188876" y="5294867"/>
            <a:ext cx="6764655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178"/>
                </a:solidFill>
                <a:latin typeface="Arial"/>
                <a:cs typeface="Arial"/>
              </a:rPr>
              <a:t>Current</a:t>
            </a:r>
            <a:r>
              <a:rPr sz="2400" b="1" spc="-55" dirty="0">
                <a:solidFill>
                  <a:srgbClr val="00417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8"/>
                </a:solidFill>
                <a:latin typeface="Arial"/>
                <a:cs typeface="Arial"/>
              </a:rPr>
              <a:t>median</a:t>
            </a:r>
            <a:r>
              <a:rPr sz="2400" b="1" spc="-75" dirty="0">
                <a:solidFill>
                  <a:srgbClr val="00417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8"/>
                </a:solidFill>
                <a:latin typeface="Arial"/>
                <a:cs typeface="Arial"/>
              </a:rPr>
              <a:t>observation</a:t>
            </a:r>
            <a:r>
              <a:rPr sz="2400" b="1" spc="-65" dirty="0">
                <a:solidFill>
                  <a:srgbClr val="00417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8"/>
                </a:solidFill>
                <a:latin typeface="Arial"/>
                <a:cs typeface="Arial"/>
              </a:rPr>
              <a:t>time:</a:t>
            </a:r>
            <a:r>
              <a:rPr sz="2400" b="1" spc="-75" dirty="0">
                <a:solidFill>
                  <a:srgbClr val="00417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178"/>
                </a:solidFill>
                <a:latin typeface="Arial"/>
                <a:cs typeface="Arial"/>
              </a:rPr>
              <a:t>76.4</a:t>
            </a:r>
            <a:r>
              <a:rPr sz="2400" b="1" spc="-65" dirty="0">
                <a:solidFill>
                  <a:srgbClr val="00417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178"/>
                </a:solidFill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  <a:p>
            <a:pPr marL="1553210">
              <a:lnSpc>
                <a:spcPct val="100000"/>
              </a:lnSpc>
              <a:spcBef>
                <a:spcPts val="2630"/>
              </a:spcBef>
            </a:pP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Sawaf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EHA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2569" y="6275405"/>
            <a:ext cx="166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ASH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7636"/>
            <a:ext cx="9143999" cy="52105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293" rIns="0" bIns="0" rtlCol="0">
            <a:spAutoFit/>
          </a:bodyPr>
          <a:lstStyle/>
          <a:p>
            <a:pPr marL="178625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MRD</a:t>
            </a:r>
            <a:r>
              <a:rPr sz="36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Status</a:t>
            </a:r>
            <a:r>
              <a:rPr sz="36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by</a:t>
            </a:r>
            <a:r>
              <a:rPr sz="36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Arial"/>
                <a:cs typeface="Arial"/>
              </a:rPr>
              <a:t>Regimen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76643"/>
            <a:ext cx="9144000" cy="181610"/>
          </a:xfrm>
          <a:custGeom>
            <a:avLst/>
            <a:gdLst/>
            <a:ahLst/>
            <a:cxnLst/>
            <a:rect l="l" t="t" r="r" b="b"/>
            <a:pathLst>
              <a:path w="9144000" h="181609">
                <a:moveTo>
                  <a:pt x="9144000" y="0"/>
                </a:moveTo>
                <a:lnTo>
                  <a:pt x="0" y="0"/>
                </a:lnTo>
                <a:lnTo>
                  <a:pt x="0" y="181355"/>
                </a:lnTo>
                <a:lnTo>
                  <a:pt x="9144000" y="18135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162" y="4920663"/>
            <a:ext cx="5445125" cy="83820"/>
            <a:chOff x="748162" y="4920663"/>
            <a:chExt cx="5445125" cy="83820"/>
          </a:xfrm>
        </p:grpSpPr>
        <p:sp>
          <p:nvSpPr>
            <p:cNvPr id="4" name="object 4"/>
            <p:cNvSpPr/>
            <p:nvPr/>
          </p:nvSpPr>
          <p:spPr>
            <a:xfrm>
              <a:off x="753877" y="4926378"/>
              <a:ext cx="5436235" cy="0"/>
            </a:xfrm>
            <a:custGeom>
              <a:avLst/>
              <a:gdLst/>
              <a:ahLst/>
              <a:cxnLst/>
              <a:rect l="l" t="t" r="r" b="b"/>
              <a:pathLst>
                <a:path w="5436235">
                  <a:moveTo>
                    <a:pt x="0" y="0"/>
                  </a:moveTo>
                  <a:lnTo>
                    <a:pt x="5436121" y="0"/>
                  </a:lnTo>
                </a:path>
              </a:pathLst>
            </a:custGeom>
            <a:ln w="5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877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4479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5081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5683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6285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6888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7490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8092" y="492637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109"/>
                  </a:lnTo>
                </a:path>
              </a:pathLst>
            </a:custGeom>
            <a:ln w="10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96769" y="4987792"/>
            <a:ext cx="3245485" cy="4470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615"/>
              </a:spcBef>
              <a:tabLst>
                <a:tab pos="961390" algn="l"/>
                <a:tab pos="1681480" algn="l"/>
                <a:tab pos="2402205" algn="l"/>
                <a:tab pos="3122930" algn="l"/>
              </a:tabLst>
            </a:pPr>
            <a:r>
              <a:rPr sz="750" spc="-25" dirty="0">
                <a:latin typeface="Arial MT"/>
                <a:cs typeface="Arial MT"/>
              </a:rPr>
              <a:t>24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-25" dirty="0">
                <a:latin typeface="Arial MT"/>
                <a:cs typeface="Arial MT"/>
              </a:rPr>
              <a:t>36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-25" dirty="0">
                <a:latin typeface="Arial MT"/>
                <a:cs typeface="Arial MT"/>
              </a:rPr>
              <a:t>48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-35" dirty="0">
                <a:latin typeface="Arial MT"/>
                <a:cs typeface="Arial MT"/>
              </a:rPr>
              <a:t>60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-25" dirty="0">
                <a:latin typeface="Arial MT"/>
                <a:cs typeface="Arial MT"/>
              </a:rPr>
              <a:t>72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00" b="1" dirty="0">
                <a:latin typeface="Arial"/>
                <a:cs typeface="Arial"/>
              </a:rPr>
              <a:t>Time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Event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[PFS]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from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Randomization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(months)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7978" y="5050487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84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366" y="5050487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12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469" y="5050487"/>
            <a:ext cx="8064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1699" y="1882438"/>
            <a:ext cx="5286375" cy="3067685"/>
            <a:chOff x="681699" y="1882438"/>
            <a:chExt cx="5286375" cy="3067685"/>
          </a:xfrm>
        </p:grpSpPr>
        <p:sp>
          <p:nvSpPr>
            <p:cNvPr id="18" name="object 18"/>
            <p:cNvSpPr/>
            <p:nvPr/>
          </p:nvSpPr>
          <p:spPr>
            <a:xfrm>
              <a:off x="753877" y="1882438"/>
              <a:ext cx="0" cy="3044190"/>
            </a:xfrm>
            <a:custGeom>
              <a:avLst/>
              <a:gdLst/>
              <a:ahLst/>
              <a:cxnLst/>
              <a:rect l="l" t="t" r="r" b="b"/>
              <a:pathLst>
                <a:path h="3044190">
                  <a:moveTo>
                    <a:pt x="0" y="0"/>
                  </a:moveTo>
                  <a:lnTo>
                    <a:pt x="0" y="3043937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1699" y="492637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1699" y="463720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1699" y="434803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1699" y="405885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699" y="376968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1699" y="348050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1699" y="319133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1699" y="290215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1699" y="261298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1699" y="2323809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1699" y="203463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77" y="0"/>
                  </a:moveTo>
                  <a:lnTo>
                    <a:pt x="0" y="0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3877" y="2034635"/>
              <a:ext cx="5145405" cy="2484755"/>
            </a:xfrm>
            <a:custGeom>
              <a:avLst/>
              <a:gdLst/>
              <a:ahLst/>
              <a:cxnLst/>
              <a:rect l="l" t="t" r="r" b="b"/>
              <a:pathLst>
                <a:path w="5145405" h="2484754">
                  <a:moveTo>
                    <a:pt x="0" y="0"/>
                  </a:moveTo>
                  <a:lnTo>
                    <a:pt x="1960" y="0"/>
                  </a:lnTo>
                  <a:lnTo>
                    <a:pt x="9850" y="0"/>
                  </a:lnTo>
                  <a:lnTo>
                    <a:pt x="9866" y="13840"/>
                  </a:lnTo>
                  <a:lnTo>
                    <a:pt x="39451" y="13840"/>
                  </a:lnTo>
                  <a:lnTo>
                    <a:pt x="39459" y="27671"/>
                  </a:lnTo>
                  <a:lnTo>
                    <a:pt x="179524" y="27671"/>
                  </a:lnTo>
                  <a:lnTo>
                    <a:pt x="179532" y="41782"/>
                  </a:lnTo>
                  <a:lnTo>
                    <a:pt x="242654" y="41782"/>
                  </a:lnTo>
                  <a:lnTo>
                    <a:pt x="242670" y="55958"/>
                  </a:lnTo>
                  <a:lnTo>
                    <a:pt x="319596" y="55958"/>
                  </a:lnTo>
                  <a:lnTo>
                    <a:pt x="319613" y="70142"/>
                  </a:lnTo>
                  <a:lnTo>
                    <a:pt x="323541" y="70142"/>
                  </a:lnTo>
                  <a:lnTo>
                    <a:pt x="323558" y="84318"/>
                  </a:lnTo>
                  <a:lnTo>
                    <a:pt x="343275" y="84318"/>
                  </a:lnTo>
                  <a:lnTo>
                    <a:pt x="343283" y="98494"/>
                  </a:lnTo>
                  <a:lnTo>
                    <a:pt x="347220" y="98494"/>
                  </a:lnTo>
                  <a:lnTo>
                    <a:pt x="347229" y="112678"/>
                  </a:lnTo>
                  <a:lnTo>
                    <a:pt x="355111" y="112678"/>
                  </a:lnTo>
                  <a:lnTo>
                    <a:pt x="355119" y="126854"/>
                  </a:lnTo>
                  <a:lnTo>
                    <a:pt x="384703" y="126854"/>
                  </a:lnTo>
                  <a:lnTo>
                    <a:pt x="384711" y="141030"/>
                  </a:lnTo>
                  <a:lnTo>
                    <a:pt x="426139" y="141030"/>
                  </a:lnTo>
                  <a:lnTo>
                    <a:pt x="426148" y="155215"/>
                  </a:lnTo>
                  <a:lnTo>
                    <a:pt x="501105" y="155215"/>
                  </a:lnTo>
                  <a:lnTo>
                    <a:pt x="501113" y="169391"/>
                  </a:lnTo>
                  <a:lnTo>
                    <a:pt x="568181" y="169391"/>
                  </a:lnTo>
                  <a:lnTo>
                    <a:pt x="568197" y="183722"/>
                  </a:lnTo>
                  <a:lnTo>
                    <a:pt x="627374" y="183722"/>
                  </a:lnTo>
                  <a:lnTo>
                    <a:pt x="627382" y="198120"/>
                  </a:lnTo>
                  <a:lnTo>
                    <a:pt x="670779" y="198120"/>
                  </a:lnTo>
                  <a:lnTo>
                    <a:pt x="670787" y="212525"/>
                  </a:lnTo>
                  <a:lnTo>
                    <a:pt x="720097" y="212525"/>
                  </a:lnTo>
                  <a:lnTo>
                    <a:pt x="720105" y="226931"/>
                  </a:lnTo>
                  <a:lnTo>
                    <a:pt x="724042" y="226931"/>
                  </a:lnTo>
                  <a:lnTo>
                    <a:pt x="724050" y="241336"/>
                  </a:lnTo>
                  <a:lnTo>
                    <a:pt x="737854" y="241336"/>
                  </a:lnTo>
                  <a:lnTo>
                    <a:pt x="737862" y="255742"/>
                  </a:lnTo>
                  <a:lnTo>
                    <a:pt x="791126" y="255742"/>
                  </a:lnTo>
                  <a:lnTo>
                    <a:pt x="791134" y="270147"/>
                  </a:lnTo>
                  <a:lnTo>
                    <a:pt x="800984" y="270147"/>
                  </a:lnTo>
                  <a:lnTo>
                    <a:pt x="801001" y="284553"/>
                  </a:lnTo>
                  <a:lnTo>
                    <a:pt x="808875" y="284553"/>
                  </a:lnTo>
                  <a:lnTo>
                    <a:pt x="808891" y="298958"/>
                  </a:lnTo>
                  <a:lnTo>
                    <a:pt x="818742" y="298958"/>
                  </a:lnTo>
                  <a:lnTo>
                    <a:pt x="818750" y="313355"/>
                  </a:lnTo>
                  <a:lnTo>
                    <a:pt x="836499" y="313355"/>
                  </a:lnTo>
                  <a:lnTo>
                    <a:pt x="836507" y="327761"/>
                  </a:lnTo>
                  <a:lnTo>
                    <a:pt x="838475" y="327761"/>
                  </a:lnTo>
                  <a:lnTo>
                    <a:pt x="838484" y="342166"/>
                  </a:lnTo>
                  <a:lnTo>
                    <a:pt x="840444" y="342166"/>
                  </a:lnTo>
                  <a:lnTo>
                    <a:pt x="840452" y="356572"/>
                  </a:lnTo>
                  <a:lnTo>
                    <a:pt x="844389" y="356572"/>
                  </a:lnTo>
                  <a:lnTo>
                    <a:pt x="844397" y="370977"/>
                  </a:lnTo>
                  <a:lnTo>
                    <a:pt x="846366" y="370977"/>
                  </a:lnTo>
                  <a:lnTo>
                    <a:pt x="846374" y="385383"/>
                  </a:lnTo>
                  <a:lnTo>
                    <a:pt x="856224" y="385383"/>
                  </a:lnTo>
                  <a:lnTo>
                    <a:pt x="856241" y="399788"/>
                  </a:lnTo>
                  <a:lnTo>
                    <a:pt x="864123" y="399788"/>
                  </a:lnTo>
                  <a:lnTo>
                    <a:pt x="864131" y="414185"/>
                  </a:lnTo>
                  <a:lnTo>
                    <a:pt x="870037" y="414185"/>
                  </a:lnTo>
                  <a:lnTo>
                    <a:pt x="870053" y="428591"/>
                  </a:lnTo>
                  <a:lnTo>
                    <a:pt x="873982" y="428591"/>
                  </a:lnTo>
                  <a:lnTo>
                    <a:pt x="873998" y="457402"/>
                  </a:lnTo>
                  <a:lnTo>
                    <a:pt x="881872" y="457402"/>
                  </a:lnTo>
                  <a:lnTo>
                    <a:pt x="881888" y="471807"/>
                  </a:lnTo>
                  <a:lnTo>
                    <a:pt x="895684" y="471807"/>
                  </a:lnTo>
                  <a:lnTo>
                    <a:pt x="895700" y="486213"/>
                  </a:lnTo>
                  <a:lnTo>
                    <a:pt x="901606" y="486213"/>
                  </a:lnTo>
                  <a:lnTo>
                    <a:pt x="901614" y="500618"/>
                  </a:lnTo>
                  <a:lnTo>
                    <a:pt x="909496" y="500618"/>
                  </a:lnTo>
                  <a:lnTo>
                    <a:pt x="909504" y="515024"/>
                  </a:lnTo>
                  <a:lnTo>
                    <a:pt x="911473" y="515024"/>
                  </a:lnTo>
                  <a:lnTo>
                    <a:pt x="911481" y="529421"/>
                  </a:lnTo>
                  <a:lnTo>
                    <a:pt x="946979" y="529421"/>
                  </a:lnTo>
                  <a:lnTo>
                    <a:pt x="946995" y="543826"/>
                  </a:lnTo>
                  <a:lnTo>
                    <a:pt x="994329" y="543826"/>
                  </a:lnTo>
                  <a:lnTo>
                    <a:pt x="994345" y="558232"/>
                  </a:lnTo>
                  <a:lnTo>
                    <a:pt x="996305" y="558232"/>
                  </a:lnTo>
                  <a:lnTo>
                    <a:pt x="996314" y="572637"/>
                  </a:lnTo>
                  <a:lnTo>
                    <a:pt x="1010117" y="572637"/>
                  </a:lnTo>
                  <a:lnTo>
                    <a:pt x="1010126" y="587043"/>
                  </a:lnTo>
                  <a:lnTo>
                    <a:pt x="1012086" y="587043"/>
                  </a:lnTo>
                  <a:lnTo>
                    <a:pt x="1012094" y="601448"/>
                  </a:lnTo>
                  <a:lnTo>
                    <a:pt x="1014063" y="601448"/>
                  </a:lnTo>
                  <a:lnTo>
                    <a:pt x="1014071" y="630251"/>
                  </a:lnTo>
                  <a:lnTo>
                    <a:pt x="1023921" y="630251"/>
                  </a:lnTo>
                  <a:lnTo>
                    <a:pt x="1023938" y="644656"/>
                  </a:lnTo>
                  <a:lnTo>
                    <a:pt x="1029843" y="644656"/>
                  </a:lnTo>
                  <a:lnTo>
                    <a:pt x="1029851" y="659062"/>
                  </a:lnTo>
                  <a:lnTo>
                    <a:pt x="1079170" y="659062"/>
                  </a:lnTo>
                  <a:lnTo>
                    <a:pt x="1079178" y="673467"/>
                  </a:lnTo>
                  <a:lnTo>
                    <a:pt x="1081138" y="673467"/>
                  </a:lnTo>
                  <a:lnTo>
                    <a:pt x="1081146" y="687873"/>
                  </a:lnTo>
                  <a:lnTo>
                    <a:pt x="1100872" y="687873"/>
                  </a:lnTo>
                  <a:lnTo>
                    <a:pt x="1100880" y="702278"/>
                  </a:lnTo>
                  <a:lnTo>
                    <a:pt x="1108762" y="702278"/>
                  </a:lnTo>
                  <a:lnTo>
                    <a:pt x="1108770" y="731089"/>
                  </a:lnTo>
                  <a:lnTo>
                    <a:pt x="1116652" y="731089"/>
                  </a:lnTo>
                  <a:lnTo>
                    <a:pt x="1116661" y="745486"/>
                  </a:lnTo>
                  <a:lnTo>
                    <a:pt x="1164002" y="745486"/>
                  </a:lnTo>
                  <a:lnTo>
                    <a:pt x="1164010" y="759892"/>
                  </a:lnTo>
                  <a:lnTo>
                    <a:pt x="1189650" y="759892"/>
                  </a:lnTo>
                  <a:lnTo>
                    <a:pt x="1189658" y="788703"/>
                  </a:lnTo>
                  <a:lnTo>
                    <a:pt x="1203462" y="788703"/>
                  </a:lnTo>
                  <a:lnTo>
                    <a:pt x="1203470" y="803108"/>
                  </a:lnTo>
                  <a:lnTo>
                    <a:pt x="1217266" y="803108"/>
                  </a:lnTo>
                  <a:lnTo>
                    <a:pt x="1217282" y="817514"/>
                  </a:lnTo>
                  <a:lnTo>
                    <a:pt x="1221219" y="817514"/>
                  </a:lnTo>
                  <a:lnTo>
                    <a:pt x="1221227" y="831919"/>
                  </a:lnTo>
                  <a:lnTo>
                    <a:pt x="1248835" y="831919"/>
                  </a:lnTo>
                  <a:lnTo>
                    <a:pt x="1248843" y="846325"/>
                  </a:lnTo>
                  <a:lnTo>
                    <a:pt x="1274482" y="846325"/>
                  </a:lnTo>
                  <a:lnTo>
                    <a:pt x="1274491" y="860722"/>
                  </a:lnTo>
                  <a:lnTo>
                    <a:pt x="1311965" y="860722"/>
                  </a:lnTo>
                  <a:lnTo>
                    <a:pt x="1311982" y="875127"/>
                  </a:lnTo>
                  <a:lnTo>
                    <a:pt x="1355370" y="875127"/>
                  </a:lnTo>
                  <a:lnTo>
                    <a:pt x="1355386" y="889533"/>
                  </a:lnTo>
                  <a:lnTo>
                    <a:pt x="1357347" y="889533"/>
                  </a:lnTo>
                  <a:lnTo>
                    <a:pt x="1357355" y="903938"/>
                  </a:lnTo>
                  <a:lnTo>
                    <a:pt x="1382994" y="903938"/>
                  </a:lnTo>
                  <a:lnTo>
                    <a:pt x="1383002" y="918344"/>
                  </a:lnTo>
                  <a:lnTo>
                    <a:pt x="1384962" y="918344"/>
                  </a:lnTo>
                  <a:lnTo>
                    <a:pt x="1384979" y="932749"/>
                  </a:lnTo>
                  <a:lnTo>
                    <a:pt x="1388908" y="932749"/>
                  </a:lnTo>
                  <a:lnTo>
                    <a:pt x="1388924" y="961552"/>
                  </a:lnTo>
                  <a:lnTo>
                    <a:pt x="1390884" y="961552"/>
                  </a:lnTo>
                  <a:lnTo>
                    <a:pt x="1390892" y="975958"/>
                  </a:lnTo>
                  <a:lnTo>
                    <a:pt x="1396806" y="975958"/>
                  </a:lnTo>
                  <a:lnTo>
                    <a:pt x="1396814" y="990363"/>
                  </a:lnTo>
                  <a:lnTo>
                    <a:pt x="1406665" y="990363"/>
                  </a:lnTo>
                  <a:lnTo>
                    <a:pt x="1406681" y="1004768"/>
                  </a:lnTo>
                  <a:lnTo>
                    <a:pt x="1414563" y="1004768"/>
                  </a:lnTo>
                  <a:lnTo>
                    <a:pt x="1414571" y="1019174"/>
                  </a:lnTo>
                  <a:lnTo>
                    <a:pt x="1469803" y="1019174"/>
                  </a:lnTo>
                  <a:lnTo>
                    <a:pt x="1469811" y="1033579"/>
                  </a:lnTo>
                  <a:lnTo>
                    <a:pt x="1534910" y="1033579"/>
                  </a:lnTo>
                  <a:lnTo>
                    <a:pt x="1534918" y="1047985"/>
                  </a:lnTo>
                  <a:lnTo>
                    <a:pt x="1556604" y="1047985"/>
                  </a:lnTo>
                  <a:lnTo>
                    <a:pt x="1556621" y="1062390"/>
                  </a:lnTo>
                  <a:lnTo>
                    <a:pt x="1578307" y="1062390"/>
                  </a:lnTo>
                  <a:lnTo>
                    <a:pt x="1578323" y="1076788"/>
                  </a:lnTo>
                  <a:lnTo>
                    <a:pt x="1609876" y="1076788"/>
                  </a:lnTo>
                  <a:lnTo>
                    <a:pt x="1609884" y="1091193"/>
                  </a:lnTo>
                  <a:lnTo>
                    <a:pt x="1615798" y="1091193"/>
                  </a:lnTo>
                  <a:lnTo>
                    <a:pt x="1615806" y="1105599"/>
                  </a:lnTo>
                  <a:lnTo>
                    <a:pt x="1633555" y="1105599"/>
                  </a:lnTo>
                  <a:lnTo>
                    <a:pt x="1633563" y="1120004"/>
                  </a:lnTo>
                  <a:lnTo>
                    <a:pt x="1649336" y="1120004"/>
                  </a:lnTo>
                  <a:lnTo>
                    <a:pt x="1649344" y="1134409"/>
                  </a:lnTo>
                  <a:lnTo>
                    <a:pt x="1680905" y="1134409"/>
                  </a:lnTo>
                  <a:lnTo>
                    <a:pt x="1680913" y="1148815"/>
                  </a:lnTo>
                  <a:lnTo>
                    <a:pt x="1700630" y="1148815"/>
                  </a:lnTo>
                  <a:lnTo>
                    <a:pt x="1700639" y="1163220"/>
                  </a:lnTo>
                  <a:lnTo>
                    <a:pt x="1761792" y="1163220"/>
                  </a:lnTo>
                  <a:lnTo>
                    <a:pt x="1761800" y="1177618"/>
                  </a:lnTo>
                  <a:lnTo>
                    <a:pt x="1781518" y="1177618"/>
                  </a:lnTo>
                  <a:lnTo>
                    <a:pt x="1781526" y="1192023"/>
                  </a:lnTo>
                  <a:lnTo>
                    <a:pt x="1866351" y="1192023"/>
                  </a:lnTo>
                  <a:lnTo>
                    <a:pt x="1866367" y="1206429"/>
                  </a:lnTo>
                  <a:lnTo>
                    <a:pt x="1913700" y="1206429"/>
                  </a:lnTo>
                  <a:lnTo>
                    <a:pt x="1913717" y="1220834"/>
                  </a:lnTo>
                  <a:lnTo>
                    <a:pt x="1935403" y="1220834"/>
                  </a:lnTo>
                  <a:lnTo>
                    <a:pt x="1935419" y="1235240"/>
                  </a:lnTo>
                  <a:lnTo>
                    <a:pt x="2045891" y="1235240"/>
                  </a:lnTo>
                  <a:lnTo>
                    <a:pt x="2045899" y="1249645"/>
                  </a:lnTo>
                  <a:lnTo>
                    <a:pt x="2057726" y="1249645"/>
                  </a:lnTo>
                  <a:lnTo>
                    <a:pt x="2057735" y="1264050"/>
                  </a:lnTo>
                  <a:lnTo>
                    <a:pt x="2065617" y="1264050"/>
                  </a:lnTo>
                  <a:lnTo>
                    <a:pt x="2065625" y="1278456"/>
                  </a:lnTo>
                  <a:lnTo>
                    <a:pt x="2069562" y="1278456"/>
                  </a:lnTo>
                  <a:lnTo>
                    <a:pt x="2069570" y="1292853"/>
                  </a:lnTo>
                  <a:lnTo>
                    <a:pt x="2073507" y="1292853"/>
                  </a:lnTo>
                  <a:lnTo>
                    <a:pt x="2073515" y="1307259"/>
                  </a:lnTo>
                  <a:lnTo>
                    <a:pt x="2081397" y="1307259"/>
                  </a:lnTo>
                  <a:lnTo>
                    <a:pt x="2081414" y="1321664"/>
                  </a:lnTo>
                  <a:lnTo>
                    <a:pt x="2097186" y="1321664"/>
                  </a:lnTo>
                  <a:lnTo>
                    <a:pt x="2097194" y="1336070"/>
                  </a:lnTo>
                  <a:lnTo>
                    <a:pt x="2112966" y="1336070"/>
                  </a:lnTo>
                  <a:lnTo>
                    <a:pt x="2112975" y="1350606"/>
                  </a:lnTo>
                  <a:lnTo>
                    <a:pt x="2130724" y="1350606"/>
                  </a:lnTo>
                  <a:lnTo>
                    <a:pt x="2130732" y="1365151"/>
                  </a:lnTo>
                  <a:lnTo>
                    <a:pt x="2132692" y="1365151"/>
                  </a:lnTo>
                  <a:lnTo>
                    <a:pt x="2132709" y="1379688"/>
                  </a:lnTo>
                  <a:lnTo>
                    <a:pt x="2134669" y="1379688"/>
                  </a:lnTo>
                  <a:lnTo>
                    <a:pt x="2134677" y="1394224"/>
                  </a:lnTo>
                  <a:lnTo>
                    <a:pt x="2140591" y="1394224"/>
                  </a:lnTo>
                  <a:lnTo>
                    <a:pt x="2140599" y="1408769"/>
                  </a:lnTo>
                  <a:lnTo>
                    <a:pt x="2146504" y="1408769"/>
                  </a:lnTo>
                  <a:lnTo>
                    <a:pt x="2146512" y="1423305"/>
                  </a:lnTo>
                  <a:lnTo>
                    <a:pt x="2172152" y="1423305"/>
                  </a:lnTo>
                  <a:lnTo>
                    <a:pt x="2172160" y="1437842"/>
                  </a:lnTo>
                  <a:lnTo>
                    <a:pt x="2187940" y="1437842"/>
                  </a:lnTo>
                  <a:lnTo>
                    <a:pt x="2187949" y="1452379"/>
                  </a:lnTo>
                  <a:lnTo>
                    <a:pt x="2276718" y="1452379"/>
                  </a:lnTo>
                  <a:lnTo>
                    <a:pt x="2276726" y="1466923"/>
                  </a:lnTo>
                  <a:lnTo>
                    <a:pt x="2278687" y="1466923"/>
                  </a:lnTo>
                  <a:lnTo>
                    <a:pt x="2278703" y="1481460"/>
                  </a:lnTo>
                  <a:lnTo>
                    <a:pt x="2284608" y="1481460"/>
                  </a:lnTo>
                  <a:lnTo>
                    <a:pt x="2284617" y="1495996"/>
                  </a:lnTo>
                  <a:lnTo>
                    <a:pt x="2310256" y="1495996"/>
                  </a:lnTo>
                  <a:lnTo>
                    <a:pt x="2310264" y="1510541"/>
                  </a:lnTo>
                  <a:lnTo>
                    <a:pt x="2333935" y="1510541"/>
                  </a:lnTo>
                  <a:lnTo>
                    <a:pt x="2333943" y="1525078"/>
                  </a:lnTo>
                  <a:lnTo>
                    <a:pt x="2375363" y="1525078"/>
                  </a:lnTo>
                  <a:lnTo>
                    <a:pt x="2375371" y="1539614"/>
                  </a:lnTo>
                  <a:lnTo>
                    <a:pt x="2395089" y="1539614"/>
                  </a:lnTo>
                  <a:lnTo>
                    <a:pt x="2395105" y="1554151"/>
                  </a:lnTo>
                  <a:lnTo>
                    <a:pt x="2432580" y="1554151"/>
                  </a:lnTo>
                  <a:lnTo>
                    <a:pt x="2432588" y="1568696"/>
                  </a:lnTo>
                  <a:lnTo>
                    <a:pt x="2440470" y="1568696"/>
                  </a:lnTo>
                  <a:lnTo>
                    <a:pt x="2440478" y="1583232"/>
                  </a:lnTo>
                  <a:lnTo>
                    <a:pt x="2448360" y="1583232"/>
                  </a:lnTo>
                  <a:lnTo>
                    <a:pt x="2448368" y="1612641"/>
                  </a:lnTo>
                  <a:lnTo>
                    <a:pt x="2458227" y="1612641"/>
                  </a:lnTo>
                  <a:lnTo>
                    <a:pt x="2458235" y="1642042"/>
                  </a:lnTo>
                  <a:lnTo>
                    <a:pt x="2460196" y="1642042"/>
                  </a:lnTo>
                  <a:lnTo>
                    <a:pt x="2460204" y="1656743"/>
                  </a:lnTo>
                  <a:lnTo>
                    <a:pt x="2472031" y="1656743"/>
                  </a:lnTo>
                  <a:lnTo>
                    <a:pt x="2472047" y="1671443"/>
                  </a:lnTo>
                  <a:lnTo>
                    <a:pt x="2474008" y="1671443"/>
                  </a:lnTo>
                  <a:lnTo>
                    <a:pt x="2474016" y="1686152"/>
                  </a:lnTo>
                  <a:lnTo>
                    <a:pt x="2479929" y="1686152"/>
                  </a:lnTo>
                  <a:lnTo>
                    <a:pt x="2479938" y="1700852"/>
                  </a:lnTo>
                  <a:lnTo>
                    <a:pt x="2499655" y="1700852"/>
                  </a:lnTo>
                  <a:lnTo>
                    <a:pt x="2499663" y="1715741"/>
                  </a:lnTo>
                  <a:lnTo>
                    <a:pt x="2515436" y="1715741"/>
                  </a:lnTo>
                  <a:lnTo>
                    <a:pt x="2515452" y="1730819"/>
                  </a:lnTo>
                  <a:lnTo>
                    <a:pt x="2519381" y="1730819"/>
                  </a:lnTo>
                  <a:lnTo>
                    <a:pt x="2519397" y="1760965"/>
                  </a:lnTo>
                  <a:lnTo>
                    <a:pt x="2576597" y="1760965"/>
                  </a:lnTo>
                  <a:lnTo>
                    <a:pt x="2576606" y="1776043"/>
                  </a:lnTo>
                  <a:lnTo>
                    <a:pt x="2760075" y="1776043"/>
                  </a:lnTo>
                  <a:lnTo>
                    <a:pt x="2760091" y="1791333"/>
                  </a:lnTo>
                  <a:lnTo>
                    <a:pt x="2791644" y="1791333"/>
                  </a:lnTo>
                  <a:lnTo>
                    <a:pt x="2791652" y="1806615"/>
                  </a:lnTo>
                  <a:lnTo>
                    <a:pt x="2833072" y="1806615"/>
                  </a:lnTo>
                  <a:lnTo>
                    <a:pt x="2833088" y="1821898"/>
                  </a:lnTo>
                  <a:lnTo>
                    <a:pt x="2856751" y="1821898"/>
                  </a:lnTo>
                  <a:lnTo>
                    <a:pt x="2856759" y="1837180"/>
                  </a:lnTo>
                  <a:lnTo>
                    <a:pt x="2858720" y="1837180"/>
                  </a:lnTo>
                  <a:lnTo>
                    <a:pt x="2858736" y="1852692"/>
                  </a:lnTo>
                  <a:lnTo>
                    <a:pt x="2953419" y="1852692"/>
                  </a:lnTo>
                  <a:lnTo>
                    <a:pt x="2953436" y="1868433"/>
                  </a:lnTo>
                  <a:lnTo>
                    <a:pt x="3125061" y="1868433"/>
                  </a:lnTo>
                  <a:lnTo>
                    <a:pt x="3125078" y="1884174"/>
                  </a:lnTo>
                  <a:lnTo>
                    <a:pt x="3129014" y="1884174"/>
                  </a:lnTo>
                  <a:lnTo>
                    <a:pt x="3129023" y="1899915"/>
                  </a:lnTo>
                  <a:lnTo>
                    <a:pt x="3136905" y="1899915"/>
                  </a:lnTo>
                  <a:lnTo>
                    <a:pt x="3136913" y="1915664"/>
                  </a:lnTo>
                  <a:lnTo>
                    <a:pt x="3150709" y="1915664"/>
                  </a:lnTo>
                  <a:lnTo>
                    <a:pt x="3150725" y="1931405"/>
                  </a:lnTo>
                  <a:lnTo>
                    <a:pt x="3174388" y="1931405"/>
                  </a:lnTo>
                  <a:lnTo>
                    <a:pt x="3174396" y="1947147"/>
                  </a:lnTo>
                  <a:lnTo>
                    <a:pt x="3221737" y="1947147"/>
                  </a:lnTo>
                  <a:lnTo>
                    <a:pt x="3221746" y="1962888"/>
                  </a:lnTo>
                  <a:lnTo>
                    <a:pt x="3233573" y="1962888"/>
                  </a:lnTo>
                  <a:lnTo>
                    <a:pt x="3233581" y="1978637"/>
                  </a:lnTo>
                  <a:lnTo>
                    <a:pt x="3237518" y="1978637"/>
                  </a:lnTo>
                  <a:lnTo>
                    <a:pt x="3237534" y="1994378"/>
                  </a:lnTo>
                  <a:lnTo>
                    <a:pt x="3275009" y="1994378"/>
                  </a:lnTo>
                  <a:lnTo>
                    <a:pt x="3275017" y="2010119"/>
                  </a:lnTo>
                  <a:lnTo>
                    <a:pt x="3365755" y="2010119"/>
                  </a:lnTo>
                  <a:lnTo>
                    <a:pt x="3365772" y="2025860"/>
                  </a:lnTo>
                  <a:lnTo>
                    <a:pt x="3454541" y="2025860"/>
                  </a:lnTo>
                  <a:lnTo>
                    <a:pt x="3454549" y="2041610"/>
                  </a:lnTo>
                  <a:lnTo>
                    <a:pt x="3509781" y="2041610"/>
                  </a:lnTo>
                  <a:lnTo>
                    <a:pt x="3509789" y="2057351"/>
                  </a:lnTo>
                  <a:lnTo>
                    <a:pt x="3525562" y="2057351"/>
                  </a:lnTo>
                  <a:lnTo>
                    <a:pt x="3525570" y="2073092"/>
                  </a:lnTo>
                  <a:lnTo>
                    <a:pt x="3547264" y="2073092"/>
                  </a:lnTo>
                  <a:lnTo>
                    <a:pt x="3547272" y="2088833"/>
                  </a:lnTo>
                  <a:lnTo>
                    <a:pt x="3596591" y="2088833"/>
                  </a:lnTo>
                  <a:lnTo>
                    <a:pt x="3596599" y="2104582"/>
                  </a:lnTo>
                  <a:lnTo>
                    <a:pt x="3649854" y="2104582"/>
                  </a:lnTo>
                  <a:lnTo>
                    <a:pt x="3649870" y="2120323"/>
                  </a:lnTo>
                  <a:lnTo>
                    <a:pt x="3732718" y="2120323"/>
                  </a:lnTo>
                  <a:lnTo>
                    <a:pt x="3732726" y="2136065"/>
                  </a:lnTo>
                  <a:lnTo>
                    <a:pt x="3768233" y="2136065"/>
                  </a:lnTo>
                  <a:lnTo>
                    <a:pt x="3768241" y="2151814"/>
                  </a:lnTo>
                  <a:lnTo>
                    <a:pt x="3890548" y="2151814"/>
                  </a:lnTo>
                  <a:lnTo>
                    <a:pt x="3890556" y="2167555"/>
                  </a:lnTo>
                  <a:lnTo>
                    <a:pt x="4117430" y="2167555"/>
                  </a:lnTo>
                  <a:lnTo>
                    <a:pt x="4117446" y="2183649"/>
                  </a:lnTo>
                  <a:lnTo>
                    <a:pt x="4143086" y="2183649"/>
                  </a:lnTo>
                  <a:lnTo>
                    <a:pt x="4143094" y="2199742"/>
                  </a:lnTo>
                  <a:lnTo>
                    <a:pt x="4223973" y="2199742"/>
                  </a:lnTo>
                  <a:lnTo>
                    <a:pt x="4223981" y="2215835"/>
                  </a:lnTo>
                  <a:lnTo>
                    <a:pt x="4243699" y="2215835"/>
                  </a:lnTo>
                  <a:lnTo>
                    <a:pt x="4243707" y="2231929"/>
                  </a:lnTo>
                  <a:lnTo>
                    <a:pt x="4273291" y="2231929"/>
                  </a:lnTo>
                  <a:lnTo>
                    <a:pt x="4273300" y="2248424"/>
                  </a:lnTo>
                  <a:lnTo>
                    <a:pt x="4293025" y="2248424"/>
                  </a:lnTo>
                  <a:lnTo>
                    <a:pt x="4293034" y="2264919"/>
                  </a:lnTo>
                  <a:lnTo>
                    <a:pt x="4470581" y="2264919"/>
                  </a:lnTo>
                  <a:lnTo>
                    <a:pt x="4470597" y="2283913"/>
                  </a:lnTo>
                  <a:lnTo>
                    <a:pt x="4565280" y="2283913"/>
                  </a:lnTo>
                  <a:lnTo>
                    <a:pt x="4565297" y="2305620"/>
                  </a:lnTo>
                  <a:lnTo>
                    <a:pt x="4579093" y="2305620"/>
                  </a:lnTo>
                  <a:lnTo>
                    <a:pt x="4579101" y="2328162"/>
                  </a:lnTo>
                  <a:lnTo>
                    <a:pt x="4586983" y="2328162"/>
                  </a:lnTo>
                  <a:lnTo>
                    <a:pt x="4586991" y="2352663"/>
                  </a:lnTo>
                  <a:lnTo>
                    <a:pt x="4697471" y="2352663"/>
                  </a:lnTo>
                  <a:lnTo>
                    <a:pt x="4697479" y="2382613"/>
                  </a:lnTo>
                  <a:lnTo>
                    <a:pt x="4800061" y="2382613"/>
                  </a:lnTo>
                  <a:lnTo>
                    <a:pt x="4800069" y="2416553"/>
                  </a:lnTo>
                  <a:lnTo>
                    <a:pt x="4971703" y="2416553"/>
                  </a:lnTo>
                  <a:lnTo>
                    <a:pt x="4971711" y="2484443"/>
                  </a:lnTo>
                  <a:lnTo>
                    <a:pt x="5145313" y="2484443"/>
                  </a:lnTo>
                </a:path>
              </a:pathLst>
            </a:custGeom>
            <a:ln w="8195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3877" y="2034635"/>
              <a:ext cx="5187315" cy="1784350"/>
            </a:xfrm>
            <a:custGeom>
              <a:avLst/>
              <a:gdLst/>
              <a:ahLst/>
              <a:cxnLst/>
              <a:rect l="l" t="t" r="r" b="b"/>
              <a:pathLst>
                <a:path w="5187315" h="1784350">
                  <a:moveTo>
                    <a:pt x="0" y="0"/>
                  </a:moveTo>
                  <a:lnTo>
                    <a:pt x="1960" y="0"/>
                  </a:lnTo>
                  <a:lnTo>
                    <a:pt x="57200" y="0"/>
                  </a:lnTo>
                  <a:lnTo>
                    <a:pt x="57216" y="13971"/>
                  </a:lnTo>
                  <a:lnTo>
                    <a:pt x="69043" y="13971"/>
                  </a:lnTo>
                  <a:lnTo>
                    <a:pt x="69052" y="27942"/>
                  </a:lnTo>
                  <a:lnTo>
                    <a:pt x="102581" y="27942"/>
                  </a:lnTo>
                  <a:lnTo>
                    <a:pt x="102589" y="41913"/>
                  </a:lnTo>
                  <a:lnTo>
                    <a:pt x="126252" y="41913"/>
                  </a:lnTo>
                  <a:lnTo>
                    <a:pt x="126268" y="55876"/>
                  </a:lnTo>
                  <a:lnTo>
                    <a:pt x="232795" y="55876"/>
                  </a:lnTo>
                  <a:lnTo>
                    <a:pt x="232803" y="69986"/>
                  </a:lnTo>
                  <a:lnTo>
                    <a:pt x="307761" y="69986"/>
                  </a:lnTo>
                  <a:lnTo>
                    <a:pt x="307769" y="84171"/>
                  </a:lnTo>
                  <a:lnTo>
                    <a:pt x="319596" y="84171"/>
                  </a:lnTo>
                  <a:lnTo>
                    <a:pt x="319613" y="98347"/>
                  </a:lnTo>
                  <a:lnTo>
                    <a:pt x="370891" y="98347"/>
                  </a:lnTo>
                  <a:lnTo>
                    <a:pt x="370908" y="112523"/>
                  </a:lnTo>
                  <a:lnTo>
                    <a:pt x="546486" y="112523"/>
                  </a:lnTo>
                  <a:lnTo>
                    <a:pt x="546495" y="126707"/>
                  </a:lnTo>
                  <a:lnTo>
                    <a:pt x="564235" y="126707"/>
                  </a:lnTo>
                  <a:lnTo>
                    <a:pt x="564252" y="140883"/>
                  </a:lnTo>
                  <a:lnTo>
                    <a:pt x="654990" y="140883"/>
                  </a:lnTo>
                  <a:lnTo>
                    <a:pt x="655006" y="155067"/>
                  </a:lnTo>
                  <a:lnTo>
                    <a:pt x="802961" y="155067"/>
                  </a:lnTo>
                  <a:lnTo>
                    <a:pt x="802969" y="169243"/>
                  </a:lnTo>
                  <a:lnTo>
                    <a:pt x="810851" y="169243"/>
                  </a:lnTo>
                  <a:lnTo>
                    <a:pt x="810860" y="183501"/>
                  </a:lnTo>
                  <a:lnTo>
                    <a:pt x="832554" y="183501"/>
                  </a:lnTo>
                  <a:lnTo>
                    <a:pt x="832562" y="197751"/>
                  </a:lnTo>
                  <a:lnTo>
                    <a:pt x="862146" y="197751"/>
                  </a:lnTo>
                  <a:lnTo>
                    <a:pt x="862154" y="212009"/>
                  </a:lnTo>
                  <a:lnTo>
                    <a:pt x="901606" y="212009"/>
                  </a:lnTo>
                  <a:lnTo>
                    <a:pt x="901614" y="226259"/>
                  </a:lnTo>
                  <a:lnTo>
                    <a:pt x="1006172" y="226259"/>
                  </a:lnTo>
                  <a:lnTo>
                    <a:pt x="1006181" y="240517"/>
                  </a:lnTo>
                  <a:lnTo>
                    <a:pt x="1021953" y="240517"/>
                  </a:lnTo>
                  <a:lnTo>
                    <a:pt x="1021961" y="254766"/>
                  </a:lnTo>
                  <a:lnTo>
                    <a:pt x="1029843" y="254766"/>
                  </a:lnTo>
                  <a:lnTo>
                    <a:pt x="1029851" y="269024"/>
                  </a:lnTo>
                  <a:lnTo>
                    <a:pt x="1173869" y="269024"/>
                  </a:lnTo>
                  <a:lnTo>
                    <a:pt x="1173877" y="283356"/>
                  </a:lnTo>
                  <a:lnTo>
                    <a:pt x="1175838" y="283356"/>
                  </a:lnTo>
                  <a:lnTo>
                    <a:pt x="1175846" y="297688"/>
                  </a:lnTo>
                  <a:lnTo>
                    <a:pt x="1256725" y="297688"/>
                  </a:lnTo>
                  <a:lnTo>
                    <a:pt x="1256742" y="312020"/>
                  </a:lnTo>
                  <a:lnTo>
                    <a:pt x="1266592" y="312020"/>
                  </a:lnTo>
                  <a:lnTo>
                    <a:pt x="1266600" y="326351"/>
                  </a:lnTo>
                  <a:lnTo>
                    <a:pt x="1308020" y="326351"/>
                  </a:lnTo>
                  <a:lnTo>
                    <a:pt x="1308036" y="340683"/>
                  </a:lnTo>
                  <a:lnTo>
                    <a:pt x="1390884" y="340683"/>
                  </a:lnTo>
                  <a:lnTo>
                    <a:pt x="1390892" y="355015"/>
                  </a:lnTo>
                  <a:lnTo>
                    <a:pt x="1568448" y="355015"/>
                  </a:lnTo>
                  <a:lnTo>
                    <a:pt x="1568456" y="369346"/>
                  </a:lnTo>
                  <a:lnTo>
                    <a:pt x="1590150" y="369346"/>
                  </a:lnTo>
                  <a:lnTo>
                    <a:pt x="1590159" y="383678"/>
                  </a:lnTo>
                  <a:lnTo>
                    <a:pt x="1712466" y="383678"/>
                  </a:lnTo>
                  <a:lnTo>
                    <a:pt x="1712474" y="398174"/>
                  </a:lnTo>
                  <a:lnTo>
                    <a:pt x="1742058" y="398174"/>
                  </a:lnTo>
                  <a:lnTo>
                    <a:pt x="1742075" y="412669"/>
                  </a:lnTo>
                  <a:lnTo>
                    <a:pt x="1755870" y="412669"/>
                  </a:lnTo>
                  <a:lnTo>
                    <a:pt x="1755879" y="427255"/>
                  </a:lnTo>
                  <a:lnTo>
                    <a:pt x="1830844" y="427255"/>
                  </a:lnTo>
                  <a:lnTo>
                    <a:pt x="1830853" y="441841"/>
                  </a:lnTo>
                  <a:lnTo>
                    <a:pt x="1838735" y="441841"/>
                  </a:lnTo>
                  <a:lnTo>
                    <a:pt x="1838743" y="456418"/>
                  </a:lnTo>
                  <a:lnTo>
                    <a:pt x="1854515" y="456418"/>
                  </a:lnTo>
                  <a:lnTo>
                    <a:pt x="1854523" y="471004"/>
                  </a:lnTo>
                  <a:lnTo>
                    <a:pt x="1976839" y="471004"/>
                  </a:lnTo>
                  <a:lnTo>
                    <a:pt x="1976847" y="485590"/>
                  </a:lnTo>
                  <a:lnTo>
                    <a:pt x="2059695" y="485590"/>
                  </a:lnTo>
                  <a:lnTo>
                    <a:pt x="2059711" y="500348"/>
                  </a:lnTo>
                  <a:lnTo>
                    <a:pt x="2071539" y="500348"/>
                  </a:lnTo>
                  <a:lnTo>
                    <a:pt x="2071547" y="515106"/>
                  </a:lnTo>
                  <a:lnTo>
                    <a:pt x="2103100" y="515106"/>
                  </a:lnTo>
                  <a:lnTo>
                    <a:pt x="2103116" y="529872"/>
                  </a:lnTo>
                  <a:lnTo>
                    <a:pt x="2229368" y="529872"/>
                  </a:lnTo>
                  <a:lnTo>
                    <a:pt x="2229377" y="559584"/>
                  </a:lnTo>
                  <a:lnTo>
                    <a:pt x="2375363" y="559584"/>
                  </a:lnTo>
                  <a:lnTo>
                    <a:pt x="2375371" y="574432"/>
                  </a:lnTo>
                  <a:lnTo>
                    <a:pt x="2387198" y="574432"/>
                  </a:lnTo>
                  <a:lnTo>
                    <a:pt x="2387207" y="589288"/>
                  </a:lnTo>
                  <a:lnTo>
                    <a:pt x="2434548" y="589288"/>
                  </a:lnTo>
                  <a:lnTo>
                    <a:pt x="2434556" y="604341"/>
                  </a:lnTo>
                  <a:lnTo>
                    <a:pt x="2458227" y="604341"/>
                  </a:lnTo>
                  <a:lnTo>
                    <a:pt x="2458235" y="634438"/>
                  </a:lnTo>
                  <a:lnTo>
                    <a:pt x="2477953" y="634438"/>
                  </a:lnTo>
                  <a:lnTo>
                    <a:pt x="2477961" y="649581"/>
                  </a:lnTo>
                  <a:lnTo>
                    <a:pt x="2667352" y="649581"/>
                  </a:lnTo>
                  <a:lnTo>
                    <a:pt x="2667360" y="664945"/>
                  </a:lnTo>
                  <a:lnTo>
                    <a:pt x="2692999" y="664945"/>
                  </a:lnTo>
                  <a:lnTo>
                    <a:pt x="2693008" y="680301"/>
                  </a:lnTo>
                  <a:lnTo>
                    <a:pt x="2775864" y="680301"/>
                  </a:lnTo>
                  <a:lnTo>
                    <a:pt x="2775872" y="695657"/>
                  </a:lnTo>
                  <a:lnTo>
                    <a:pt x="2819268" y="695657"/>
                  </a:lnTo>
                  <a:lnTo>
                    <a:pt x="2819276" y="711013"/>
                  </a:lnTo>
                  <a:lnTo>
                    <a:pt x="2825182" y="711013"/>
                  </a:lnTo>
                  <a:lnTo>
                    <a:pt x="2825190" y="726369"/>
                  </a:lnTo>
                  <a:lnTo>
                    <a:pt x="2868586" y="726369"/>
                  </a:lnTo>
                  <a:lnTo>
                    <a:pt x="2868595" y="741840"/>
                  </a:lnTo>
                  <a:lnTo>
                    <a:pt x="2892265" y="741840"/>
                  </a:lnTo>
                  <a:lnTo>
                    <a:pt x="2892274" y="757417"/>
                  </a:lnTo>
                  <a:lnTo>
                    <a:pt x="2904101" y="757417"/>
                  </a:lnTo>
                  <a:lnTo>
                    <a:pt x="2904109" y="772995"/>
                  </a:lnTo>
                  <a:lnTo>
                    <a:pt x="2906069" y="772995"/>
                  </a:lnTo>
                  <a:lnTo>
                    <a:pt x="2906086" y="788572"/>
                  </a:lnTo>
                  <a:lnTo>
                    <a:pt x="2941584" y="788572"/>
                  </a:lnTo>
                  <a:lnTo>
                    <a:pt x="2941592" y="804157"/>
                  </a:lnTo>
                  <a:lnTo>
                    <a:pt x="2953419" y="804157"/>
                  </a:lnTo>
                  <a:lnTo>
                    <a:pt x="2953436" y="819734"/>
                  </a:lnTo>
                  <a:lnTo>
                    <a:pt x="3111257" y="819734"/>
                  </a:lnTo>
                  <a:lnTo>
                    <a:pt x="3111265" y="835312"/>
                  </a:lnTo>
                  <a:lnTo>
                    <a:pt x="3140850" y="835312"/>
                  </a:lnTo>
                  <a:lnTo>
                    <a:pt x="3140858" y="850889"/>
                  </a:lnTo>
                  <a:lnTo>
                    <a:pt x="3148740" y="850889"/>
                  </a:lnTo>
                  <a:lnTo>
                    <a:pt x="3148748" y="866474"/>
                  </a:lnTo>
                  <a:lnTo>
                    <a:pt x="3176356" y="866474"/>
                  </a:lnTo>
                  <a:lnTo>
                    <a:pt x="3176372" y="882166"/>
                  </a:lnTo>
                  <a:lnTo>
                    <a:pt x="3188200" y="882166"/>
                  </a:lnTo>
                  <a:lnTo>
                    <a:pt x="3188208" y="897866"/>
                  </a:lnTo>
                  <a:lnTo>
                    <a:pt x="3251330" y="897866"/>
                  </a:lnTo>
                  <a:lnTo>
                    <a:pt x="3251338" y="913567"/>
                  </a:lnTo>
                  <a:lnTo>
                    <a:pt x="3263165" y="913567"/>
                  </a:lnTo>
                  <a:lnTo>
                    <a:pt x="3263182" y="929267"/>
                  </a:lnTo>
                  <a:lnTo>
                    <a:pt x="3290789" y="929267"/>
                  </a:lnTo>
                  <a:lnTo>
                    <a:pt x="3290798" y="944967"/>
                  </a:lnTo>
                  <a:lnTo>
                    <a:pt x="3300656" y="944967"/>
                  </a:lnTo>
                  <a:lnTo>
                    <a:pt x="3300665" y="960667"/>
                  </a:lnTo>
                  <a:lnTo>
                    <a:pt x="3326304" y="960667"/>
                  </a:lnTo>
                  <a:lnTo>
                    <a:pt x="3326312" y="976367"/>
                  </a:lnTo>
                  <a:lnTo>
                    <a:pt x="3332217" y="976367"/>
                  </a:lnTo>
                  <a:lnTo>
                    <a:pt x="3332226" y="992067"/>
                  </a:lnTo>
                  <a:lnTo>
                    <a:pt x="3424949" y="992067"/>
                  </a:lnTo>
                  <a:lnTo>
                    <a:pt x="3424957" y="1007768"/>
                  </a:lnTo>
                  <a:lnTo>
                    <a:pt x="3440729" y="1007768"/>
                  </a:lnTo>
                  <a:lnTo>
                    <a:pt x="3440737" y="1023468"/>
                  </a:lnTo>
                  <a:lnTo>
                    <a:pt x="3444674" y="1023468"/>
                  </a:lnTo>
                  <a:lnTo>
                    <a:pt x="3444682" y="1039168"/>
                  </a:lnTo>
                  <a:lnTo>
                    <a:pt x="3476243" y="1039168"/>
                  </a:lnTo>
                  <a:lnTo>
                    <a:pt x="3476252" y="1054868"/>
                  </a:lnTo>
                  <a:lnTo>
                    <a:pt x="3523593" y="1054868"/>
                  </a:lnTo>
                  <a:lnTo>
                    <a:pt x="3523601" y="1070568"/>
                  </a:lnTo>
                  <a:lnTo>
                    <a:pt x="3527538" y="1070568"/>
                  </a:lnTo>
                  <a:lnTo>
                    <a:pt x="3527547" y="1086408"/>
                  </a:lnTo>
                  <a:lnTo>
                    <a:pt x="3582778" y="1086408"/>
                  </a:lnTo>
                  <a:lnTo>
                    <a:pt x="3582787" y="1102239"/>
                  </a:lnTo>
                  <a:lnTo>
                    <a:pt x="3590669" y="1102239"/>
                  </a:lnTo>
                  <a:lnTo>
                    <a:pt x="3590677" y="1118078"/>
                  </a:lnTo>
                  <a:lnTo>
                    <a:pt x="3712992" y="1118078"/>
                  </a:lnTo>
                  <a:lnTo>
                    <a:pt x="3713001" y="1134057"/>
                  </a:lnTo>
                  <a:lnTo>
                    <a:pt x="3722851" y="1134057"/>
                  </a:lnTo>
                  <a:lnTo>
                    <a:pt x="3722868" y="1150036"/>
                  </a:lnTo>
                  <a:lnTo>
                    <a:pt x="3853065" y="1150036"/>
                  </a:lnTo>
                  <a:lnTo>
                    <a:pt x="3853073" y="1166621"/>
                  </a:lnTo>
                  <a:lnTo>
                    <a:pt x="3855042" y="1166621"/>
                  </a:lnTo>
                  <a:lnTo>
                    <a:pt x="3855050" y="1183206"/>
                  </a:lnTo>
                  <a:lnTo>
                    <a:pt x="3857010" y="1183206"/>
                  </a:lnTo>
                  <a:lnTo>
                    <a:pt x="3857018" y="1199799"/>
                  </a:lnTo>
                  <a:lnTo>
                    <a:pt x="3886603" y="1199799"/>
                  </a:lnTo>
                  <a:lnTo>
                    <a:pt x="3886611" y="1216548"/>
                  </a:lnTo>
                  <a:lnTo>
                    <a:pt x="3892525" y="1216548"/>
                  </a:lnTo>
                  <a:lnTo>
                    <a:pt x="3892533" y="1233297"/>
                  </a:lnTo>
                  <a:lnTo>
                    <a:pt x="3912250" y="1233297"/>
                  </a:lnTo>
                  <a:lnTo>
                    <a:pt x="3912259" y="1250227"/>
                  </a:lnTo>
                  <a:lnTo>
                    <a:pt x="3928039" y="1250227"/>
                  </a:lnTo>
                  <a:lnTo>
                    <a:pt x="3928047" y="1267148"/>
                  </a:lnTo>
                  <a:lnTo>
                    <a:pt x="4145054" y="1267148"/>
                  </a:lnTo>
                  <a:lnTo>
                    <a:pt x="4145062" y="1285003"/>
                  </a:lnTo>
                  <a:lnTo>
                    <a:pt x="4214106" y="1285003"/>
                  </a:lnTo>
                  <a:lnTo>
                    <a:pt x="4214114" y="1302850"/>
                  </a:lnTo>
                  <a:lnTo>
                    <a:pt x="4225942" y="1302850"/>
                  </a:lnTo>
                  <a:lnTo>
                    <a:pt x="4225950" y="1320705"/>
                  </a:lnTo>
                  <a:lnTo>
                    <a:pt x="4239754" y="1320705"/>
                  </a:lnTo>
                  <a:lnTo>
                    <a:pt x="4239762" y="1338561"/>
                  </a:lnTo>
                  <a:lnTo>
                    <a:pt x="4281182" y="1338561"/>
                  </a:lnTo>
                  <a:lnTo>
                    <a:pt x="4281198" y="1357498"/>
                  </a:lnTo>
                  <a:lnTo>
                    <a:pt x="4352211" y="1357498"/>
                  </a:lnTo>
                  <a:lnTo>
                    <a:pt x="4352219" y="1377959"/>
                  </a:lnTo>
                  <a:lnTo>
                    <a:pt x="4439020" y="1377959"/>
                  </a:lnTo>
                  <a:lnTo>
                    <a:pt x="4439028" y="1398690"/>
                  </a:lnTo>
                  <a:lnTo>
                    <a:pt x="4496228" y="1398690"/>
                  </a:lnTo>
                  <a:lnTo>
                    <a:pt x="4496245" y="1419430"/>
                  </a:lnTo>
                  <a:lnTo>
                    <a:pt x="4517931" y="1419430"/>
                  </a:lnTo>
                  <a:lnTo>
                    <a:pt x="4517947" y="1440169"/>
                  </a:lnTo>
                  <a:lnTo>
                    <a:pt x="4577116" y="1440169"/>
                  </a:lnTo>
                  <a:lnTo>
                    <a:pt x="4577132" y="1462851"/>
                  </a:lnTo>
                  <a:lnTo>
                    <a:pt x="4600795" y="1462851"/>
                  </a:lnTo>
                  <a:lnTo>
                    <a:pt x="4600803" y="1539393"/>
                  </a:lnTo>
                  <a:lnTo>
                    <a:pt x="4648145" y="1539393"/>
                  </a:lnTo>
                  <a:lnTo>
                    <a:pt x="4648153" y="1569450"/>
                  </a:lnTo>
                  <a:lnTo>
                    <a:pt x="4650113" y="1569450"/>
                  </a:lnTo>
                  <a:lnTo>
                    <a:pt x="4650130" y="1599498"/>
                  </a:lnTo>
                  <a:lnTo>
                    <a:pt x="4798084" y="1599498"/>
                  </a:lnTo>
                  <a:lnTo>
                    <a:pt x="4798093" y="1645648"/>
                  </a:lnTo>
                  <a:lnTo>
                    <a:pt x="4999319" y="1645648"/>
                  </a:lnTo>
                  <a:lnTo>
                    <a:pt x="4999327" y="1784106"/>
                  </a:lnTo>
                  <a:lnTo>
                    <a:pt x="5186750" y="1784106"/>
                  </a:lnTo>
                </a:path>
              </a:pathLst>
            </a:custGeom>
            <a:ln w="8195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8510" y="20073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5724" y="20349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9534" y="20349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7155" y="20349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4234" y="20349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7638" y="204910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7519" y="217671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2895" y="217671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9974" y="219104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7677" y="334339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0" y="27311"/>
                  </a:moveTo>
                  <a:lnTo>
                    <a:pt x="54682" y="27311"/>
                  </a:lnTo>
                </a:path>
                <a:path w="55244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68989" y="359055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0" y="27311"/>
                  </a:moveTo>
                  <a:lnTo>
                    <a:pt x="54682" y="27311"/>
                  </a:lnTo>
                </a:path>
                <a:path w="55244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2257" y="37081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30148" y="372306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13010" y="378336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83298" y="384450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40512" y="386001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2475" y="417487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3923" y="42392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27462" y="42722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31407" y="42722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53109" y="42722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75430" y="42722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16860" y="429123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70129" y="429123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83939" y="429123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7885" y="429123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03668" y="431294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05640" y="433548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11559" y="433548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19451" y="43599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29315" y="43599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66801" y="43599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59527" y="438993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98985" y="438993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46335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91711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58790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62736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72600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74573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84438" y="44238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16005" y="4491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27842" y="4491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49543" y="4491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06758" y="4491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16622" y="4491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71863" y="4491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9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8510" y="20073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0152" y="206320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02125" y="206320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32336" y="207731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35426" y="217656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66256" y="227634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2478" y="23910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62072" y="23910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76500" y="241999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31005" y="249291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66517" y="249291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10538" y="25371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159124" y="259661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  <a:path w="55244" h="55244">
                  <a:moveTo>
                    <a:pt x="0" y="27311"/>
                  </a:moveTo>
                  <a:lnTo>
                    <a:pt x="54682" y="27311"/>
                  </a:lnTo>
                </a:path>
                <a:path w="55244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00555" y="264175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65661" y="26569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07092" y="26569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89216" y="27336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08946" y="274916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85152" y="287379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50138" y="307789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407970" y="31254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73077" y="315735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82941" y="315735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561857" y="315735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77640" y="315735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0" y="27311"/>
                  </a:moveTo>
                  <a:lnTo>
                    <a:pt x="54682" y="27311"/>
                  </a:lnTo>
                </a:path>
                <a:path w="55245" h="55244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07234" y="320712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23017" y="324062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86150" y="32744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17717" y="32744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86768" y="32744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04524" y="32744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18335" y="32744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82085" y="33458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93923" y="33458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95895" y="33458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97868" y="33458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15624" y="3364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27462" y="3364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051137" y="3364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53109" y="3364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62974" y="3364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26106" y="33852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48427" y="34474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93804" y="34474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95776" y="34474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97749" y="34474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99722" y="34474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303668" y="34701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05640" y="34701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13532" y="34701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5505" y="34701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321424" y="34701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323397" y="347017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333261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337207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39180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41152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43126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49045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56936" y="354671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78639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80611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84557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86530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98367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18096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25987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27960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429934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37825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65445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79256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506877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516741" y="36068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538443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46335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550281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587766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21305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46953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48926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664709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676546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80492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82465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88383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700221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702193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704167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714031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23896" y="36529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27842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729815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57435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759408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773218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83083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913294" y="379143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11"/>
                  </a:moveTo>
                  <a:lnTo>
                    <a:pt x="54682" y="27311"/>
                  </a:lnTo>
                </a:path>
                <a:path w="55245" h="55245">
                  <a:moveTo>
                    <a:pt x="27337" y="0"/>
                  </a:moveTo>
                  <a:lnTo>
                    <a:pt x="27337" y="54622"/>
                  </a:lnTo>
                </a:path>
              </a:pathLst>
            </a:custGeom>
            <a:ln w="8198">
              <a:solidFill>
                <a:srgbClr val="3E5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67611" y="1906523"/>
              <a:ext cx="0" cy="3043555"/>
            </a:xfrm>
            <a:custGeom>
              <a:avLst/>
              <a:gdLst/>
              <a:ahLst/>
              <a:cxnLst/>
              <a:rect l="l" t="t" r="r" b="b"/>
              <a:pathLst>
                <a:path h="3043554">
                  <a:moveTo>
                    <a:pt x="0" y="0"/>
                  </a:moveTo>
                  <a:lnTo>
                    <a:pt x="0" y="3043085"/>
                  </a:lnTo>
                </a:path>
              </a:pathLst>
            </a:custGeom>
            <a:ln w="9525">
              <a:solidFill>
                <a:srgbClr val="102E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185383" y="2226323"/>
            <a:ext cx="172085" cy="234251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b="1" dirty="0">
                <a:latin typeface="Arial"/>
                <a:cs typeface="Arial"/>
              </a:rPr>
              <a:t>Cumulative</a:t>
            </a:r>
            <a:r>
              <a:rPr sz="1000" b="1" spc="1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progression-free</a:t>
            </a:r>
            <a:r>
              <a:rPr sz="1000" b="1" spc="1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survival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55749" y="1991036"/>
            <a:ext cx="18986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100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13163" y="2280210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90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13163" y="2569384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80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13163" y="2858557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70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13163" y="3147733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60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13163" y="3436906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50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13163" y="3726080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40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13163" y="4015256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30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13163" y="4304429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20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13163" y="4593603"/>
            <a:ext cx="13525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 MT"/>
                <a:cs typeface="Arial MT"/>
              </a:rPr>
              <a:t>10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70576" y="4882779"/>
            <a:ext cx="8064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027003" y="2184821"/>
            <a:ext cx="15786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Median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PFS </a:t>
            </a:r>
            <a:r>
              <a:rPr sz="2000" spc="-35" dirty="0">
                <a:solidFill>
                  <a:srgbClr val="3E5AA8"/>
                </a:solidFill>
                <a:latin typeface="Arial MT"/>
                <a:cs typeface="Arial MT"/>
              </a:rPr>
              <a:t>Ven-</a:t>
            </a:r>
            <a:r>
              <a:rPr sz="2000" dirty="0">
                <a:solidFill>
                  <a:srgbClr val="3E5AA8"/>
                </a:solidFill>
                <a:latin typeface="Arial MT"/>
                <a:cs typeface="Arial MT"/>
              </a:rPr>
              <a:t>Obi:</a:t>
            </a:r>
            <a:r>
              <a:rPr sz="2000" spc="-30" dirty="0">
                <a:solidFill>
                  <a:srgbClr val="3E5AA8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3E5AA8"/>
                </a:solidFill>
                <a:latin typeface="Arial MT"/>
                <a:cs typeface="Arial MT"/>
              </a:rPr>
              <a:t>76.2 </a:t>
            </a:r>
            <a:r>
              <a:rPr sz="2000" spc="-10" dirty="0">
                <a:solidFill>
                  <a:srgbClr val="3E5AA8"/>
                </a:solidFill>
                <a:latin typeface="Arial MT"/>
                <a:cs typeface="Arial MT"/>
              </a:rPr>
              <a:t>months</a:t>
            </a:r>
            <a:endParaRPr sz="2000">
              <a:latin typeface="Arial MT"/>
              <a:cs typeface="Arial MT"/>
            </a:endParaRPr>
          </a:p>
          <a:p>
            <a:pPr marL="12700" marR="60960">
              <a:lnSpc>
                <a:spcPct val="100000"/>
              </a:lnSpc>
            </a:pPr>
            <a:r>
              <a:rPr sz="2000" spc="-10" dirty="0">
                <a:solidFill>
                  <a:srgbClr val="A11212"/>
                </a:solidFill>
                <a:latin typeface="Arial MT"/>
                <a:cs typeface="Arial MT"/>
              </a:rPr>
              <a:t>Clb-</a:t>
            </a:r>
            <a:r>
              <a:rPr sz="2000" dirty="0">
                <a:solidFill>
                  <a:srgbClr val="A11212"/>
                </a:solidFill>
                <a:latin typeface="Arial MT"/>
                <a:cs typeface="Arial MT"/>
              </a:rPr>
              <a:t>Obi:</a:t>
            </a:r>
            <a:r>
              <a:rPr sz="2000" spc="-50" dirty="0">
                <a:solidFill>
                  <a:srgbClr val="A11212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A11212"/>
                </a:solidFill>
                <a:latin typeface="Arial MT"/>
                <a:cs typeface="Arial MT"/>
              </a:rPr>
              <a:t>36.4 </a:t>
            </a:r>
            <a:r>
              <a:rPr sz="2000" spc="-10" dirty="0">
                <a:solidFill>
                  <a:srgbClr val="A11212"/>
                </a:solidFill>
                <a:latin typeface="Arial MT"/>
                <a:cs typeface="Arial MT"/>
              </a:rPr>
              <a:t>months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027003" y="3953143"/>
            <a:ext cx="187578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6-year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PFS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solidFill>
                  <a:srgbClr val="3E5AA8"/>
                </a:solidFill>
                <a:latin typeface="Arial MT"/>
                <a:cs typeface="Arial MT"/>
              </a:rPr>
              <a:t>Ven-</a:t>
            </a:r>
            <a:r>
              <a:rPr sz="2000" dirty="0">
                <a:solidFill>
                  <a:srgbClr val="3E5AA8"/>
                </a:solidFill>
                <a:latin typeface="Arial MT"/>
                <a:cs typeface="Arial MT"/>
              </a:rPr>
              <a:t>Obi:</a:t>
            </a:r>
            <a:r>
              <a:rPr sz="2000" spc="-30" dirty="0">
                <a:solidFill>
                  <a:srgbClr val="3E5AA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E5AA8"/>
                </a:solidFill>
                <a:latin typeface="Arial MT"/>
                <a:cs typeface="Arial MT"/>
              </a:rPr>
              <a:t>53.1%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A11212"/>
                </a:solidFill>
                <a:latin typeface="Arial MT"/>
                <a:cs typeface="Arial MT"/>
              </a:rPr>
              <a:t>Clb-</a:t>
            </a:r>
            <a:r>
              <a:rPr sz="2000" dirty="0">
                <a:solidFill>
                  <a:srgbClr val="A11212"/>
                </a:solidFill>
                <a:latin typeface="Arial MT"/>
                <a:cs typeface="Arial MT"/>
              </a:rPr>
              <a:t>Obi:</a:t>
            </a:r>
            <a:r>
              <a:rPr sz="2000" spc="-50" dirty="0">
                <a:solidFill>
                  <a:srgbClr val="A11212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A11212"/>
                </a:solidFill>
                <a:latin typeface="Arial MT"/>
                <a:cs typeface="Arial MT"/>
              </a:rPr>
              <a:t>21.7%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027003" y="5219105"/>
            <a:ext cx="17392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HR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0.40,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95%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CI</a:t>
            </a:r>
            <a:endParaRPr sz="1800">
              <a:latin typeface="Arial MT"/>
              <a:cs typeface="Arial MT"/>
            </a:endParaRPr>
          </a:p>
          <a:p>
            <a:pPr marL="12700" marR="62865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[0.31-</a:t>
            </a:r>
            <a:r>
              <a:rPr sz="1800" spc="-20" dirty="0">
                <a:latin typeface="Arial MT"/>
                <a:cs typeface="Arial MT"/>
              </a:rPr>
              <a:t>0.52] </a:t>
            </a:r>
            <a:r>
              <a:rPr sz="1800" spc="-10" dirty="0">
                <a:latin typeface="Arial MT"/>
                <a:cs typeface="Arial MT"/>
              </a:rPr>
              <a:t>P&lt;0.0001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3" name="object 193"/>
          <p:cNvSpPr txBox="1">
            <a:spLocks noGrp="1"/>
          </p:cNvSpPr>
          <p:nvPr>
            <p:ph type="title"/>
          </p:nvPr>
        </p:nvSpPr>
        <p:spPr>
          <a:xfrm>
            <a:off x="310829" y="588477"/>
            <a:ext cx="52127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004178"/>
                </a:solidFill>
                <a:latin typeface="Arial"/>
                <a:cs typeface="Arial"/>
              </a:rPr>
              <a:t>PROGRESSION-</a:t>
            </a:r>
            <a:r>
              <a:rPr sz="2600" b="1" dirty="0">
                <a:solidFill>
                  <a:srgbClr val="004178"/>
                </a:solidFill>
                <a:latin typeface="Arial"/>
                <a:cs typeface="Arial"/>
              </a:rPr>
              <a:t>FREE</a:t>
            </a:r>
            <a:r>
              <a:rPr sz="2600" b="1" spc="25" dirty="0">
                <a:solidFill>
                  <a:srgbClr val="004178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178"/>
                </a:solidFill>
                <a:latin typeface="Arial"/>
                <a:cs typeface="Arial"/>
              </a:rPr>
              <a:t>SURVIVAL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46571" y="1201774"/>
            <a:ext cx="3058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 MT"/>
                <a:cs typeface="Arial MT"/>
              </a:rPr>
              <a:t>Investigator-</a:t>
            </a:r>
            <a:r>
              <a:rPr sz="2000" dirty="0">
                <a:latin typeface="Arial MT"/>
                <a:cs typeface="Arial MT"/>
              </a:rPr>
              <a:t>assessed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PFS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300469" y="2940229"/>
            <a:ext cx="124460" cy="6794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latin typeface="Arial MT"/>
                <a:cs typeface="Arial MT"/>
              </a:rPr>
              <a:t>End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-10" dirty="0">
                <a:latin typeface="Arial MT"/>
                <a:cs typeface="Arial MT"/>
              </a:rPr>
              <a:t> treatment</a:t>
            </a:r>
            <a:endParaRPr sz="700">
              <a:latin typeface="Arial MT"/>
              <a:cs typeface="Arial MT"/>
            </a:endParaRPr>
          </a:p>
        </p:txBody>
      </p:sp>
      <p:graphicFrame>
        <p:nvGraphicFramePr>
          <p:cNvPr id="196" name="object 196"/>
          <p:cNvGraphicFramePr>
            <a:graphicFrameLocks noGrp="1"/>
          </p:cNvGraphicFramePr>
          <p:nvPr/>
        </p:nvGraphicFramePr>
        <p:xfrm>
          <a:off x="77669" y="5507475"/>
          <a:ext cx="5789295" cy="24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345"/>
                <a:gridCol w="522605"/>
                <a:gridCol w="736600"/>
                <a:gridCol w="736600"/>
                <a:gridCol w="736600"/>
                <a:gridCol w="736600"/>
                <a:gridCol w="736600"/>
                <a:gridCol w="708660"/>
                <a:gridCol w="400685"/>
              </a:tblGrid>
              <a:tr h="120650">
                <a:tc>
                  <a:txBody>
                    <a:bodyPr/>
                    <a:lstStyle/>
                    <a:p>
                      <a:pPr marL="31750">
                        <a:lnSpc>
                          <a:spcPts val="850"/>
                        </a:lnSpc>
                      </a:pPr>
                      <a:r>
                        <a:rPr sz="800" spc="-10" dirty="0">
                          <a:solidFill>
                            <a:srgbClr val="082571"/>
                          </a:solidFill>
                          <a:latin typeface="Arial MT"/>
                          <a:cs typeface="Arial MT"/>
                        </a:rPr>
                        <a:t>Ven-</a:t>
                      </a:r>
                      <a:r>
                        <a:rPr sz="800" spc="-25" dirty="0">
                          <a:solidFill>
                            <a:srgbClr val="082571"/>
                          </a:solidFill>
                          <a:latin typeface="Arial MT"/>
                          <a:cs typeface="Arial MT"/>
                        </a:rPr>
                        <a:t>Obi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216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193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177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160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139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112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79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50"/>
                        </a:lnSpc>
                      </a:pPr>
                      <a:r>
                        <a:rPr sz="800" spc="-50" dirty="0">
                          <a:solidFill>
                            <a:srgbClr val="072470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20650">
                <a:tc>
                  <a:txBody>
                    <a:bodyPr/>
                    <a:lstStyle/>
                    <a:p>
                      <a:pPr marL="60325">
                        <a:lnSpc>
                          <a:spcPts val="850"/>
                        </a:lnSpc>
                      </a:pPr>
                      <a:r>
                        <a:rPr sz="800" spc="-10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Clb-</a:t>
                      </a: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Obi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216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185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130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101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67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50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850"/>
                        </a:lnSpc>
                      </a:pPr>
                      <a:r>
                        <a:rPr sz="800" spc="-25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50"/>
                        </a:lnSpc>
                      </a:pPr>
                      <a:r>
                        <a:rPr sz="800" spc="-50" dirty="0">
                          <a:solidFill>
                            <a:srgbClr val="9B0000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7" name="object 197"/>
          <p:cNvSpPr txBox="1"/>
          <p:nvPr/>
        </p:nvSpPr>
        <p:spPr>
          <a:xfrm>
            <a:off x="850676" y="4490323"/>
            <a:ext cx="48958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82571"/>
                </a:solidFill>
                <a:latin typeface="Arial MT"/>
                <a:cs typeface="Arial MT"/>
              </a:rPr>
              <a:t>Ven-</a:t>
            </a:r>
            <a:r>
              <a:rPr sz="1000" spc="-25" dirty="0">
                <a:solidFill>
                  <a:srgbClr val="082571"/>
                </a:solidFill>
                <a:latin typeface="Arial MT"/>
                <a:cs typeface="Arial MT"/>
              </a:rPr>
              <a:t>Obi </a:t>
            </a:r>
            <a:r>
              <a:rPr sz="1000" spc="-10" dirty="0">
                <a:solidFill>
                  <a:srgbClr val="9B0000"/>
                </a:solidFill>
                <a:latin typeface="Arial MT"/>
                <a:cs typeface="Arial MT"/>
              </a:rPr>
              <a:t>Clb-</a:t>
            </a:r>
            <a:r>
              <a:rPr sz="1000" spc="-25" dirty="0">
                <a:solidFill>
                  <a:srgbClr val="9B0000"/>
                </a:solidFill>
                <a:latin typeface="Arial MT"/>
                <a:cs typeface="Arial MT"/>
              </a:rPr>
              <a:t>Obi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900383" y="6045200"/>
            <a:ext cx="2794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Sawaf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EHA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9303"/>
            <a:ext cx="9144000" cy="5568950"/>
          </a:xfrm>
          <a:custGeom>
            <a:avLst/>
            <a:gdLst/>
            <a:ahLst/>
            <a:cxnLst/>
            <a:rect l="l" t="t" r="r" b="b"/>
            <a:pathLst>
              <a:path w="9144000" h="5568950">
                <a:moveTo>
                  <a:pt x="0" y="5568696"/>
                </a:moveTo>
                <a:lnTo>
                  <a:pt x="9143987" y="5568696"/>
                </a:lnTo>
                <a:lnTo>
                  <a:pt x="9143987" y="0"/>
                </a:lnTo>
                <a:lnTo>
                  <a:pt x="0" y="0"/>
                </a:lnTo>
                <a:lnTo>
                  <a:pt x="0" y="55686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1524"/>
                </a:moveTo>
                <a:lnTo>
                  <a:pt x="9143987" y="1524"/>
                </a:lnTo>
                <a:lnTo>
                  <a:pt x="9143987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523"/>
            <a:ext cx="9144000" cy="1344295"/>
            <a:chOff x="0" y="1523"/>
            <a:chExt cx="9144000" cy="1344295"/>
          </a:xfrm>
        </p:grpSpPr>
        <p:sp>
          <p:nvSpPr>
            <p:cNvPr id="5" name="object 5"/>
            <p:cNvSpPr/>
            <p:nvPr/>
          </p:nvSpPr>
          <p:spPr>
            <a:xfrm>
              <a:off x="0" y="1289304"/>
              <a:ext cx="9144000" cy="56515"/>
            </a:xfrm>
            <a:custGeom>
              <a:avLst/>
              <a:gdLst/>
              <a:ahLst/>
              <a:cxnLst/>
              <a:rect l="l" t="t" r="r" b="b"/>
              <a:pathLst>
                <a:path w="9144000" h="56515">
                  <a:moveTo>
                    <a:pt x="0" y="56387"/>
                  </a:moveTo>
                  <a:lnTo>
                    <a:pt x="9144000" y="5638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solidFill>
              <a:srgbClr val="3333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523"/>
              <a:ext cx="9144000" cy="1287780"/>
            </a:xfrm>
            <a:custGeom>
              <a:avLst/>
              <a:gdLst/>
              <a:ahLst/>
              <a:cxnLst/>
              <a:rect l="l" t="t" r="r" b="b"/>
              <a:pathLst>
                <a:path w="9144000" h="1287780">
                  <a:moveTo>
                    <a:pt x="9144000" y="0"/>
                  </a:moveTo>
                  <a:lnTo>
                    <a:pt x="0" y="0"/>
                  </a:lnTo>
                  <a:lnTo>
                    <a:pt x="0" y="1287779"/>
                  </a:lnTo>
                  <a:lnTo>
                    <a:pt x="9144000" y="12877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522" y="1154429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8700" y="6185915"/>
            <a:ext cx="376427" cy="50291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137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Phase</a:t>
            </a:r>
            <a:r>
              <a:rPr spc="-175" dirty="0"/>
              <a:t> </a:t>
            </a:r>
            <a:r>
              <a:rPr spc="-240" dirty="0"/>
              <a:t>3</a:t>
            </a:r>
            <a:r>
              <a:rPr spc="-165" dirty="0"/>
              <a:t> </a:t>
            </a:r>
            <a:r>
              <a:rPr spc="-204" dirty="0"/>
              <a:t>GLOW</a:t>
            </a:r>
            <a:r>
              <a:rPr spc="-175" dirty="0"/>
              <a:t> </a:t>
            </a:r>
            <a:r>
              <a:rPr spc="-140" dirty="0"/>
              <a:t>Study</a:t>
            </a:r>
            <a:r>
              <a:rPr spc="-170" dirty="0"/>
              <a:t> </a:t>
            </a:r>
            <a:r>
              <a:rPr spc="-204" dirty="0"/>
              <a:t>(NCT03462719)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86281" y="6544363"/>
            <a:ext cx="1447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74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578" y="4215028"/>
            <a:ext cx="7936230" cy="23691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590"/>
              </a:spcBef>
              <a:buClr>
                <a:srgbClr val="009FDF"/>
              </a:buClr>
              <a:buFont typeface="Arial MT"/>
              <a:buChar char="•"/>
              <a:tabLst>
                <a:tab pos="142240" algn="l"/>
              </a:tabLst>
            </a:pPr>
            <a:r>
              <a:rPr sz="1600" spc="-65" dirty="0">
                <a:solidFill>
                  <a:srgbClr val="333333"/>
                </a:solidFill>
                <a:latin typeface="Arial Black"/>
                <a:cs typeface="Arial Black"/>
              </a:rPr>
              <a:t>Primary</a:t>
            </a:r>
            <a:r>
              <a:rPr sz="1600" spc="-9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75" dirty="0">
                <a:solidFill>
                  <a:srgbClr val="333333"/>
                </a:solidFill>
                <a:latin typeface="Arial Black"/>
                <a:cs typeface="Arial Black"/>
              </a:rPr>
              <a:t>end</a:t>
            </a:r>
            <a:r>
              <a:rPr sz="1600" spc="-9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55" dirty="0">
                <a:solidFill>
                  <a:srgbClr val="333333"/>
                </a:solidFill>
                <a:latin typeface="Arial Black"/>
                <a:cs typeface="Arial Black"/>
              </a:rPr>
              <a:t>point:</a:t>
            </a:r>
            <a:r>
              <a:rPr sz="1600" spc="-8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150" dirty="0">
                <a:solidFill>
                  <a:srgbClr val="333333"/>
                </a:solidFill>
                <a:latin typeface="Arial Black"/>
                <a:cs typeface="Arial Black"/>
              </a:rPr>
              <a:t>IRC-assessed</a:t>
            </a:r>
            <a:r>
              <a:rPr sz="1600" spc="-4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 Black"/>
                <a:cs typeface="Arial Black"/>
              </a:rPr>
              <a:t>PFS</a:t>
            </a:r>
            <a:endParaRPr sz="1600">
              <a:latin typeface="Arial Black"/>
              <a:cs typeface="Arial Black"/>
            </a:endParaRPr>
          </a:p>
          <a:p>
            <a:pPr marL="137160" marR="5080" indent="-125095">
              <a:lnSpc>
                <a:spcPct val="100000"/>
              </a:lnSpc>
              <a:spcBef>
                <a:spcPts val="495"/>
              </a:spcBef>
              <a:buClr>
                <a:srgbClr val="009FDF"/>
              </a:buClr>
              <a:buChar char="•"/>
              <a:tabLst>
                <a:tab pos="137160" algn="l"/>
              </a:tabLst>
            </a:pPr>
            <a:r>
              <a:rPr sz="1600" spc="-40" dirty="0">
                <a:solidFill>
                  <a:srgbClr val="333333"/>
                </a:solidFill>
                <a:latin typeface="Arial MT"/>
                <a:cs typeface="Arial MT"/>
              </a:rPr>
              <a:t>Key</a:t>
            </a:r>
            <a:r>
              <a:rPr sz="1600" spc="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secondary</a:t>
            </a:r>
            <a:r>
              <a:rPr sz="1600" spc="6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333333"/>
                </a:solidFill>
                <a:latin typeface="Arial MT"/>
                <a:cs typeface="Arial MT"/>
              </a:rPr>
              <a:t>end</a:t>
            </a:r>
            <a:r>
              <a:rPr sz="16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points:</a:t>
            </a:r>
            <a:r>
              <a:rPr sz="1600" spc="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uMRD</a:t>
            </a:r>
            <a:r>
              <a:rPr sz="1600" spc="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rates,</a:t>
            </a:r>
            <a:r>
              <a:rPr sz="160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response</a:t>
            </a:r>
            <a:r>
              <a:rPr sz="1600" spc="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rates,</a:t>
            </a:r>
            <a:r>
              <a:rPr sz="1600" spc="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overall</a:t>
            </a:r>
            <a:r>
              <a:rPr sz="16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survival,</a:t>
            </a:r>
            <a:r>
              <a:rPr sz="160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333333"/>
                </a:solidFill>
                <a:latin typeface="Arial MT"/>
                <a:cs typeface="Arial MT"/>
              </a:rPr>
              <a:t>time</a:t>
            </a:r>
            <a:r>
              <a:rPr sz="1600" spc="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to</a:t>
            </a:r>
            <a:r>
              <a:rPr sz="16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next </a:t>
            </a:r>
            <a:r>
              <a:rPr sz="1600" spc="45" dirty="0">
                <a:solidFill>
                  <a:srgbClr val="333333"/>
                </a:solidFill>
                <a:latin typeface="Arial MT"/>
                <a:cs typeface="Arial MT"/>
              </a:rPr>
              <a:t>treatment,</a:t>
            </a:r>
            <a:r>
              <a:rPr sz="16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50" dirty="0">
                <a:solidFill>
                  <a:srgbClr val="333333"/>
                </a:solidFill>
                <a:latin typeface="Arial MT"/>
                <a:cs typeface="Arial MT"/>
              </a:rPr>
              <a:t>and</a:t>
            </a:r>
            <a:r>
              <a:rPr sz="16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  <a:p>
            <a:pPr marL="137795" indent="-125095">
              <a:lnSpc>
                <a:spcPct val="100000"/>
              </a:lnSpc>
              <a:spcBef>
                <a:spcPts val="500"/>
              </a:spcBef>
              <a:buClr>
                <a:srgbClr val="009FDF"/>
              </a:buClr>
              <a:buChar char="•"/>
              <a:tabLst>
                <a:tab pos="137795" algn="l"/>
              </a:tabLst>
            </a:pPr>
            <a:r>
              <a:rPr sz="1600" spc="45" dirty="0">
                <a:solidFill>
                  <a:srgbClr val="333333"/>
                </a:solidFill>
                <a:latin typeface="Arial MT"/>
                <a:cs typeface="Arial MT"/>
              </a:rPr>
              <a:t>Current</a:t>
            </a:r>
            <a:r>
              <a:rPr sz="1600" spc="-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analysis</a:t>
            </a:r>
            <a:endParaRPr sz="1600">
              <a:latin typeface="Arial MT"/>
              <a:cs typeface="Arial MT"/>
            </a:endParaRPr>
          </a:p>
          <a:p>
            <a:pPr marL="268605" lvl="1" indent="-128270">
              <a:lnSpc>
                <a:spcPct val="100000"/>
              </a:lnSpc>
              <a:spcBef>
                <a:spcPts val="505"/>
              </a:spcBef>
              <a:buClr>
                <a:srgbClr val="009FDF"/>
              </a:buClr>
              <a:buChar char="–"/>
              <a:tabLst>
                <a:tab pos="268605" algn="l"/>
              </a:tabLst>
            </a:pPr>
            <a:r>
              <a:rPr sz="1600" spc="50" dirty="0">
                <a:solidFill>
                  <a:srgbClr val="333333"/>
                </a:solidFill>
                <a:latin typeface="Arial MT"/>
                <a:cs typeface="Arial MT"/>
              </a:rPr>
              <a:t>Median</a:t>
            </a:r>
            <a:r>
              <a:rPr sz="1600" spc="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study</a:t>
            </a:r>
            <a:r>
              <a:rPr sz="1600" spc="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follow-</a:t>
            </a:r>
            <a:r>
              <a:rPr sz="1600" spc="85" dirty="0">
                <a:solidFill>
                  <a:srgbClr val="333333"/>
                </a:solidFill>
                <a:latin typeface="Arial MT"/>
                <a:cs typeface="Arial MT"/>
              </a:rPr>
              <a:t>up</a:t>
            </a:r>
            <a:r>
              <a:rPr sz="1600" spc="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of</a:t>
            </a:r>
            <a:r>
              <a:rPr sz="1600" spc="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46</a:t>
            </a:r>
            <a:r>
              <a:rPr sz="1600" spc="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333333"/>
                </a:solidFill>
                <a:latin typeface="Arial MT"/>
                <a:cs typeface="Arial MT"/>
              </a:rPr>
              <a:t>months</a:t>
            </a:r>
            <a:r>
              <a:rPr sz="1600" spc="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(range,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1.7-51.7)</a:t>
            </a:r>
            <a:endParaRPr sz="1600">
              <a:latin typeface="Arial MT"/>
              <a:cs typeface="Arial MT"/>
            </a:endParaRPr>
          </a:p>
          <a:p>
            <a:pPr marL="268605" lvl="1" indent="-128270">
              <a:lnSpc>
                <a:spcPct val="100000"/>
              </a:lnSpc>
              <a:spcBef>
                <a:spcPts val="495"/>
              </a:spcBef>
              <a:buClr>
                <a:srgbClr val="009FDF"/>
              </a:buClr>
              <a:buChar char="–"/>
              <a:tabLst>
                <a:tab pos="268605" algn="l"/>
              </a:tabLst>
            </a:pP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MRD assessed</a:t>
            </a:r>
            <a:r>
              <a:rPr sz="160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333333"/>
                </a:solidFill>
                <a:latin typeface="Arial MT"/>
                <a:cs typeface="Arial MT"/>
              </a:rPr>
              <a:t>in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333333"/>
                </a:solidFill>
                <a:latin typeface="Arial MT"/>
                <a:cs typeface="Arial MT"/>
              </a:rPr>
              <a:t>peripheral</a:t>
            </a:r>
            <a:r>
              <a:rPr sz="16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333333"/>
                </a:solidFill>
                <a:latin typeface="Arial MT"/>
                <a:cs typeface="Arial MT"/>
              </a:rPr>
              <a:t>blood</a:t>
            </a:r>
            <a:r>
              <a:rPr sz="16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333333"/>
                </a:solidFill>
                <a:latin typeface="Arial MT"/>
                <a:cs typeface="Arial MT"/>
              </a:rPr>
              <a:t>in</a:t>
            </a:r>
            <a:r>
              <a:rPr sz="1600" spc="-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10" dirty="0">
                <a:solidFill>
                  <a:srgbClr val="333333"/>
                </a:solidFill>
                <a:latin typeface="Arial MT"/>
                <a:cs typeface="Arial MT"/>
              </a:rPr>
              <a:t>responders</a:t>
            </a:r>
            <a:r>
              <a:rPr sz="1600" spc="-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10" dirty="0">
                <a:solidFill>
                  <a:srgbClr val="333333"/>
                </a:solidFill>
                <a:latin typeface="Arial MT"/>
                <a:cs typeface="Arial MT"/>
              </a:rPr>
              <a:t>by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 MT"/>
                <a:cs typeface="Arial MT"/>
              </a:rPr>
              <a:t>NGS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600">
              <a:latin typeface="Arial MT"/>
              <a:cs typeface="Arial MT"/>
            </a:endParaRPr>
          </a:p>
          <a:p>
            <a:pPr marL="2297430">
              <a:lnSpc>
                <a:spcPct val="100000"/>
              </a:lnSpc>
              <a:spcBef>
                <a:spcPts val="5"/>
              </a:spcBef>
            </a:pPr>
            <a:r>
              <a:rPr sz="1600" spc="60" dirty="0">
                <a:solidFill>
                  <a:srgbClr val="333333"/>
                </a:solidFill>
                <a:latin typeface="Arial MT"/>
                <a:cs typeface="Arial MT"/>
              </a:rPr>
              <a:t>Neimann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50" dirty="0">
                <a:solidFill>
                  <a:srgbClr val="333333"/>
                </a:solidFill>
                <a:latin typeface="Arial MT"/>
                <a:cs typeface="Arial MT"/>
              </a:rPr>
              <a:t>et</a:t>
            </a:r>
            <a:r>
              <a:rPr sz="1600" spc="-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al</a:t>
            </a:r>
            <a:r>
              <a:rPr sz="1600" spc="-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85" dirty="0">
                <a:solidFill>
                  <a:srgbClr val="333333"/>
                </a:solidFill>
                <a:latin typeface="Arial MT"/>
                <a:cs typeface="Arial MT"/>
              </a:rPr>
              <a:t>ASH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2022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988" y="2069592"/>
            <a:ext cx="1789430" cy="178943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310"/>
              </a:lnSpc>
            </a:pPr>
            <a:r>
              <a:rPr sz="1100" spc="-60" dirty="0">
                <a:solidFill>
                  <a:srgbClr val="FFFFFF"/>
                </a:solidFill>
                <a:latin typeface="Arial Black"/>
                <a:cs typeface="Arial Black"/>
              </a:rPr>
              <a:t>Eligibility</a:t>
            </a:r>
            <a:r>
              <a:rPr sz="11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Black"/>
                <a:cs typeface="Arial Black"/>
              </a:rPr>
              <a:t>criteria</a:t>
            </a:r>
            <a:endParaRPr sz="1100">
              <a:latin typeface="Arial Black"/>
              <a:cs typeface="Arial Black"/>
            </a:endParaRPr>
          </a:p>
          <a:p>
            <a:pPr marL="261620" marR="168275" indent="-86995">
              <a:lnSpc>
                <a:spcPct val="100000"/>
              </a:lnSpc>
              <a:spcBef>
                <a:spcPts val="300"/>
              </a:spcBef>
              <a:buChar char="•"/>
              <a:tabLst>
                <a:tab pos="26352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Previously</a:t>
            </a:r>
            <a:r>
              <a:rPr sz="11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 MT"/>
                <a:cs typeface="Arial MT"/>
              </a:rPr>
              <a:t>untreated 	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CLL</a:t>
            </a:r>
            <a:endParaRPr sz="1100">
              <a:latin typeface="Arial MT"/>
              <a:cs typeface="Arial MT"/>
            </a:endParaRPr>
          </a:p>
          <a:p>
            <a:pPr marL="262255" indent="-86995">
              <a:lnSpc>
                <a:spcPct val="100000"/>
              </a:lnSpc>
              <a:spcBef>
                <a:spcPts val="600"/>
              </a:spcBef>
              <a:buChar char="•"/>
              <a:tabLst>
                <a:tab pos="26225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≥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65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age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endParaRPr sz="1100">
              <a:latin typeface="Arial MT"/>
              <a:cs typeface="Arial MT"/>
            </a:endParaRPr>
          </a:p>
          <a:p>
            <a:pPr marL="263525" marR="9779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&lt; 65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CIRS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&gt;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CrCl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&lt;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70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 MT"/>
                <a:cs typeface="Arial MT"/>
              </a:rPr>
              <a:t>mL/min</a:t>
            </a:r>
            <a:endParaRPr sz="1100">
              <a:latin typeface="Arial MT"/>
              <a:cs typeface="Arial MT"/>
            </a:endParaRPr>
          </a:p>
          <a:p>
            <a:pPr marL="262255" indent="-86995">
              <a:lnSpc>
                <a:spcPct val="100000"/>
              </a:lnSpc>
              <a:spcBef>
                <a:spcPts val="600"/>
              </a:spcBef>
              <a:buChar char="•"/>
              <a:tabLst>
                <a:tab pos="26225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1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del(17p)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known</a:t>
            </a:r>
            <a:endParaRPr sz="1100">
              <a:latin typeface="Arial MT"/>
              <a:cs typeface="Arial MT"/>
            </a:endParaRPr>
          </a:p>
          <a:p>
            <a:pPr marL="263525">
              <a:lnSpc>
                <a:spcPct val="100000"/>
              </a:lnSpc>
            </a:pPr>
            <a:r>
              <a:rPr sz="1100" i="1" spc="-75" dirty="0">
                <a:solidFill>
                  <a:srgbClr val="FFFFFF"/>
                </a:solidFill>
                <a:latin typeface="Arial"/>
                <a:cs typeface="Arial"/>
              </a:rPr>
              <a:t>TP53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 MT"/>
                <a:cs typeface="Arial MT"/>
              </a:rPr>
              <a:t>mutation</a:t>
            </a:r>
            <a:endParaRPr sz="1100">
              <a:latin typeface="Arial MT"/>
              <a:cs typeface="Arial MT"/>
            </a:endParaRPr>
          </a:p>
          <a:p>
            <a:pPr marL="262255" indent="-86995">
              <a:lnSpc>
                <a:spcPct val="100000"/>
              </a:lnSpc>
              <a:spcBef>
                <a:spcPts val="600"/>
              </a:spcBef>
              <a:buChar char="•"/>
              <a:tabLst>
                <a:tab pos="262255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ECOG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Arial MT"/>
                <a:cs typeface="Arial MT"/>
              </a:rPr>
              <a:t>PS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0-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4579" y="2752344"/>
            <a:ext cx="558165" cy="425450"/>
          </a:xfrm>
          <a:prstGeom prst="rect">
            <a:avLst/>
          </a:prstGeom>
          <a:solidFill>
            <a:srgbClr val="F8AD79"/>
          </a:solidFill>
        </p:spPr>
        <p:txBody>
          <a:bodyPr vert="horz" wrap="square" lIns="0" tIns="43180" rIns="0" bIns="0" rtlCol="0">
            <a:spAutoFit/>
          </a:bodyPr>
          <a:lstStyle/>
          <a:p>
            <a:pPr marL="182245" marR="176530" indent="51435">
              <a:lnSpc>
                <a:spcPct val="100000"/>
              </a:lnSpc>
              <a:spcBef>
                <a:spcPts val="340"/>
              </a:spcBef>
            </a:pPr>
            <a:r>
              <a:rPr sz="1050" spc="-50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050" spc="-100" dirty="0">
                <a:solidFill>
                  <a:srgbClr val="FFFFFF"/>
                </a:solidFill>
                <a:latin typeface="Arial Black"/>
                <a:cs typeface="Arial Black"/>
              </a:rPr>
              <a:t>1:1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1088" y="1952244"/>
            <a:ext cx="3389629" cy="975360"/>
          </a:xfrm>
          <a:prstGeom prst="rect">
            <a:avLst/>
          </a:prstGeom>
          <a:solidFill>
            <a:srgbClr val="00347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130"/>
              </a:lnSpc>
            </a:pPr>
            <a:r>
              <a:rPr sz="1100" spc="-35" dirty="0">
                <a:solidFill>
                  <a:srgbClr val="FFFFFF"/>
                </a:solidFill>
                <a:latin typeface="Arial Black"/>
                <a:cs typeface="Arial Black"/>
              </a:rPr>
              <a:t>Ibrutinib</a:t>
            </a:r>
            <a:r>
              <a:rPr sz="11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420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daily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3-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cycle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lead-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followed</a:t>
            </a:r>
            <a:r>
              <a:rPr sz="110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100" spc="-35" dirty="0">
                <a:solidFill>
                  <a:srgbClr val="FFFFFF"/>
                </a:solidFill>
                <a:latin typeface="Arial Black"/>
                <a:cs typeface="Arial Black"/>
              </a:rPr>
              <a:t>Ibrutinib </a:t>
            </a:r>
            <a:r>
              <a:rPr sz="1100" spc="-110" dirty="0">
                <a:solidFill>
                  <a:srgbClr val="FFFFFF"/>
                </a:solidFill>
                <a:latin typeface="Arial Black"/>
                <a:cs typeface="Arial Black"/>
              </a:rPr>
              <a:t>+</a:t>
            </a:r>
            <a:r>
              <a:rPr sz="11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Venetoclax</a:t>
            </a:r>
            <a:r>
              <a:rPr sz="11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 marL="220345" marR="212090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(venetoclax</a:t>
            </a:r>
            <a:r>
              <a:rPr sz="11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ramp-</a:t>
            </a:r>
            <a:r>
              <a:rPr sz="1100" spc="55" dirty="0">
                <a:solidFill>
                  <a:srgbClr val="FFFFFF"/>
                </a:solidFill>
                <a:latin typeface="Arial MT"/>
                <a:cs typeface="Arial MT"/>
              </a:rPr>
              <a:t>up</a:t>
            </a:r>
            <a:r>
              <a:rPr sz="11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20-400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1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sz="11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11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weeks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beginning</a:t>
            </a:r>
            <a:r>
              <a:rPr sz="1100" spc="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C4)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5096" y="3000755"/>
            <a:ext cx="3325495" cy="858519"/>
          </a:xfrm>
          <a:prstGeom prst="rect">
            <a:avLst/>
          </a:prstGeom>
          <a:solidFill>
            <a:srgbClr val="359942"/>
          </a:solidFill>
        </p:spPr>
        <p:txBody>
          <a:bodyPr vert="horz" wrap="square" lIns="0" tIns="12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solidFill>
                  <a:srgbClr val="FFFFFF"/>
                </a:solidFill>
                <a:latin typeface="Arial Black"/>
                <a:cs typeface="Arial Black"/>
              </a:rPr>
              <a:t>Chlorambucil</a:t>
            </a:r>
            <a:endParaRPr sz="1100">
              <a:latin typeface="Arial Black"/>
              <a:cs typeface="Arial Black"/>
            </a:endParaRPr>
          </a:p>
          <a:p>
            <a:pPr marL="457834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0.5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mg/kg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D15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1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100">
              <a:latin typeface="Arial MT"/>
              <a:cs typeface="Arial MT"/>
            </a:endParaRPr>
          </a:p>
          <a:p>
            <a:pPr marL="1622425">
              <a:lnSpc>
                <a:spcPct val="100000"/>
              </a:lnSpc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 Black"/>
                <a:cs typeface="Arial Black"/>
              </a:rPr>
              <a:t>Obinutuzumab</a:t>
            </a:r>
            <a:endParaRPr sz="11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1000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 MT"/>
                <a:cs typeface="Arial MT"/>
              </a:rPr>
              <a:t>mg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D1-2,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D8, D15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C1,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D1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C2-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74926" y="2922075"/>
            <a:ext cx="280670" cy="85725"/>
            <a:chOff x="2074926" y="2922075"/>
            <a:chExt cx="280670" cy="85725"/>
          </a:xfrm>
        </p:grpSpPr>
        <p:sp>
          <p:nvSpPr>
            <p:cNvPr id="17" name="object 17"/>
            <p:cNvSpPr/>
            <p:nvPr/>
          </p:nvSpPr>
          <p:spPr>
            <a:xfrm>
              <a:off x="2074926" y="2964942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826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69468" y="292207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898838" y="2397827"/>
            <a:ext cx="536575" cy="1075690"/>
            <a:chOff x="2898838" y="2397827"/>
            <a:chExt cx="536575" cy="1075690"/>
          </a:xfrm>
        </p:grpSpPr>
        <p:sp>
          <p:nvSpPr>
            <p:cNvPr id="20" name="object 20"/>
            <p:cNvSpPr/>
            <p:nvPr/>
          </p:nvSpPr>
          <p:spPr>
            <a:xfrm>
              <a:off x="2913126" y="2964941"/>
              <a:ext cx="450850" cy="466090"/>
            </a:xfrm>
            <a:custGeom>
              <a:avLst/>
              <a:gdLst/>
              <a:ahLst/>
              <a:cxnLst/>
              <a:rect l="l" t="t" r="r" b="b"/>
              <a:pathLst>
                <a:path w="450850" h="466089">
                  <a:moveTo>
                    <a:pt x="0" y="0"/>
                  </a:moveTo>
                  <a:lnTo>
                    <a:pt x="261073" y="0"/>
                  </a:lnTo>
                  <a:lnTo>
                    <a:pt x="261073" y="465632"/>
                  </a:lnTo>
                  <a:lnTo>
                    <a:pt x="450697" y="465632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49543" y="338771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13126" y="2440692"/>
              <a:ext cx="387350" cy="525145"/>
            </a:xfrm>
            <a:custGeom>
              <a:avLst/>
              <a:gdLst/>
              <a:ahLst/>
              <a:cxnLst/>
              <a:rect l="l" t="t" r="r" b="b"/>
              <a:pathLst>
                <a:path w="387350" h="525144">
                  <a:moveTo>
                    <a:pt x="0" y="524598"/>
                  </a:moveTo>
                  <a:lnTo>
                    <a:pt x="229260" y="524598"/>
                  </a:lnTo>
                  <a:lnTo>
                    <a:pt x="229260" y="0"/>
                  </a:lnTo>
                  <a:lnTo>
                    <a:pt x="387070" y="0"/>
                  </a:lnTo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85916" y="239782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99226" y="2233676"/>
            <a:ext cx="300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333333"/>
                </a:solidFill>
                <a:latin typeface="Arial Black"/>
                <a:cs typeface="Arial Black"/>
              </a:rPr>
              <a:t>N</a:t>
            </a:r>
            <a:r>
              <a:rPr sz="1200" spc="-9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200" spc="-135" dirty="0">
                <a:solidFill>
                  <a:srgbClr val="333333"/>
                </a:solidFill>
                <a:latin typeface="Arial Black"/>
                <a:cs typeface="Arial Black"/>
              </a:rPr>
              <a:t>= </a:t>
            </a:r>
            <a:r>
              <a:rPr sz="1200" spc="-100" dirty="0">
                <a:solidFill>
                  <a:srgbClr val="333333"/>
                </a:solidFill>
                <a:latin typeface="Arial Black"/>
                <a:cs typeface="Arial Black"/>
              </a:rPr>
              <a:t>211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82078" y="2070354"/>
            <a:ext cx="1379220" cy="1789430"/>
          </a:xfrm>
          <a:custGeom>
            <a:avLst/>
            <a:gdLst/>
            <a:ahLst/>
            <a:cxnLst/>
            <a:rect l="l" t="t" r="r" b="b"/>
            <a:pathLst>
              <a:path w="1379220" h="1789429">
                <a:moveTo>
                  <a:pt x="0" y="0"/>
                </a:moveTo>
                <a:lnTo>
                  <a:pt x="1379220" y="0"/>
                </a:lnTo>
                <a:lnTo>
                  <a:pt x="1379220" y="1789176"/>
                </a:lnTo>
                <a:lnTo>
                  <a:pt x="0" y="178917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38210" y="2028127"/>
            <a:ext cx="1266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33333"/>
                </a:solidFill>
                <a:latin typeface="Arial MT"/>
                <a:cs typeface="Arial MT"/>
              </a:rPr>
              <a:t>Patients</a:t>
            </a:r>
            <a:r>
              <a:rPr sz="1200" spc="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333333"/>
                </a:solidFill>
                <a:latin typeface="Arial MT"/>
                <a:cs typeface="Arial MT"/>
              </a:rPr>
              <a:t>with </a:t>
            </a:r>
            <a:r>
              <a:rPr sz="1200" spc="-40" dirty="0">
                <a:solidFill>
                  <a:srgbClr val="333333"/>
                </a:solidFill>
                <a:latin typeface="Arial MT"/>
                <a:cs typeface="Arial MT"/>
              </a:rPr>
              <a:t>IRC-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15859" y="2211007"/>
            <a:ext cx="13093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333333"/>
                </a:solidFill>
                <a:latin typeface="Arial MT"/>
                <a:cs typeface="Arial MT"/>
              </a:rPr>
              <a:t>confirmed</a:t>
            </a:r>
            <a:r>
              <a:rPr sz="12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Arial MT"/>
                <a:cs typeface="Arial MT"/>
              </a:rPr>
              <a:t>PD </a:t>
            </a:r>
            <a:r>
              <a:rPr sz="1200" dirty="0">
                <a:solidFill>
                  <a:srgbClr val="333333"/>
                </a:solidFill>
                <a:latin typeface="Arial MT"/>
                <a:cs typeface="Arial MT"/>
              </a:rPr>
              <a:t>and</a:t>
            </a:r>
            <a:r>
              <a:rPr sz="1200" spc="10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Arial MT"/>
                <a:cs typeface="Arial MT"/>
              </a:rPr>
              <a:t>active </a:t>
            </a:r>
            <a:r>
              <a:rPr sz="1200" dirty="0">
                <a:solidFill>
                  <a:srgbClr val="333333"/>
                </a:solidFill>
                <a:latin typeface="Arial MT"/>
                <a:cs typeface="Arial MT"/>
              </a:rPr>
              <a:t>disease</a:t>
            </a:r>
            <a:r>
              <a:rPr sz="1200" spc="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Arial MT"/>
                <a:cs typeface="Arial MT"/>
              </a:rPr>
              <a:t>requiring </a:t>
            </a:r>
            <a:r>
              <a:rPr sz="1200" spc="55" dirty="0">
                <a:solidFill>
                  <a:srgbClr val="333333"/>
                </a:solidFill>
                <a:latin typeface="Arial MT"/>
                <a:cs typeface="Arial MT"/>
              </a:rPr>
              <a:t>treatment</a:t>
            </a:r>
            <a:r>
              <a:rPr sz="12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Arial MT"/>
                <a:cs typeface="Arial MT"/>
              </a:rPr>
              <a:t>are </a:t>
            </a:r>
            <a:r>
              <a:rPr sz="1200" dirty="0">
                <a:solidFill>
                  <a:srgbClr val="333333"/>
                </a:solidFill>
                <a:latin typeface="Arial MT"/>
                <a:cs typeface="Arial MT"/>
              </a:rPr>
              <a:t>eligible</a:t>
            </a:r>
            <a:r>
              <a:rPr sz="1200" spc="8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333333"/>
                </a:solidFill>
                <a:latin typeface="Arial MT"/>
                <a:cs typeface="Arial MT"/>
              </a:rPr>
              <a:t>to</a:t>
            </a:r>
            <a:r>
              <a:rPr sz="1200" spc="8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Arial MT"/>
                <a:cs typeface="Arial MT"/>
              </a:rPr>
              <a:t>receive subsequent </a:t>
            </a:r>
            <a:r>
              <a:rPr sz="1200" spc="10" dirty="0">
                <a:solidFill>
                  <a:srgbClr val="333333"/>
                </a:solidFill>
                <a:latin typeface="Arial MT"/>
                <a:cs typeface="Arial MT"/>
              </a:rPr>
              <a:t>therapy</a:t>
            </a:r>
            <a:r>
              <a:rPr sz="1200" spc="2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333333"/>
                </a:solidFill>
                <a:latin typeface="Arial MT"/>
                <a:cs typeface="Arial MT"/>
              </a:rPr>
              <a:t>with </a:t>
            </a:r>
            <a:r>
              <a:rPr sz="1200" dirty="0">
                <a:solidFill>
                  <a:srgbClr val="333333"/>
                </a:solidFill>
                <a:latin typeface="Arial MT"/>
                <a:cs typeface="Arial MT"/>
              </a:rPr>
              <a:t>single-</a:t>
            </a:r>
            <a:r>
              <a:rPr sz="1200" spc="-10" dirty="0">
                <a:solidFill>
                  <a:srgbClr val="333333"/>
                </a:solidFill>
                <a:latin typeface="Arial MT"/>
                <a:cs typeface="Arial MT"/>
              </a:rPr>
              <a:t>agent </a:t>
            </a:r>
            <a:r>
              <a:rPr sz="1200" spc="40" dirty="0">
                <a:solidFill>
                  <a:srgbClr val="333333"/>
                </a:solidFill>
                <a:latin typeface="Arial MT"/>
                <a:cs typeface="Arial MT"/>
              </a:rPr>
              <a:t>ibrutinib</a:t>
            </a:r>
            <a:r>
              <a:rPr sz="1200" spc="60" baseline="24305" dirty="0">
                <a:solidFill>
                  <a:srgbClr val="333333"/>
                </a:solidFill>
                <a:latin typeface="Arial MT"/>
                <a:cs typeface="Arial MT"/>
              </a:rPr>
              <a:t>a</a:t>
            </a:r>
            <a:endParaRPr sz="1200" baseline="24305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7828" y="3210224"/>
            <a:ext cx="737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Stratified</a:t>
            </a:r>
            <a:r>
              <a:rPr sz="1000" spc="2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Arial MT"/>
                <a:cs typeface="Arial MT"/>
              </a:rPr>
              <a:t>by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66667" y="3347342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333333"/>
                </a:solidFill>
                <a:latin typeface="Arial MT"/>
                <a:cs typeface="Arial MT"/>
              </a:rPr>
              <a:t>IGHV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7062" y="3484459"/>
            <a:ext cx="720725" cy="5886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1905" algn="ctr">
              <a:lnSpc>
                <a:spcPts val="1080"/>
              </a:lnSpc>
              <a:spcBef>
                <a:spcPts val="229"/>
              </a:spcBef>
            </a:pPr>
            <a:r>
              <a:rPr sz="1000" spc="-10" dirty="0">
                <a:solidFill>
                  <a:srgbClr val="333333"/>
                </a:solidFill>
                <a:latin typeface="Arial MT"/>
                <a:cs typeface="Arial MT"/>
              </a:rPr>
              <a:t>mutational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status</a:t>
            </a:r>
            <a:r>
              <a:rPr sz="1000" spc="114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Arial MT"/>
                <a:cs typeface="Arial MT"/>
              </a:rPr>
              <a:t>and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presence</a:t>
            </a:r>
            <a:r>
              <a:rPr sz="1000" spc="1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333333"/>
                </a:solidFill>
                <a:latin typeface="Arial MT"/>
                <a:cs typeface="Arial MT"/>
              </a:rPr>
              <a:t>of </a:t>
            </a:r>
            <a:r>
              <a:rPr sz="1000" spc="-10" dirty="0">
                <a:solidFill>
                  <a:srgbClr val="333333"/>
                </a:solidFill>
                <a:latin typeface="Arial MT"/>
                <a:cs typeface="Arial MT"/>
              </a:rPr>
              <a:t>del(11q)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59702" y="2366772"/>
            <a:ext cx="710565" cy="1196975"/>
            <a:chOff x="6759702" y="2366772"/>
            <a:chExt cx="710565" cy="1196975"/>
          </a:xfrm>
        </p:grpSpPr>
        <p:sp>
          <p:nvSpPr>
            <p:cNvPr id="32" name="object 32"/>
            <p:cNvSpPr/>
            <p:nvPr/>
          </p:nvSpPr>
          <p:spPr>
            <a:xfrm>
              <a:off x="7123938" y="2500122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0" y="0"/>
                  </a:moveTo>
                  <a:lnTo>
                    <a:pt x="260769" y="0"/>
                  </a:lnTo>
                </a:path>
              </a:pathLst>
            </a:custGeom>
            <a:ln w="2857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70417" y="245725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98972" y="2385822"/>
              <a:ext cx="84455" cy="226060"/>
            </a:xfrm>
            <a:custGeom>
              <a:avLst/>
              <a:gdLst/>
              <a:ahLst/>
              <a:cxnLst/>
              <a:rect l="l" t="t" r="r" b="b"/>
              <a:pathLst>
                <a:path w="84454" h="226060">
                  <a:moveTo>
                    <a:pt x="83972" y="0"/>
                  </a:moveTo>
                  <a:lnTo>
                    <a:pt x="0" y="226047"/>
                  </a:lnTo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62980" y="2385822"/>
              <a:ext cx="84455" cy="226060"/>
            </a:xfrm>
            <a:custGeom>
              <a:avLst/>
              <a:gdLst/>
              <a:ahLst/>
              <a:cxnLst/>
              <a:rect l="l" t="t" r="r" b="b"/>
              <a:pathLst>
                <a:path w="84454" h="226060">
                  <a:moveTo>
                    <a:pt x="83972" y="0"/>
                  </a:moveTo>
                  <a:lnTo>
                    <a:pt x="0" y="226047"/>
                  </a:lnTo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59702" y="2500122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2857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37654" y="3431286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0" y="0"/>
                  </a:moveTo>
                  <a:lnTo>
                    <a:pt x="260769" y="0"/>
                  </a:lnTo>
                </a:path>
              </a:pathLst>
            </a:custGeom>
            <a:ln w="2857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84131" y="338841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1164" y="3318510"/>
              <a:ext cx="84455" cy="226060"/>
            </a:xfrm>
            <a:custGeom>
              <a:avLst/>
              <a:gdLst/>
              <a:ahLst/>
              <a:cxnLst/>
              <a:rect l="l" t="t" r="r" b="b"/>
              <a:pathLst>
                <a:path w="84454" h="226060">
                  <a:moveTo>
                    <a:pt x="83972" y="0"/>
                  </a:moveTo>
                  <a:lnTo>
                    <a:pt x="0" y="226047"/>
                  </a:lnTo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76696" y="3318510"/>
              <a:ext cx="84455" cy="226060"/>
            </a:xfrm>
            <a:custGeom>
              <a:avLst/>
              <a:gdLst/>
              <a:ahLst/>
              <a:cxnLst/>
              <a:rect l="l" t="t" r="r" b="b"/>
              <a:pathLst>
                <a:path w="84454" h="226060">
                  <a:moveTo>
                    <a:pt x="83972" y="0"/>
                  </a:moveTo>
                  <a:lnTo>
                    <a:pt x="0" y="226047"/>
                  </a:lnTo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59702" y="3431286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2857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484"/>
            <a:ext cx="9143998" cy="5725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313" y="178916"/>
            <a:ext cx="82550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uMRD</a:t>
            </a:r>
            <a:r>
              <a:rPr sz="3200" spc="-65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Rate</a:t>
            </a:r>
            <a:r>
              <a:rPr sz="3200" spc="-55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&lt;</a:t>
            </a:r>
            <a:r>
              <a:rPr sz="3200" spc="-55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CD113A"/>
                </a:solidFill>
                <a:latin typeface="Arial MT"/>
                <a:cs typeface="Arial MT"/>
              </a:rPr>
              <a:t>10</a:t>
            </a:r>
            <a:r>
              <a:rPr sz="3150" spc="-15" baseline="25132" dirty="0">
                <a:solidFill>
                  <a:srgbClr val="CD113A"/>
                </a:solidFill>
                <a:latin typeface="Arial MT"/>
                <a:cs typeface="Arial MT"/>
              </a:rPr>
              <a:t>-</a:t>
            </a:r>
            <a:r>
              <a:rPr sz="3150" baseline="25132" dirty="0">
                <a:solidFill>
                  <a:srgbClr val="CD113A"/>
                </a:solidFill>
                <a:latin typeface="Arial MT"/>
                <a:cs typeface="Arial MT"/>
              </a:rPr>
              <a:t>4</a:t>
            </a:r>
            <a:r>
              <a:rPr sz="3150" spc="390" baseline="25132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Was</a:t>
            </a:r>
            <a:r>
              <a:rPr sz="3200" spc="-55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Significantly</a:t>
            </a:r>
            <a:r>
              <a:rPr sz="3200" spc="-50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Higher</a:t>
            </a:r>
            <a:r>
              <a:rPr sz="3200" spc="-50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CD113A"/>
                </a:solidFill>
                <a:latin typeface="Arial MT"/>
                <a:cs typeface="Arial MT"/>
              </a:rPr>
              <a:t>in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Both</a:t>
            </a:r>
            <a:r>
              <a:rPr sz="3200" spc="-70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Compartments</a:t>
            </a:r>
            <a:r>
              <a:rPr sz="3200" spc="-75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CD113A"/>
                </a:solidFill>
                <a:latin typeface="Arial MT"/>
                <a:cs typeface="Arial MT"/>
              </a:rPr>
              <a:t>With</a:t>
            </a:r>
            <a:r>
              <a:rPr sz="3200" spc="-65" dirty="0">
                <a:solidFill>
                  <a:srgbClr val="CD113A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CD113A"/>
                </a:solidFill>
                <a:latin typeface="Arial MT"/>
                <a:cs typeface="Arial MT"/>
              </a:rPr>
              <a:t>Ibr+Ven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2511" y="580287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EDEBE0"/>
                </a:solidFill>
                <a:latin typeface="Calibri"/>
                <a:cs typeface="Calibri"/>
              </a:rPr>
              <a:t>75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0764" y="3435096"/>
            <a:ext cx="702945" cy="1066800"/>
          </a:xfrm>
          <a:prstGeom prst="rect">
            <a:avLst/>
          </a:prstGeom>
          <a:solidFill>
            <a:srgbClr val="006784">
              <a:alpha val="7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100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  <a:spcBef>
                <a:spcPts val="5"/>
              </a:spcBef>
            </a:pPr>
            <a:r>
              <a:rPr sz="1100" b="1" spc="-20" dirty="0">
                <a:latin typeface="Calibri"/>
                <a:cs typeface="Calibri"/>
              </a:rPr>
              <a:t>54.7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5995" y="3741420"/>
            <a:ext cx="702945" cy="760730"/>
          </a:xfrm>
          <a:prstGeom prst="rect">
            <a:avLst/>
          </a:prstGeom>
          <a:solidFill>
            <a:srgbClr val="93420E">
              <a:alpha val="74900"/>
            </a:srgbClr>
          </a:solidFill>
        </p:spPr>
        <p:txBody>
          <a:bodyPr vert="horz" wrap="square" lIns="0" tIns="1270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endParaRPr sz="1100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</a:pPr>
            <a:r>
              <a:rPr sz="1100" b="1" spc="-20" dirty="0">
                <a:latin typeface="Calibri"/>
                <a:cs typeface="Calibri"/>
              </a:rPr>
              <a:t>39.0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2959" y="2121923"/>
            <a:ext cx="12115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latin typeface="Calibri"/>
                <a:cs typeface="Calibri"/>
              </a:rPr>
              <a:t>Peripheral Blood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3704" y="2335294"/>
            <a:ext cx="5829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solidFill>
                  <a:srgbClr val="006784"/>
                </a:solidFill>
                <a:latin typeface="Calibri"/>
                <a:cs typeface="Calibri"/>
              </a:rPr>
              <a:t>Ibr+Ven</a:t>
            </a:r>
            <a:endParaRPr sz="13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006784"/>
                </a:solidFill>
                <a:latin typeface="Calibri"/>
                <a:cs typeface="Calibri"/>
              </a:rPr>
              <a:t>(N</a:t>
            </a:r>
            <a:r>
              <a:rPr sz="800" b="1" spc="5" dirty="0">
                <a:solidFill>
                  <a:srgbClr val="006784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6784"/>
                </a:solidFill>
                <a:latin typeface="Calibri"/>
                <a:cs typeface="Calibri"/>
              </a:rPr>
              <a:t>=</a:t>
            </a:r>
            <a:r>
              <a:rPr sz="800" b="1" spc="30" dirty="0">
                <a:solidFill>
                  <a:srgbClr val="006784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006784"/>
                </a:solidFill>
                <a:latin typeface="Calibri"/>
                <a:cs typeface="Calibri"/>
              </a:rPr>
              <a:t>106)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6106" y="2335211"/>
            <a:ext cx="45465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solidFill>
                  <a:srgbClr val="93420E"/>
                </a:solidFill>
                <a:latin typeface="Calibri"/>
                <a:cs typeface="Calibri"/>
              </a:rPr>
              <a:t>Clb+O</a:t>
            </a:r>
            <a:endParaRPr sz="135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60"/>
              </a:spcBef>
            </a:pPr>
            <a:r>
              <a:rPr sz="800" b="1" dirty="0">
                <a:solidFill>
                  <a:srgbClr val="93420E"/>
                </a:solidFill>
                <a:latin typeface="Calibri"/>
                <a:cs typeface="Calibri"/>
              </a:rPr>
              <a:t>(N</a:t>
            </a:r>
            <a:r>
              <a:rPr sz="800" b="1" spc="5" dirty="0">
                <a:solidFill>
                  <a:srgbClr val="93420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93420E"/>
                </a:solidFill>
                <a:latin typeface="Calibri"/>
                <a:cs typeface="Calibri"/>
              </a:rPr>
              <a:t>=</a:t>
            </a:r>
            <a:r>
              <a:rPr sz="800" b="1" spc="30" dirty="0">
                <a:solidFill>
                  <a:srgbClr val="93420E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93420E"/>
                </a:solidFill>
                <a:latin typeface="Calibri"/>
                <a:cs typeface="Calibri"/>
              </a:rPr>
              <a:t>105)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27200" y="2537841"/>
            <a:ext cx="75565" cy="1974850"/>
            <a:chOff x="1227200" y="2537841"/>
            <a:chExt cx="75565" cy="1974850"/>
          </a:xfrm>
        </p:grpSpPr>
        <p:sp>
          <p:nvSpPr>
            <p:cNvPr id="11" name="object 11"/>
            <p:cNvSpPr/>
            <p:nvPr/>
          </p:nvSpPr>
          <p:spPr>
            <a:xfrm>
              <a:off x="1293113" y="2547366"/>
              <a:ext cx="0" cy="1955800"/>
            </a:xfrm>
            <a:custGeom>
              <a:avLst/>
              <a:gdLst/>
              <a:ahLst/>
              <a:cxnLst/>
              <a:rect l="l" t="t" r="r" b="b"/>
              <a:pathLst>
                <a:path h="1955800">
                  <a:moveTo>
                    <a:pt x="0" y="195529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6725" y="2547366"/>
              <a:ext cx="56515" cy="1955800"/>
            </a:xfrm>
            <a:custGeom>
              <a:avLst/>
              <a:gdLst/>
              <a:ahLst/>
              <a:cxnLst/>
              <a:rect l="l" t="t" r="r" b="b"/>
              <a:pathLst>
                <a:path w="56515" h="1955800">
                  <a:moveTo>
                    <a:pt x="0" y="1955292"/>
                  </a:moveTo>
                  <a:lnTo>
                    <a:pt x="56388" y="1955292"/>
                  </a:lnTo>
                </a:path>
                <a:path w="56515" h="1955800">
                  <a:moveTo>
                    <a:pt x="0" y="1760220"/>
                  </a:moveTo>
                  <a:lnTo>
                    <a:pt x="56388" y="1760220"/>
                  </a:lnTo>
                </a:path>
                <a:path w="56515" h="1955800">
                  <a:moveTo>
                    <a:pt x="0" y="1563624"/>
                  </a:moveTo>
                  <a:lnTo>
                    <a:pt x="56388" y="1563624"/>
                  </a:lnTo>
                </a:path>
                <a:path w="56515" h="1955800">
                  <a:moveTo>
                    <a:pt x="0" y="1368552"/>
                  </a:moveTo>
                  <a:lnTo>
                    <a:pt x="56388" y="1368552"/>
                  </a:lnTo>
                </a:path>
                <a:path w="56515" h="1955800">
                  <a:moveTo>
                    <a:pt x="0" y="1173480"/>
                  </a:moveTo>
                  <a:lnTo>
                    <a:pt x="56388" y="1173480"/>
                  </a:lnTo>
                </a:path>
                <a:path w="56515" h="1955800">
                  <a:moveTo>
                    <a:pt x="0" y="976884"/>
                  </a:moveTo>
                  <a:lnTo>
                    <a:pt x="56388" y="976884"/>
                  </a:lnTo>
                </a:path>
                <a:path w="56515" h="1955800">
                  <a:moveTo>
                    <a:pt x="0" y="781812"/>
                  </a:moveTo>
                  <a:lnTo>
                    <a:pt x="56388" y="781812"/>
                  </a:lnTo>
                </a:path>
                <a:path w="56515" h="1955800">
                  <a:moveTo>
                    <a:pt x="0" y="586740"/>
                  </a:moveTo>
                  <a:lnTo>
                    <a:pt x="56388" y="586740"/>
                  </a:lnTo>
                </a:path>
                <a:path w="56515" h="1955800">
                  <a:moveTo>
                    <a:pt x="0" y="390144"/>
                  </a:moveTo>
                  <a:lnTo>
                    <a:pt x="56388" y="390144"/>
                  </a:lnTo>
                </a:path>
                <a:path w="56515" h="1955800">
                  <a:moveTo>
                    <a:pt x="0" y="195072"/>
                  </a:moveTo>
                  <a:lnTo>
                    <a:pt x="56388" y="195072"/>
                  </a:lnTo>
                </a:path>
                <a:path w="56515" h="1955800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1905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79448" y="3486911"/>
            <a:ext cx="702945" cy="1016635"/>
          </a:xfrm>
          <a:prstGeom prst="rect">
            <a:avLst/>
          </a:prstGeom>
          <a:solidFill>
            <a:srgbClr val="006784">
              <a:alpha val="7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100">
              <a:latin typeface="Times New Roman"/>
              <a:cs typeface="Times New Roman"/>
            </a:endParaRPr>
          </a:p>
          <a:p>
            <a:pPr marL="224790">
              <a:lnSpc>
                <a:spcPct val="100000"/>
              </a:lnSpc>
              <a:spcBef>
                <a:spcPts val="5"/>
              </a:spcBef>
            </a:pPr>
            <a:r>
              <a:rPr sz="1100" b="1" spc="-20" dirty="0">
                <a:latin typeface="Calibri"/>
                <a:cs typeface="Calibri"/>
              </a:rPr>
              <a:t>51.9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4679" y="4168140"/>
            <a:ext cx="702945" cy="335280"/>
          </a:xfrm>
          <a:prstGeom prst="rect">
            <a:avLst/>
          </a:prstGeom>
          <a:solidFill>
            <a:srgbClr val="93420E">
              <a:alpha val="74900"/>
            </a:srgbClr>
          </a:solidFill>
        </p:spPr>
        <p:txBody>
          <a:bodyPr vert="horz" wrap="square" lIns="0" tIns="7493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590"/>
              </a:spcBef>
            </a:pPr>
            <a:r>
              <a:rPr sz="1100" b="1" spc="-20" dirty="0">
                <a:latin typeface="Calibri"/>
                <a:cs typeface="Calibri"/>
              </a:rPr>
              <a:t>17.1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399" y="2406459"/>
            <a:ext cx="295910" cy="219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ts val="161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90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ts val="1540"/>
              </a:lnSpc>
            </a:pP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ts val="1610"/>
              </a:lnSpc>
            </a:pPr>
            <a:r>
              <a:rPr sz="1400" b="1" spc="-50" dirty="0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0961" y="3031998"/>
            <a:ext cx="2230120" cy="190500"/>
          </a:xfrm>
          <a:custGeom>
            <a:avLst/>
            <a:gdLst/>
            <a:ahLst/>
            <a:cxnLst/>
            <a:rect l="l" t="t" r="r" b="b"/>
            <a:pathLst>
              <a:path w="2230120" h="190500">
                <a:moveTo>
                  <a:pt x="0" y="190500"/>
                </a:moveTo>
                <a:lnTo>
                  <a:pt x="1248" y="153425"/>
                </a:lnTo>
                <a:lnTo>
                  <a:pt x="4651" y="123148"/>
                </a:lnTo>
                <a:lnTo>
                  <a:pt x="9697" y="102735"/>
                </a:lnTo>
                <a:lnTo>
                  <a:pt x="15875" y="95250"/>
                </a:lnTo>
                <a:lnTo>
                  <a:pt x="1098931" y="95250"/>
                </a:lnTo>
                <a:lnTo>
                  <a:pt x="1105108" y="87764"/>
                </a:lnTo>
                <a:lnTo>
                  <a:pt x="1110154" y="67351"/>
                </a:lnTo>
                <a:lnTo>
                  <a:pt x="1113557" y="37074"/>
                </a:lnTo>
                <a:lnTo>
                  <a:pt x="1114806" y="0"/>
                </a:lnTo>
                <a:lnTo>
                  <a:pt x="1116054" y="37074"/>
                </a:lnTo>
                <a:lnTo>
                  <a:pt x="1119457" y="67351"/>
                </a:lnTo>
                <a:lnTo>
                  <a:pt x="1124503" y="87764"/>
                </a:lnTo>
                <a:lnTo>
                  <a:pt x="1130681" y="95250"/>
                </a:lnTo>
                <a:lnTo>
                  <a:pt x="2213737" y="95250"/>
                </a:lnTo>
                <a:lnTo>
                  <a:pt x="2219914" y="102735"/>
                </a:lnTo>
                <a:lnTo>
                  <a:pt x="2224960" y="123148"/>
                </a:lnTo>
                <a:lnTo>
                  <a:pt x="2228363" y="153425"/>
                </a:lnTo>
                <a:lnTo>
                  <a:pt x="2229612" y="190500"/>
                </a:lnTo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0190" y="3031998"/>
            <a:ext cx="2230120" cy="190500"/>
          </a:xfrm>
          <a:custGeom>
            <a:avLst/>
            <a:gdLst/>
            <a:ahLst/>
            <a:cxnLst/>
            <a:rect l="l" t="t" r="r" b="b"/>
            <a:pathLst>
              <a:path w="2230120" h="190500">
                <a:moveTo>
                  <a:pt x="0" y="190500"/>
                </a:moveTo>
                <a:lnTo>
                  <a:pt x="1248" y="153425"/>
                </a:lnTo>
                <a:lnTo>
                  <a:pt x="4651" y="123148"/>
                </a:lnTo>
                <a:lnTo>
                  <a:pt x="9697" y="102735"/>
                </a:lnTo>
                <a:lnTo>
                  <a:pt x="15875" y="95250"/>
                </a:lnTo>
                <a:lnTo>
                  <a:pt x="1098931" y="95250"/>
                </a:lnTo>
                <a:lnTo>
                  <a:pt x="1105108" y="87764"/>
                </a:lnTo>
                <a:lnTo>
                  <a:pt x="1110154" y="67351"/>
                </a:lnTo>
                <a:lnTo>
                  <a:pt x="1113557" y="37074"/>
                </a:lnTo>
                <a:lnTo>
                  <a:pt x="1114806" y="0"/>
                </a:lnTo>
                <a:lnTo>
                  <a:pt x="1116054" y="37074"/>
                </a:lnTo>
                <a:lnTo>
                  <a:pt x="1119457" y="67351"/>
                </a:lnTo>
                <a:lnTo>
                  <a:pt x="1124503" y="87764"/>
                </a:lnTo>
                <a:lnTo>
                  <a:pt x="1130681" y="95250"/>
                </a:lnTo>
                <a:lnTo>
                  <a:pt x="2213737" y="95250"/>
                </a:lnTo>
                <a:lnTo>
                  <a:pt x="2219914" y="102735"/>
                </a:lnTo>
                <a:lnTo>
                  <a:pt x="2224960" y="123148"/>
                </a:lnTo>
                <a:lnTo>
                  <a:pt x="2228363" y="153425"/>
                </a:lnTo>
                <a:lnTo>
                  <a:pt x="2229612" y="190500"/>
                </a:lnTo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24774" y="2774894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Calibri"/>
                <a:cs typeface="Calibri"/>
              </a:rPr>
              <a:t>p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&lt; </a:t>
            </a:r>
            <a:r>
              <a:rPr sz="1200" b="1" spc="-10" dirty="0">
                <a:latin typeface="Calibri"/>
                <a:cs typeface="Calibri"/>
              </a:rPr>
              <a:t>0.0001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9171" y="2774894"/>
            <a:ext cx="682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Calibri"/>
                <a:cs typeface="Calibri"/>
              </a:rPr>
              <a:t>p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 </a:t>
            </a:r>
            <a:r>
              <a:rPr sz="1200" b="1" spc="-10" dirty="0">
                <a:latin typeface="Calibri"/>
                <a:cs typeface="Calibri"/>
              </a:rPr>
              <a:t>0.0259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5205" y="4502658"/>
            <a:ext cx="6682740" cy="0"/>
          </a:xfrm>
          <a:custGeom>
            <a:avLst/>
            <a:gdLst/>
            <a:ahLst/>
            <a:cxnLst/>
            <a:rect l="l" t="t" r="r" b="b"/>
            <a:pathLst>
              <a:path w="6682740">
                <a:moveTo>
                  <a:pt x="6682587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06002" y="2102848"/>
            <a:ext cx="1531620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3875">
              <a:lnSpc>
                <a:spcPct val="108500"/>
              </a:lnSpc>
              <a:spcBef>
                <a:spcPts val="100"/>
              </a:spcBef>
            </a:pPr>
            <a:r>
              <a:rPr sz="1350" b="1" dirty="0">
                <a:latin typeface="Calibri"/>
                <a:cs typeface="Calibri"/>
              </a:rPr>
              <a:t>Bone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Marrow </a:t>
            </a:r>
            <a:r>
              <a:rPr sz="1350" b="1" spc="-10" dirty="0">
                <a:solidFill>
                  <a:srgbClr val="006684"/>
                </a:solidFill>
                <a:latin typeface="Calibri"/>
                <a:cs typeface="Calibri"/>
              </a:rPr>
              <a:t>Ibr+Ven</a:t>
            </a:r>
            <a:endParaRPr sz="135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006684"/>
                </a:solidFill>
                <a:latin typeface="Calibri"/>
                <a:cs typeface="Calibri"/>
              </a:rPr>
              <a:t>(N</a:t>
            </a:r>
            <a:r>
              <a:rPr sz="800" b="1" spc="5" dirty="0">
                <a:solidFill>
                  <a:srgbClr val="006684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6684"/>
                </a:solidFill>
                <a:latin typeface="Calibri"/>
                <a:cs typeface="Calibri"/>
              </a:rPr>
              <a:t>=</a:t>
            </a:r>
            <a:r>
              <a:rPr sz="800" b="1" spc="30" dirty="0">
                <a:solidFill>
                  <a:srgbClr val="006684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006684"/>
                </a:solidFill>
                <a:latin typeface="Calibri"/>
                <a:cs typeface="Calibri"/>
              </a:rPr>
              <a:t>106)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13556" y="1406320"/>
            <a:ext cx="1393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MRD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EOT+3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8506" y="2342832"/>
            <a:ext cx="45465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solidFill>
                  <a:srgbClr val="93420E"/>
                </a:solidFill>
                <a:latin typeface="Calibri"/>
                <a:cs typeface="Calibri"/>
              </a:rPr>
              <a:t>Clb+O</a:t>
            </a:r>
            <a:endParaRPr sz="135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93420E"/>
                </a:solidFill>
                <a:latin typeface="Calibri"/>
                <a:cs typeface="Calibri"/>
              </a:rPr>
              <a:t>(N</a:t>
            </a:r>
            <a:r>
              <a:rPr sz="800" b="1" spc="5" dirty="0">
                <a:solidFill>
                  <a:srgbClr val="93420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93420E"/>
                </a:solidFill>
                <a:latin typeface="Calibri"/>
                <a:cs typeface="Calibri"/>
              </a:rPr>
              <a:t>=</a:t>
            </a:r>
            <a:r>
              <a:rPr sz="800" b="1" spc="30" dirty="0">
                <a:solidFill>
                  <a:srgbClr val="93420E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93420E"/>
                </a:solidFill>
                <a:latin typeface="Calibri"/>
                <a:cs typeface="Calibri"/>
              </a:rPr>
              <a:t>105)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1663" y="4800419"/>
            <a:ext cx="6921500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 marR="136525" indent="-257810">
              <a:lnSpc>
                <a:spcPct val="100000"/>
              </a:lnSpc>
              <a:spcBef>
                <a:spcPts val="100"/>
              </a:spcBef>
              <a:buClr>
                <a:srgbClr val="00717E"/>
              </a:buClr>
              <a:buSzPct val="123529"/>
              <a:buFont typeface="Wingdings"/>
              <a:buChar char=""/>
              <a:tabLst>
                <a:tab pos="930910" algn="l"/>
              </a:tabLst>
            </a:pP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Rate</a:t>
            </a:r>
            <a:r>
              <a:rPr sz="1700" spc="-1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of uMRD</a:t>
            </a:r>
            <a:r>
              <a:rPr sz="1700" spc="-1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was</a:t>
            </a:r>
            <a:r>
              <a:rPr sz="1700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36699"/>
                </a:solidFill>
                <a:latin typeface="Calibri"/>
                <a:cs typeface="Calibri"/>
              </a:rPr>
              <a:t>significantly</a:t>
            </a:r>
            <a:r>
              <a:rPr sz="1700" spc="-4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higher</a:t>
            </a:r>
            <a:r>
              <a:rPr sz="1700" spc="-5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with</a:t>
            </a:r>
            <a:r>
              <a:rPr sz="17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36699"/>
                </a:solidFill>
                <a:latin typeface="Calibri"/>
                <a:cs typeface="Calibri"/>
              </a:rPr>
              <a:t>Ibr+Ven</a:t>
            </a:r>
            <a:r>
              <a:rPr sz="1700" spc="-5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vs</a:t>
            </a:r>
            <a:r>
              <a:rPr sz="1700" spc="-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Clb+O</a:t>
            </a:r>
            <a:r>
              <a:rPr sz="17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in</a:t>
            </a:r>
            <a:r>
              <a:rPr sz="17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336699"/>
                </a:solidFill>
                <a:latin typeface="Calibri"/>
                <a:cs typeface="Calibri"/>
              </a:rPr>
              <a:t>BM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336699"/>
                </a:solidFill>
                <a:latin typeface="Calibri"/>
                <a:cs typeface="Calibri"/>
              </a:rPr>
              <a:t>PB</a:t>
            </a:r>
            <a:endParaRPr sz="1700">
              <a:latin typeface="Calibri"/>
              <a:cs typeface="Calibri"/>
            </a:endParaRPr>
          </a:p>
          <a:p>
            <a:pPr marL="930910" indent="-257175">
              <a:lnSpc>
                <a:spcPct val="100000"/>
              </a:lnSpc>
              <a:spcBef>
                <a:spcPts val="495"/>
              </a:spcBef>
              <a:buClr>
                <a:srgbClr val="00717E"/>
              </a:buClr>
              <a:buSzPct val="123529"/>
              <a:buFont typeface="Wingdings"/>
              <a:buChar char=""/>
              <a:tabLst>
                <a:tab pos="930910" algn="l"/>
              </a:tabLst>
            </a:pP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uMRD</a:t>
            </a:r>
            <a:r>
              <a:rPr sz="17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36699"/>
                </a:solidFill>
                <a:latin typeface="Calibri"/>
                <a:cs typeface="Calibri"/>
              </a:rPr>
              <a:t>concordance</a:t>
            </a:r>
            <a:r>
              <a:rPr sz="1700" spc="-5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in</a:t>
            </a:r>
            <a:r>
              <a:rPr sz="1700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PB/BM:</a:t>
            </a:r>
            <a:r>
              <a:rPr sz="1700" spc="-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336699"/>
                </a:solidFill>
                <a:latin typeface="Calibri"/>
                <a:cs typeface="Calibri"/>
              </a:rPr>
              <a:t>92.9%</a:t>
            </a:r>
            <a:r>
              <a:rPr sz="1700" b="1" spc="-3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for</a:t>
            </a:r>
            <a:r>
              <a:rPr sz="1700" spc="-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36699"/>
                </a:solidFill>
                <a:latin typeface="Calibri"/>
                <a:cs typeface="Calibri"/>
              </a:rPr>
              <a:t>Ibr+Ven</a:t>
            </a:r>
            <a:r>
              <a:rPr sz="1700" spc="-6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vs</a:t>
            </a:r>
            <a:r>
              <a:rPr sz="1700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336699"/>
                </a:solidFill>
                <a:latin typeface="Calibri"/>
                <a:cs typeface="Calibri"/>
              </a:rPr>
              <a:t>43.6%</a:t>
            </a:r>
            <a:r>
              <a:rPr sz="1700" b="1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36699"/>
                </a:solidFill>
                <a:latin typeface="Calibri"/>
                <a:cs typeface="Calibri"/>
              </a:rPr>
              <a:t>for</a:t>
            </a:r>
            <a:r>
              <a:rPr sz="1700" spc="-10" dirty="0">
                <a:solidFill>
                  <a:srgbClr val="336699"/>
                </a:solidFill>
                <a:latin typeface="Calibri"/>
                <a:cs typeface="Calibri"/>
              </a:rPr>
              <a:t> Clb+O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MRD</a:t>
            </a:r>
            <a:r>
              <a:rPr sz="10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results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by</a:t>
            </a:r>
            <a:r>
              <a:rPr sz="1000" spc="-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next-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generation</a:t>
            </a:r>
            <a:r>
              <a:rPr sz="1000" spc="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sequencing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at</a:t>
            </a:r>
            <a:r>
              <a:rPr sz="1000" spc="-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EOT+3.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BM,</a:t>
            </a:r>
            <a:r>
              <a:rPr sz="1000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bone</a:t>
            </a:r>
            <a:r>
              <a:rPr sz="10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marrow;</a:t>
            </a:r>
            <a:r>
              <a:rPr sz="10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EOT,</a:t>
            </a:r>
            <a:r>
              <a:rPr sz="1000" spc="-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end</a:t>
            </a:r>
            <a:r>
              <a:rPr sz="1000" spc="-2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of</a:t>
            </a:r>
            <a:r>
              <a:rPr sz="1000" spc="-3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treatment;</a:t>
            </a:r>
            <a:r>
              <a:rPr sz="1000" spc="-1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PB,</a:t>
            </a:r>
            <a:r>
              <a:rPr sz="1000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peripheral</a:t>
            </a:r>
            <a:r>
              <a:rPr sz="1000" spc="-2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blood</a:t>
            </a:r>
            <a:r>
              <a:rPr sz="750" spc="-10" dirty="0">
                <a:solidFill>
                  <a:srgbClr val="336699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7410" y="2678771"/>
            <a:ext cx="165100" cy="1702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050" b="1" dirty="0">
                <a:latin typeface="Calibri"/>
                <a:cs typeface="Calibri"/>
              </a:rPr>
              <a:t>Patients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With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uMRD</a:t>
            </a:r>
            <a:r>
              <a:rPr sz="1050" b="1" spc="-3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&lt;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10</a:t>
            </a:r>
            <a:r>
              <a:rPr sz="1050" b="1" spc="-15" baseline="23809" dirty="0">
                <a:latin typeface="Calibri"/>
                <a:cs typeface="Calibri"/>
              </a:rPr>
              <a:t>-</a:t>
            </a:r>
            <a:r>
              <a:rPr sz="1050" b="1" baseline="23809" dirty="0">
                <a:latin typeface="Calibri"/>
                <a:cs typeface="Calibri"/>
              </a:rPr>
              <a:t>4</a:t>
            </a:r>
            <a:r>
              <a:rPr sz="1050" b="1" spc="104" baseline="23809" dirty="0">
                <a:latin typeface="Calibri"/>
                <a:cs typeface="Calibri"/>
              </a:rPr>
              <a:t> </a:t>
            </a:r>
            <a:r>
              <a:rPr sz="1050" b="1" spc="-25" dirty="0">
                <a:latin typeface="Calibri"/>
                <a:cs typeface="Calibri"/>
              </a:rPr>
              <a:t>(%)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9303"/>
            <a:ext cx="9144000" cy="5568950"/>
          </a:xfrm>
          <a:custGeom>
            <a:avLst/>
            <a:gdLst/>
            <a:ahLst/>
            <a:cxnLst/>
            <a:rect l="l" t="t" r="r" b="b"/>
            <a:pathLst>
              <a:path w="9144000" h="5568950">
                <a:moveTo>
                  <a:pt x="0" y="5568696"/>
                </a:moveTo>
                <a:lnTo>
                  <a:pt x="9143987" y="5568696"/>
                </a:lnTo>
                <a:lnTo>
                  <a:pt x="9143987" y="0"/>
                </a:lnTo>
                <a:lnTo>
                  <a:pt x="0" y="0"/>
                </a:lnTo>
                <a:lnTo>
                  <a:pt x="0" y="55686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1524"/>
                </a:moveTo>
                <a:lnTo>
                  <a:pt x="9143987" y="1524"/>
                </a:lnTo>
                <a:lnTo>
                  <a:pt x="9143987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523"/>
            <a:ext cx="9144000" cy="1344295"/>
            <a:chOff x="0" y="1523"/>
            <a:chExt cx="9144000" cy="1344295"/>
          </a:xfrm>
        </p:grpSpPr>
        <p:sp>
          <p:nvSpPr>
            <p:cNvPr id="5" name="object 5"/>
            <p:cNvSpPr/>
            <p:nvPr/>
          </p:nvSpPr>
          <p:spPr>
            <a:xfrm>
              <a:off x="0" y="1289304"/>
              <a:ext cx="9144000" cy="56515"/>
            </a:xfrm>
            <a:custGeom>
              <a:avLst/>
              <a:gdLst/>
              <a:ahLst/>
              <a:cxnLst/>
              <a:rect l="l" t="t" r="r" b="b"/>
              <a:pathLst>
                <a:path w="9144000" h="56515">
                  <a:moveTo>
                    <a:pt x="0" y="56387"/>
                  </a:moveTo>
                  <a:lnTo>
                    <a:pt x="9144000" y="5638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solidFill>
              <a:srgbClr val="3333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523"/>
              <a:ext cx="9144000" cy="1287780"/>
            </a:xfrm>
            <a:custGeom>
              <a:avLst/>
              <a:gdLst/>
              <a:ahLst/>
              <a:cxnLst/>
              <a:rect l="l" t="t" r="r" b="b"/>
              <a:pathLst>
                <a:path w="9144000" h="1287780">
                  <a:moveTo>
                    <a:pt x="9144000" y="0"/>
                  </a:moveTo>
                  <a:lnTo>
                    <a:pt x="0" y="0"/>
                  </a:lnTo>
                  <a:lnTo>
                    <a:pt x="0" y="1287779"/>
                  </a:lnTo>
                  <a:lnTo>
                    <a:pt x="9144000" y="12877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522" y="1154429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8700" y="6185915"/>
            <a:ext cx="376427" cy="50291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5438" y="-9298"/>
            <a:ext cx="656082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-180" dirty="0"/>
              <a:t>GLOW:</a:t>
            </a:r>
            <a:r>
              <a:rPr sz="2300" spc="-155" dirty="0"/>
              <a:t> </a:t>
            </a:r>
            <a:r>
              <a:rPr sz="2300" spc="-140" dirty="0"/>
              <a:t>Progression-</a:t>
            </a:r>
            <a:r>
              <a:rPr sz="2300" spc="-180" dirty="0"/>
              <a:t>Free</a:t>
            </a:r>
            <a:r>
              <a:rPr sz="2300" spc="-114" dirty="0"/>
              <a:t> </a:t>
            </a:r>
            <a:r>
              <a:rPr sz="2300" spc="-120" dirty="0"/>
              <a:t>Survival</a:t>
            </a:r>
            <a:r>
              <a:rPr sz="2300" spc="-135" dirty="0"/>
              <a:t> </a:t>
            </a:r>
            <a:r>
              <a:rPr sz="2300" spc="-120" dirty="0"/>
              <a:t>by</a:t>
            </a:r>
            <a:r>
              <a:rPr sz="2300" spc="-150" dirty="0"/>
              <a:t> </a:t>
            </a:r>
            <a:r>
              <a:rPr sz="2300" spc="-25" dirty="0"/>
              <a:t>IRC </a:t>
            </a:r>
            <a:r>
              <a:rPr sz="2300" spc="-140" dirty="0"/>
              <a:t>Remained</a:t>
            </a:r>
            <a:r>
              <a:rPr sz="2300" spc="-165" dirty="0"/>
              <a:t> </a:t>
            </a:r>
            <a:r>
              <a:rPr sz="2300" spc="-114" dirty="0"/>
              <a:t>Superior</a:t>
            </a:r>
            <a:r>
              <a:rPr sz="2300" spc="-140" dirty="0"/>
              <a:t> </a:t>
            </a:r>
            <a:r>
              <a:rPr sz="2300" spc="-135" dirty="0"/>
              <a:t>For</a:t>
            </a:r>
            <a:r>
              <a:rPr sz="2300" spc="-120" dirty="0"/>
              <a:t> </a:t>
            </a:r>
            <a:r>
              <a:rPr sz="2300" spc="-145" dirty="0"/>
              <a:t>Ibr+Ven</a:t>
            </a:r>
            <a:r>
              <a:rPr sz="2300" spc="-140" dirty="0"/>
              <a:t> </a:t>
            </a:r>
            <a:r>
              <a:rPr sz="2300" spc="-190" dirty="0"/>
              <a:t>Versus</a:t>
            </a:r>
            <a:r>
              <a:rPr sz="2300" spc="-120" dirty="0"/>
              <a:t> </a:t>
            </a:r>
            <a:r>
              <a:rPr sz="2300" spc="-90" dirty="0"/>
              <a:t>Clb+O </a:t>
            </a:r>
            <a:r>
              <a:rPr sz="2300" spc="-60" dirty="0"/>
              <a:t>With</a:t>
            </a:r>
            <a:r>
              <a:rPr sz="2300" spc="-165" dirty="0"/>
              <a:t> </a:t>
            </a:r>
            <a:r>
              <a:rPr sz="2300" spc="-240" dirty="0"/>
              <a:t>4</a:t>
            </a:r>
            <a:r>
              <a:rPr sz="2300" spc="-150" dirty="0"/>
              <a:t> </a:t>
            </a:r>
            <a:r>
              <a:rPr sz="2300" spc="-215" dirty="0"/>
              <a:t>Years</a:t>
            </a:r>
            <a:r>
              <a:rPr sz="2300" spc="-135" dirty="0"/>
              <a:t> </a:t>
            </a:r>
            <a:r>
              <a:rPr sz="2300" spc="-75" dirty="0"/>
              <a:t>of</a:t>
            </a:r>
            <a:r>
              <a:rPr sz="2300" spc="-150" dirty="0"/>
              <a:t> </a:t>
            </a:r>
            <a:r>
              <a:rPr sz="2300" spc="-135" dirty="0"/>
              <a:t>Study</a:t>
            </a:r>
            <a:r>
              <a:rPr sz="2300" spc="-160" dirty="0"/>
              <a:t> </a:t>
            </a:r>
            <a:r>
              <a:rPr sz="2300" spc="-140" dirty="0"/>
              <a:t>Follow-</a:t>
            </a:r>
            <a:r>
              <a:rPr sz="2300" spc="-25" dirty="0"/>
              <a:t>up</a:t>
            </a:r>
            <a:endParaRPr sz="2300"/>
          </a:p>
        </p:txBody>
      </p:sp>
      <p:sp>
        <p:nvSpPr>
          <p:cNvPr id="10" name="object 10"/>
          <p:cNvSpPr txBox="1"/>
          <p:nvPr/>
        </p:nvSpPr>
        <p:spPr>
          <a:xfrm>
            <a:off x="6193790" y="2377353"/>
            <a:ext cx="2644775" cy="278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95"/>
              </a:spcBef>
              <a:buClr>
                <a:srgbClr val="009FDF"/>
              </a:buClr>
              <a:buFont typeface="Arial MT"/>
              <a:buChar char="•"/>
              <a:tabLst>
                <a:tab pos="141605" algn="l"/>
              </a:tabLst>
            </a:pPr>
            <a:r>
              <a:rPr sz="1600" spc="-110" dirty="0">
                <a:solidFill>
                  <a:srgbClr val="333333"/>
                </a:solidFill>
                <a:latin typeface="Arial Black"/>
                <a:cs typeface="Arial Black"/>
              </a:rPr>
              <a:t>Ibr+Ven</a:t>
            </a:r>
            <a:r>
              <a:rPr sz="1600" spc="-95" dirty="0">
                <a:solidFill>
                  <a:srgbClr val="333333"/>
                </a:solidFill>
                <a:latin typeface="Arial Black"/>
                <a:cs typeface="Arial Black"/>
              </a:rPr>
              <a:t> reduced</a:t>
            </a:r>
            <a:r>
              <a:rPr sz="1600" spc="-60" dirty="0">
                <a:solidFill>
                  <a:srgbClr val="333333"/>
                </a:solidFill>
                <a:latin typeface="Arial Black"/>
                <a:cs typeface="Arial Black"/>
              </a:rPr>
              <a:t> the</a:t>
            </a:r>
            <a:r>
              <a:rPr sz="1600" spc="-9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65" dirty="0">
                <a:solidFill>
                  <a:srgbClr val="333333"/>
                </a:solidFill>
                <a:latin typeface="Arial Black"/>
                <a:cs typeface="Arial Black"/>
              </a:rPr>
              <a:t>risk </a:t>
            </a:r>
            <a:r>
              <a:rPr sz="1600" spc="-55" dirty="0">
                <a:solidFill>
                  <a:srgbClr val="333333"/>
                </a:solidFill>
                <a:latin typeface="Arial Black"/>
                <a:cs typeface="Arial Black"/>
              </a:rPr>
              <a:t>of</a:t>
            </a:r>
            <a:r>
              <a:rPr sz="1600" spc="-9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333333"/>
                </a:solidFill>
                <a:latin typeface="Arial Black"/>
                <a:cs typeface="Arial Black"/>
              </a:rPr>
              <a:t>progression</a:t>
            </a:r>
            <a:r>
              <a:rPr sz="1600" spc="-6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Arial Black"/>
                <a:cs typeface="Arial Black"/>
              </a:rPr>
              <a:t>or</a:t>
            </a:r>
            <a:r>
              <a:rPr sz="1600" spc="-10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 Black"/>
                <a:cs typeface="Arial Black"/>
              </a:rPr>
              <a:t>death </a:t>
            </a:r>
            <a:r>
              <a:rPr sz="1600" spc="-90" dirty="0">
                <a:solidFill>
                  <a:srgbClr val="333333"/>
                </a:solidFill>
                <a:latin typeface="Arial Black"/>
                <a:cs typeface="Arial Black"/>
              </a:rPr>
              <a:t>by</a:t>
            </a:r>
            <a:r>
              <a:rPr sz="1600" spc="-7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-170" dirty="0">
                <a:solidFill>
                  <a:srgbClr val="333333"/>
                </a:solidFill>
                <a:latin typeface="Arial Black"/>
                <a:cs typeface="Arial Black"/>
              </a:rPr>
              <a:t>79%</a:t>
            </a:r>
            <a:r>
              <a:rPr sz="1600" spc="-9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versus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Clb+O</a:t>
            </a:r>
            <a:endParaRPr sz="1600">
              <a:latin typeface="Arial MT"/>
              <a:cs typeface="Arial MT"/>
            </a:endParaRPr>
          </a:p>
          <a:p>
            <a:pPr marL="140335">
              <a:lnSpc>
                <a:spcPct val="100000"/>
              </a:lnSpc>
              <a:spcBef>
                <a:spcPts val="490"/>
              </a:spcBef>
            </a:pPr>
            <a:r>
              <a:rPr sz="1600" spc="-105" dirty="0">
                <a:solidFill>
                  <a:srgbClr val="009FDF"/>
                </a:solidFill>
                <a:latin typeface="Arial MT"/>
                <a:cs typeface="Arial MT"/>
              </a:rPr>
              <a:t>–</a:t>
            </a:r>
            <a:r>
              <a:rPr sz="1600" spc="-235" dirty="0">
                <a:solidFill>
                  <a:srgbClr val="009FDF"/>
                </a:solidFill>
                <a:latin typeface="Arial MT"/>
                <a:cs typeface="Arial MT"/>
              </a:rPr>
              <a:t> </a:t>
            </a:r>
            <a:r>
              <a:rPr sz="1600" spc="-80" dirty="0">
                <a:solidFill>
                  <a:srgbClr val="333333"/>
                </a:solidFill>
                <a:latin typeface="Arial MT"/>
                <a:cs typeface="Arial MT"/>
              </a:rPr>
              <a:t>HR</a:t>
            </a:r>
            <a:r>
              <a:rPr sz="16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0.214</a:t>
            </a:r>
            <a:r>
              <a:rPr sz="16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30" dirty="0">
                <a:solidFill>
                  <a:srgbClr val="333333"/>
                </a:solidFill>
                <a:latin typeface="Arial MT"/>
                <a:cs typeface="Arial MT"/>
              </a:rPr>
              <a:t>(95%</a:t>
            </a:r>
            <a:r>
              <a:rPr sz="16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70" dirty="0">
                <a:solidFill>
                  <a:srgbClr val="333333"/>
                </a:solidFill>
                <a:latin typeface="Arial MT"/>
                <a:cs typeface="Arial MT"/>
              </a:rPr>
              <a:t>CI,</a:t>
            </a:r>
            <a:r>
              <a:rPr sz="1600" spc="-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0.138-</a:t>
            </a:r>
            <a:endParaRPr sz="1600">
              <a:latin typeface="Arial MT"/>
              <a:cs typeface="Arial MT"/>
            </a:endParaRPr>
          </a:p>
          <a:p>
            <a:pPr marL="268605">
              <a:lnSpc>
                <a:spcPct val="100000"/>
              </a:lnSpc>
              <a:tabLst>
                <a:tab pos="1373505" algn="l"/>
              </a:tabLst>
            </a:pP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0.334);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i="1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1600" i="1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&lt;</a:t>
            </a:r>
            <a:r>
              <a:rPr sz="1600" spc="-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0.0001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600">
              <a:latin typeface="Arial MT"/>
              <a:cs typeface="Arial MT"/>
            </a:endParaRPr>
          </a:p>
          <a:p>
            <a:pPr marL="141605" marR="356235" indent="-129539">
              <a:lnSpc>
                <a:spcPct val="100000"/>
              </a:lnSpc>
              <a:buClr>
                <a:srgbClr val="009FDF"/>
              </a:buClr>
              <a:buChar char="•"/>
              <a:tabLst>
                <a:tab pos="141605" algn="l"/>
              </a:tabLst>
            </a:pP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Estimated</a:t>
            </a:r>
            <a:r>
              <a:rPr sz="1600" spc="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3.5-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year</a:t>
            </a:r>
            <a:r>
              <a:rPr sz="1600" spc="1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35" dirty="0">
                <a:solidFill>
                  <a:srgbClr val="333333"/>
                </a:solidFill>
                <a:latin typeface="Arial MT"/>
                <a:cs typeface="Arial MT"/>
              </a:rPr>
              <a:t>PFS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rates:</a:t>
            </a:r>
            <a:endParaRPr sz="1600">
              <a:latin typeface="Arial MT"/>
              <a:cs typeface="Arial MT"/>
            </a:endParaRPr>
          </a:p>
          <a:p>
            <a:pPr marL="268605" lvl="1" indent="-128270">
              <a:lnSpc>
                <a:spcPct val="100000"/>
              </a:lnSpc>
              <a:spcBef>
                <a:spcPts val="490"/>
              </a:spcBef>
              <a:buClr>
                <a:srgbClr val="009FDF"/>
              </a:buClr>
              <a:buFont typeface="Arial MT"/>
              <a:buChar char="–"/>
              <a:tabLst>
                <a:tab pos="268605" algn="l"/>
              </a:tabLst>
            </a:pPr>
            <a:r>
              <a:rPr sz="1600" spc="-150" dirty="0">
                <a:solidFill>
                  <a:srgbClr val="333333"/>
                </a:solidFill>
                <a:latin typeface="Arial Black"/>
                <a:cs typeface="Arial Black"/>
              </a:rPr>
              <a:t>74.6%</a:t>
            </a:r>
            <a:r>
              <a:rPr sz="1600" spc="-11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for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Ibr+Ven</a:t>
            </a:r>
            <a:endParaRPr sz="1600">
              <a:latin typeface="Arial MT"/>
              <a:cs typeface="Arial MT"/>
            </a:endParaRPr>
          </a:p>
          <a:p>
            <a:pPr marL="268605" lvl="1" indent="-128270">
              <a:lnSpc>
                <a:spcPct val="100000"/>
              </a:lnSpc>
              <a:spcBef>
                <a:spcPts val="505"/>
              </a:spcBef>
              <a:buClr>
                <a:srgbClr val="009FDF"/>
              </a:buClr>
              <a:buFont typeface="Arial MT"/>
              <a:buChar char="–"/>
              <a:tabLst>
                <a:tab pos="268605" algn="l"/>
              </a:tabLst>
            </a:pPr>
            <a:r>
              <a:rPr sz="1600" spc="-150" dirty="0">
                <a:solidFill>
                  <a:srgbClr val="333333"/>
                </a:solidFill>
                <a:latin typeface="Arial Black"/>
                <a:cs typeface="Arial Black"/>
              </a:rPr>
              <a:t>24.8%</a:t>
            </a:r>
            <a:r>
              <a:rPr sz="1600" spc="-11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for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 Clb+O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6281" y="6544363"/>
            <a:ext cx="1447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76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556" y="1981200"/>
            <a:ext cx="5850890" cy="3534410"/>
          </a:xfrm>
          <a:custGeom>
            <a:avLst/>
            <a:gdLst/>
            <a:ahLst/>
            <a:cxnLst/>
            <a:rect l="l" t="t" r="r" b="b"/>
            <a:pathLst>
              <a:path w="5850890" h="3534410">
                <a:moveTo>
                  <a:pt x="5850636" y="0"/>
                </a:moveTo>
                <a:lnTo>
                  <a:pt x="0" y="0"/>
                </a:lnTo>
                <a:lnTo>
                  <a:pt x="0" y="3534155"/>
                </a:lnTo>
                <a:lnTo>
                  <a:pt x="5850636" y="3534155"/>
                </a:lnTo>
                <a:lnTo>
                  <a:pt x="5850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22433" y="4863866"/>
          <a:ext cx="5575294" cy="313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785"/>
                <a:gridCol w="207645"/>
                <a:gridCol w="285750"/>
                <a:gridCol w="311784"/>
                <a:gridCol w="275590"/>
                <a:gridCol w="287019"/>
                <a:gridCol w="287019"/>
                <a:gridCol w="287019"/>
                <a:gridCol w="287019"/>
                <a:gridCol w="287019"/>
                <a:gridCol w="287020"/>
                <a:gridCol w="287020"/>
                <a:gridCol w="287020"/>
                <a:gridCol w="287020"/>
                <a:gridCol w="287020"/>
                <a:gridCol w="287020"/>
                <a:gridCol w="298450"/>
                <a:gridCol w="276225"/>
                <a:gridCol w="196850"/>
              </a:tblGrid>
              <a:tr h="104139">
                <a:tc>
                  <a:txBody>
                    <a:bodyPr/>
                    <a:lstStyle/>
                    <a:p>
                      <a:pPr marR="4445" algn="r">
                        <a:lnSpc>
                          <a:spcPts val="680"/>
                        </a:lnSpc>
                        <a:spcBef>
                          <a:spcPts val="40"/>
                        </a:spcBef>
                      </a:pPr>
                      <a:r>
                        <a:rPr sz="60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Patients</a:t>
                      </a:r>
                      <a:r>
                        <a:rPr sz="600" spc="1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at</a:t>
                      </a:r>
                      <a:r>
                        <a:rPr sz="600" spc="4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2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risk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R="5715" algn="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10" dirty="0">
                          <a:solidFill>
                            <a:srgbClr val="003479"/>
                          </a:solidFill>
                          <a:latin typeface="Arial MT"/>
                          <a:cs typeface="Arial MT"/>
                        </a:rPr>
                        <a:t>Ibr+Ven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106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88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87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85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80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79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76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74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52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48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5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680"/>
                        </a:lnSpc>
                        <a:spcBef>
                          <a:spcPts val="45"/>
                        </a:spcBef>
                      </a:pPr>
                      <a:r>
                        <a:rPr sz="600" spc="-5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</a:tr>
              <a:tr h="104139">
                <a:tc>
                  <a:txBody>
                    <a:bodyPr/>
                    <a:lstStyle/>
                    <a:p>
                      <a:pPr marR="5080" algn="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10" dirty="0">
                          <a:solidFill>
                            <a:srgbClr val="359942"/>
                          </a:solidFill>
                          <a:latin typeface="Arial MT"/>
                          <a:cs typeface="Arial MT"/>
                        </a:rPr>
                        <a:t>Clb+O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105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104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101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95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65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56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50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43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38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34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31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30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28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25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5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675"/>
                        </a:lnSpc>
                        <a:spcBef>
                          <a:spcPts val="45"/>
                        </a:spcBef>
                      </a:pPr>
                      <a:r>
                        <a:rPr sz="600" spc="-50" dirty="0">
                          <a:solidFill>
                            <a:srgbClr val="333333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267179" y="2025437"/>
            <a:ext cx="2351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333333"/>
                </a:solidFill>
                <a:latin typeface="Arial Black"/>
                <a:cs typeface="Arial Black"/>
              </a:rPr>
              <a:t>Progression-</a:t>
            </a:r>
            <a:r>
              <a:rPr sz="1200" spc="-95" dirty="0">
                <a:solidFill>
                  <a:srgbClr val="333333"/>
                </a:solidFill>
                <a:latin typeface="Arial Black"/>
                <a:cs typeface="Arial Black"/>
              </a:rPr>
              <a:t>Free</a:t>
            </a:r>
            <a:r>
              <a:rPr sz="1200" spc="-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333333"/>
                </a:solidFill>
                <a:latin typeface="Arial Black"/>
                <a:cs typeface="Arial Black"/>
              </a:rPr>
              <a:t>Survival</a:t>
            </a:r>
            <a:r>
              <a:rPr sz="1200" spc="-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333333"/>
                </a:solidFill>
                <a:latin typeface="Arial Black"/>
                <a:cs typeface="Arial Black"/>
              </a:rPr>
              <a:t>(IRC)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2639" y="2600154"/>
            <a:ext cx="469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003479"/>
                </a:solidFill>
                <a:latin typeface="Arial Black"/>
                <a:cs typeface="Arial Black"/>
              </a:rPr>
              <a:t>Ibr+Ven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9261" y="3632626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359942"/>
                </a:solidFill>
                <a:latin typeface="Arial Black"/>
                <a:cs typeface="Arial Black"/>
              </a:rPr>
              <a:t>Clb+O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81836" y="2319908"/>
            <a:ext cx="4711700" cy="2011680"/>
            <a:chOff x="981836" y="2319908"/>
            <a:chExt cx="4711700" cy="2011680"/>
          </a:xfrm>
        </p:grpSpPr>
        <p:sp>
          <p:nvSpPr>
            <p:cNvPr id="18" name="object 18"/>
            <p:cNvSpPr/>
            <p:nvPr/>
          </p:nvSpPr>
          <p:spPr>
            <a:xfrm>
              <a:off x="1005077" y="2329433"/>
              <a:ext cx="4646930" cy="1975485"/>
            </a:xfrm>
            <a:custGeom>
              <a:avLst/>
              <a:gdLst/>
              <a:ahLst/>
              <a:cxnLst/>
              <a:rect l="l" t="t" r="r" b="b"/>
              <a:pathLst>
                <a:path w="4646930" h="1975485">
                  <a:moveTo>
                    <a:pt x="4646676" y="1975104"/>
                  </a:moveTo>
                  <a:lnTo>
                    <a:pt x="4453407" y="1975104"/>
                  </a:lnTo>
                  <a:lnTo>
                    <a:pt x="4452514" y="1898533"/>
                  </a:lnTo>
                  <a:lnTo>
                    <a:pt x="4452216" y="1859127"/>
                  </a:lnTo>
                  <a:lnTo>
                    <a:pt x="4452514" y="1844391"/>
                  </a:lnTo>
                  <a:lnTo>
                    <a:pt x="4453407" y="1841830"/>
                  </a:lnTo>
                  <a:lnTo>
                    <a:pt x="4450507" y="1841465"/>
                  </a:lnTo>
                  <a:lnTo>
                    <a:pt x="4442579" y="1841506"/>
                  </a:lnTo>
                  <a:lnTo>
                    <a:pt x="4434353" y="1841708"/>
                  </a:lnTo>
                  <a:lnTo>
                    <a:pt x="4430560" y="1841830"/>
                  </a:lnTo>
                  <a:lnTo>
                    <a:pt x="4430560" y="1732216"/>
                  </a:lnTo>
                  <a:lnTo>
                    <a:pt x="4124477" y="1732216"/>
                  </a:lnTo>
                  <a:lnTo>
                    <a:pt x="4124477" y="1691246"/>
                  </a:lnTo>
                  <a:lnTo>
                    <a:pt x="3911053" y="1691246"/>
                  </a:lnTo>
                  <a:lnTo>
                    <a:pt x="3911053" y="1641436"/>
                  </a:lnTo>
                  <a:lnTo>
                    <a:pt x="3894861" y="1641436"/>
                  </a:lnTo>
                  <a:lnTo>
                    <a:pt x="3894861" y="1575460"/>
                  </a:lnTo>
                  <a:lnTo>
                    <a:pt x="3799509" y="1575460"/>
                  </a:lnTo>
                  <a:lnTo>
                    <a:pt x="3799509" y="1548942"/>
                  </a:lnTo>
                  <a:lnTo>
                    <a:pt x="3547211" y="1548942"/>
                  </a:lnTo>
                  <a:lnTo>
                    <a:pt x="3547211" y="1501508"/>
                  </a:lnTo>
                  <a:lnTo>
                    <a:pt x="3367265" y="1501508"/>
                  </a:lnTo>
                  <a:lnTo>
                    <a:pt x="3367265" y="1478216"/>
                  </a:lnTo>
                  <a:lnTo>
                    <a:pt x="3018345" y="1478216"/>
                  </a:lnTo>
                  <a:lnTo>
                    <a:pt x="3018345" y="1447698"/>
                  </a:lnTo>
                  <a:lnTo>
                    <a:pt x="2996920" y="1447698"/>
                  </a:lnTo>
                  <a:lnTo>
                    <a:pt x="2996920" y="1428407"/>
                  </a:lnTo>
                  <a:lnTo>
                    <a:pt x="2657348" y="1428407"/>
                  </a:lnTo>
                  <a:lnTo>
                    <a:pt x="2657348" y="1354442"/>
                  </a:lnTo>
                  <a:lnTo>
                    <a:pt x="2516441" y="1354442"/>
                  </a:lnTo>
                  <a:lnTo>
                    <a:pt x="2516441" y="1331912"/>
                  </a:lnTo>
                  <a:lnTo>
                    <a:pt x="2460269" y="1331912"/>
                  </a:lnTo>
                  <a:lnTo>
                    <a:pt x="2460269" y="1308049"/>
                  </a:lnTo>
                  <a:lnTo>
                    <a:pt x="2368245" y="1308049"/>
                  </a:lnTo>
                  <a:lnTo>
                    <a:pt x="2368245" y="1285900"/>
                  </a:lnTo>
                  <a:lnTo>
                    <a:pt x="2326030" y="1285900"/>
                  </a:lnTo>
                  <a:lnTo>
                    <a:pt x="2326030" y="1264043"/>
                  </a:lnTo>
                  <a:lnTo>
                    <a:pt x="2295728" y="1264043"/>
                  </a:lnTo>
                  <a:lnTo>
                    <a:pt x="2295728" y="1190180"/>
                  </a:lnTo>
                  <a:lnTo>
                    <a:pt x="2281288" y="1190180"/>
                  </a:lnTo>
                  <a:lnTo>
                    <a:pt x="2281288" y="1164323"/>
                  </a:lnTo>
                  <a:lnTo>
                    <a:pt x="2267483" y="1164323"/>
                  </a:lnTo>
                  <a:lnTo>
                    <a:pt x="2267483" y="1143127"/>
                  </a:lnTo>
                  <a:lnTo>
                    <a:pt x="2076754" y="1143127"/>
                  </a:lnTo>
                  <a:lnTo>
                    <a:pt x="2076754" y="1124966"/>
                  </a:lnTo>
                  <a:lnTo>
                    <a:pt x="2056130" y="1124966"/>
                  </a:lnTo>
                  <a:lnTo>
                    <a:pt x="2056130" y="1099108"/>
                  </a:lnTo>
                  <a:lnTo>
                    <a:pt x="2012810" y="1099108"/>
                  </a:lnTo>
                  <a:lnTo>
                    <a:pt x="2012810" y="1074775"/>
                  </a:lnTo>
                  <a:lnTo>
                    <a:pt x="1953463" y="1074775"/>
                  </a:lnTo>
                  <a:lnTo>
                    <a:pt x="1953463" y="1052626"/>
                  </a:lnTo>
                  <a:lnTo>
                    <a:pt x="1776691" y="1052626"/>
                  </a:lnTo>
                  <a:lnTo>
                    <a:pt x="1776691" y="1006424"/>
                  </a:lnTo>
                  <a:lnTo>
                    <a:pt x="1729892" y="1006424"/>
                  </a:lnTo>
                  <a:lnTo>
                    <a:pt x="1729892" y="986078"/>
                  </a:lnTo>
                  <a:lnTo>
                    <a:pt x="1593265" y="986078"/>
                  </a:lnTo>
                  <a:lnTo>
                    <a:pt x="1593265" y="897102"/>
                  </a:lnTo>
                  <a:lnTo>
                    <a:pt x="1586598" y="897102"/>
                  </a:lnTo>
                  <a:lnTo>
                    <a:pt x="1586598" y="851560"/>
                  </a:lnTo>
                  <a:lnTo>
                    <a:pt x="1577403" y="851560"/>
                  </a:lnTo>
                  <a:lnTo>
                    <a:pt x="1577403" y="833120"/>
                  </a:lnTo>
                  <a:lnTo>
                    <a:pt x="1404759" y="833120"/>
                  </a:lnTo>
                  <a:lnTo>
                    <a:pt x="1404759" y="808215"/>
                  </a:lnTo>
                  <a:lnTo>
                    <a:pt x="1358582" y="808215"/>
                  </a:lnTo>
                  <a:lnTo>
                    <a:pt x="1358582" y="780554"/>
                  </a:lnTo>
                  <a:lnTo>
                    <a:pt x="1340015" y="780554"/>
                  </a:lnTo>
                  <a:lnTo>
                    <a:pt x="1340015" y="761441"/>
                  </a:lnTo>
                  <a:lnTo>
                    <a:pt x="1331772" y="761441"/>
                  </a:lnTo>
                  <a:lnTo>
                    <a:pt x="1331772" y="565327"/>
                  </a:lnTo>
                  <a:lnTo>
                    <a:pt x="1318437" y="565327"/>
                  </a:lnTo>
                  <a:lnTo>
                    <a:pt x="1318437" y="435102"/>
                  </a:lnTo>
                  <a:lnTo>
                    <a:pt x="1309242" y="435102"/>
                  </a:lnTo>
                  <a:lnTo>
                    <a:pt x="1309242" y="220167"/>
                  </a:lnTo>
                  <a:lnTo>
                    <a:pt x="1298448" y="220167"/>
                  </a:lnTo>
                  <a:lnTo>
                    <a:pt x="1298448" y="173672"/>
                  </a:lnTo>
                  <a:lnTo>
                    <a:pt x="1076934" y="173672"/>
                  </a:lnTo>
                  <a:lnTo>
                    <a:pt x="1076934" y="150291"/>
                  </a:lnTo>
                  <a:lnTo>
                    <a:pt x="1042974" y="150291"/>
                  </a:lnTo>
                  <a:lnTo>
                    <a:pt x="1042974" y="128435"/>
                  </a:lnTo>
                  <a:lnTo>
                    <a:pt x="783221" y="128435"/>
                  </a:lnTo>
                  <a:lnTo>
                    <a:pt x="783221" y="85369"/>
                  </a:lnTo>
                  <a:lnTo>
                    <a:pt x="485711" y="85369"/>
                  </a:lnTo>
                  <a:lnTo>
                    <a:pt x="485711" y="65684"/>
                  </a:lnTo>
                  <a:lnTo>
                    <a:pt x="453339" y="65684"/>
                  </a:lnTo>
                  <a:lnTo>
                    <a:pt x="453339" y="48768"/>
                  </a:lnTo>
                  <a:lnTo>
                    <a:pt x="348449" y="48768"/>
                  </a:lnTo>
                  <a:lnTo>
                    <a:pt x="348449" y="23101"/>
                  </a:lnTo>
                  <a:lnTo>
                    <a:pt x="233248" y="23101"/>
                  </a:lnTo>
                  <a:lnTo>
                    <a:pt x="23324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359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4708" y="2394152"/>
              <a:ext cx="2408555" cy="1387475"/>
            </a:xfrm>
            <a:custGeom>
              <a:avLst/>
              <a:gdLst/>
              <a:ahLst/>
              <a:cxnLst/>
              <a:rect l="l" t="t" r="r" b="b"/>
              <a:pathLst>
                <a:path w="2408554" h="1387475">
                  <a:moveTo>
                    <a:pt x="50393" y="17132"/>
                  </a:moveTo>
                  <a:lnTo>
                    <a:pt x="33261" y="17132"/>
                  </a:lnTo>
                  <a:lnTo>
                    <a:pt x="33261" y="0"/>
                  </a:lnTo>
                  <a:lnTo>
                    <a:pt x="17132" y="0"/>
                  </a:lnTo>
                  <a:lnTo>
                    <a:pt x="17132" y="17132"/>
                  </a:lnTo>
                  <a:lnTo>
                    <a:pt x="0" y="17132"/>
                  </a:lnTo>
                  <a:lnTo>
                    <a:pt x="0" y="33261"/>
                  </a:lnTo>
                  <a:lnTo>
                    <a:pt x="17132" y="33261"/>
                  </a:lnTo>
                  <a:lnTo>
                    <a:pt x="17132" y="50393"/>
                  </a:lnTo>
                  <a:lnTo>
                    <a:pt x="33261" y="50393"/>
                  </a:lnTo>
                  <a:lnTo>
                    <a:pt x="33261" y="33261"/>
                  </a:lnTo>
                  <a:lnTo>
                    <a:pt x="50393" y="33261"/>
                  </a:lnTo>
                  <a:lnTo>
                    <a:pt x="50393" y="17132"/>
                  </a:lnTo>
                  <a:close/>
                </a:path>
                <a:path w="2408554" h="1387475">
                  <a:moveTo>
                    <a:pt x="239369" y="59804"/>
                  </a:moveTo>
                  <a:lnTo>
                    <a:pt x="222237" y="59804"/>
                  </a:lnTo>
                  <a:lnTo>
                    <a:pt x="222237" y="42672"/>
                  </a:lnTo>
                  <a:lnTo>
                    <a:pt x="206108" y="42672"/>
                  </a:lnTo>
                  <a:lnTo>
                    <a:pt x="206108" y="59804"/>
                  </a:lnTo>
                  <a:lnTo>
                    <a:pt x="188976" y="59804"/>
                  </a:lnTo>
                  <a:lnTo>
                    <a:pt x="188976" y="75933"/>
                  </a:lnTo>
                  <a:lnTo>
                    <a:pt x="206108" y="75933"/>
                  </a:lnTo>
                  <a:lnTo>
                    <a:pt x="206108" y="93065"/>
                  </a:lnTo>
                  <a:lnTo>
                    <a:pt x="222237" y="93065"/>
                  </a:lnTo>
                  <a:lnTo>
                    <a:pt x="222237" y="75933"/>
                  </a:lnTo>
                  <a:lnTo>
                    <a:pt x="239369" y="75933"/>
                  </a:lnTo>
                  <a:lnTo>
                    <a:pt x="239369" y="59804"/>
                  </a:lnTo>
                  <a:close/>
                </a:path>
                <a:path w="2408554" h="1387475">
                  <a:moveTo>
                    <a:pt x="1086713" y="911720"/>
                  </a:moveTo>
                  <a:lnTo>
                    <a:pt x="1069581" y="911720"/>
                  </a:lnTo>
                  <a:lnTo>
                    <a:pt x="1069581" y="894588"/>
                  </a:lnTo>
                  <a:lnTo>
                    <a:pt x="1053452" y="894588"/>
                  </a:lnTo>
                  <a:lnTo>
                    <a:pt x="1053452" y="911720"/>
                  </a:lnTo>
                  <a:lnTo>
                    <a:pt x="1039469" y="911720"/>
                  </a:lnTo>
                  <a:lnTo>
                    <a:pt x="1036320" y="911720"/>
                  </a:lnTo>
                  <a:lnTo>
                    <a:pt x="1022337" y="911720"/>
                  </a:lnTo>
                  <a:lnTo>
                    <a:pt x="1022337" y="894588"/>
                  </a:lnTo>
                  <a:lnTo>
                    <a:pt x="1006208" y="894588"/>
                  </a:lnTo>
                  <a:lnTo>
                    <a:pt x="1006208" y="911720"/>
                  </a:lnTo>
                  <a:lnTo>
                    <a:pt x="989076" y="911720"/>
                  </a:lnTo>
                  <a:lnTo>
                    <a:pt x="989076" y="927849"/>
                  </a:lnTo>
                  <a:lnTo>
                    <a:pt x="1006208" y="927849"/>
                  </a:lnTo>
                  <a:lnTo>
                    <a:pt x="1006208" y="944981"/>
                  </a:lnTo>
                  <a:lnTo>
                    <a:pt x="1022337" y="944981"/>
                  </a:lnTo>
                  <a:lnTo>
                    <a:pt x="1022337" y="927849"/>
                  </a:lnTo>
                  <a:lnTo>
                    <a:pt x="1036320" y="927849"/>
                  </a:lnTo>
                  <a:lnTo>
                    <a:pt x="1039469" y="927849"/>
                  </a:lnTo>
                  <a:lnTo>
                    <a:pt x="1053452" y="927849"/>
                  </a:lnTo>
                  <a:lnTo>
                    <a:pt x="1053452" y="944981"/>
                  </a:lnTo>
                  <a:lnTo>
                    <a:pt x="1069581" y="944981"/>
                  </a:lnTo>
                  <a:lnTo>
                    <a:pt x="1069581" y="927849"/>
                  </a:lnTo>
                  <a:lnTo>
                    <a:pt x="1086713" y="927849"/>
                  </a:lnTo>
                  <a:lnTo>
                    <a:pt x="1086713" y="911720"/>
                  </a:lnTo>
                  <a:close/>
                </a:path>
                <a:path w="2408554" h="1387475">
                  <a:moveTo>
                    <a:pt x="1374749" y="981824"/>
                  </a:moveTo>
                  <a:lnTo>
                    <a:pt x="1357617" y="981824"/>
                  </a:lnTo>
                  <a:lnTo>
                    <a:pt x="1357617" y="964692"/>
                  </a:lnTo>
                  <a:lnTo>
                    <a:pt x="1341488" y="964692"/>
                  </a:lnTo>
                  <a:lnTo>
                    <a:pt x="1341488" y="981824"/>
                  </a:lnTo>
                  <a:lnTo>
                    <a:pt x="1324356" y="981824"/>
                  </a:lnTo>
                  <a:lnTo>
                    <a:pt x="1324356" y="997953"/>
                  </a:lnTo>
                  <a:lnTo>
                    <a:pt x="1341488" y="997953"/>
                  </a:lnTo>
                  <a:lnTo>
                    <a:pt x="1341488" y="1015085"/>
                  </a:lnTo>
                  <a:lnTo>
                    <a:pt x="1357617" y="1015085"/>
                  </a:lnTo>
                  <a:lnTo>
                    <a:pt x="1357617" y="997953"/>
                  </a:lnTo>
                  <a:lnTo>
                    <a:pt x="1374749" y="997953"/>
                  </a:lnTo>
                  <a:lnTo>
                    <a:pt x="1374749" y="981824"/>
                  </a:lnTo>
                  <a:close/>
                </a:path>
                <a:path w="2408554" h="1387475">
                  <a:moveTo>
                    <a:pt x="1551533" y="1071740"/>
                  </a:moveTo>
                  <a:lnTo>
                    <a:pt x="1534401" y="1071740"/>
                  </a:lnTo>
                  <a:lnTo>
                    <a:pt x="1534401" y="1054608"/>
                  </a:lnTo>
                  <a:lnTo>
                    <a:pt x="1518272" y="1054608"/>
                  </a:lnTo>
                  <a:lnTo>
                    <a:pt x="1518272" y="1071740"/>
                  </a:lnTo>
                  <a:lnTo>
                    <a:pt x="1501140" y="1071740"/>
                  </a:lnTo>
                  <a:lnTo>
                    <a:pt x="1501140" y="1087869"/>
                  </a:lnTo>
                  <a:lnTo>
                    <a:pt x="1518272" y="1087869"/>
                  </a:lnTo>
                  <a:lnTo>
                    <a:pt x="1518272" y="1105001"/>
                  </a:lnTo>
                  <a:lnTo>
                    <a:pt x="1534401" y="1105001"/>
                  </a:lnTo>
                  <a:lnTo>
                    <a:pt x="1534401" y="1087869"/>
                  </a:lnTo>
                  <a:lnTo>
                    <a:pt x="1551533" y="1087869"/>
                  </a:lnTo>
                  <a:lnTo>
                    <a:pt x="1551533" y="1071740"/>
                  </a:lnTo>
                  <a:close/>
                </a:path>
                <a:path w="2408554" h="1387475">
                  <a:moveTo>
                    <a:pt x="2104745" y="1353680"/>
                  </a:moveTo>
                  <a:lnTo>
                    <a:pt x="2087613" y="1353680"/>
                  </a:lnTo>
                  <a:lnTo>
                    <a:pt x="2087613" y="1336548"/>
                  </a:lnTo>
                  <a:lnTo>
                    <a:pt x="2071484" y="1336548"/>
                  </a:lnTo>
                  <a:lnTo>
                    <a:pt x="2071484" y="1353680"/>
                  </a:lnTo>
                  <a:lnTo>
                    <a:pt x="2054352" y="1353680"/>
                  </a:lnTo>
                  <a:lnTo>
                    <a:pt x="2054352" y="1369809"/>
                  </a:lnTo>
                  <a:lnTo>
                    <a:pt x="2071484" y="1369809"/>
                  </a:lnTo>
                  <a:lnTo>
                    <a:pt x="2071484" y="1386941"/>
                  </a:lnTo>
                  <a:lnTo>
                    <a:pt x="2087613" y="1386941"/>
                  </a:lnTo>
                  <a:lnTo>
                    <a:pt x="2087613" y="1369809"/>
                  </a:lnTo>
                  <a:lnTo>
                    <a:pt x="2104745" y="1369809"/>
                  </a:lnTo>
                  <a:lnTo>
                    <a:pt x="2104745" y="1353680"/>
                  </a:lnTo>
                  <a:close/>
                </a:path>
                <a:path w="2408554" h="1387475">
                  <a:moveTo>
                    <a:pt x="2408021" y="1353680"/>
                  </a:moveTo>
                  <a:lnTo>
                    <a:pt x="2390889" y="1353680"/>
                  </a:lnTo>
                  <a:lnTo>
                    <a:pt x="2390889" y="1336548"/>
                  </a:lnTo>
                  <a:lnTo>
                    <a:pt x="2374760" y="1336548"/>
                  </a:lnTo>
                  <a:lnTo>
                    <a:pt x="2374760" y="1353680"/>
                  </a:lnTo>
                  <a:lnTo>
                    <a:pt x="2357628" y="1353680"/>
                  </a:lnTo>
                  <a:lnTo>
                    <a:pt x="2357628" y="1369809"/>
                  </a:lnTo>
                  <a:lnTo>
                    <a:pt x="2374760" y="1369809"/>
                  </a:lnTo>
                  <a:lnTo>
                    <a:pt x="2374760" y="1386941"/>
                  </a:lnTo>
                  <a:lnTo>
                    <a:pt x="2390889" y="1386941"/>
                  </a:lnTo>
                  <a:lnTo>
                    <a:pt x="2390889" y="1369809"/>
                  </a:lnTo>
                  <a:lnTo>
                    <a:pt x="2408021" y="1369809"/>
                  </a:lnTo>
                  <a:lnTo>
                    <a:pt x="2408021" y="1353680"/>
                  </a:lnTo>
                  <a:close/>
                </a:path>
              </a:pathLst>
            </a:custGeom>
            <a:solidFill>
              <a:srgbClr val="359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2841" y="3937963"/>
              <a:ext cx="65634" cy="717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37924" y="4040072"/>
              <a:ext cx="437515" cy="291465"/>
            </a:xfrm>
            <a:custGeom>
              <a:avLst/>
              <a:gdLst/>
              <a:ahLst/>
              <a:cxnLst/>
              <a:rect l="l" t="t" r="r" b="b"/>
              <a:pathLst>
                <a:path w="437514" h="291464">
                  <a:moveTo>
                    <a:pt x="50393" y="17132"/>
                  </a:moveTo>
                  <a:lnTo>
                    <a:pt x="33261" y="17132"/>
                  </a:lnTo>
                  <a:lnTo>
                    <a:pt x="33261" y="0"/>
                  </a:lnTo>
                  <a:lnTo>
                    <a:pt x="17132" y="0"/>
                  </a:lnTo>
                  <a:lnTo>
                    <a:pt x="17132" y="17132"/>
                  </a:lnTo>
                  <a:lnTo>
                    <a:pt x="0" y="17132"/>
                  </a:lnTo>
                  <a:lnTo>
                    <a:pt x="0" y="33261"/>
                  </a:lnTo>
                  <a:lnTo>
                    <a:pt x="17132" y="33261"/>
                  </a:lnTo>
                  <a:lnTo>
                    <a:pt x="17132" y="50393"/>
                  </a:lnTo>
                  <a:lnTo>
                    <a:pt x="33261" y="50393"/>
                  </a:lnTo>
                  <a:lnTo>
                    <a:pt x="33261" y="33261"/>
                  </a:lnTo>
                  <a:lnTo>
                    <a:pt x="50393" y="33261"/>
                  </a:lnTo>
                  <a:lnTo>
                    <a:pt x="50393" y="17132"/>
                  </a:lnTo>
                  <a:close/>
                </a:path>
                <a:path w="437514" h="291464">
                  <a:moveTo>
                    <a:pt x="208889" y="17132"/>
                  </a:moveTo>
                  <a:lnTo>
                    <a:pt x="191757" y="17132"/>
                  </a:lnTo>
                  <a:lnTo>
                    <a:pt x="191757" y="0"/>
                  </a:lnTo>
                  <a:lnTo>
                    <a:pt x="175628" y="0"/>
                  </a:lnTo>
                  <a:lnTo>
                    <a:pt x="175628" y="17132"/>
                  </a:lnTo>
                  <a:lnTo>
                    <a:pt x="158496" y="17132"/>
                  </a:lnTo>
                  <a:lnTo>
                    <a:pt x="158496" y="33261"/>
                  </a:lnTo>
                  <a:lnTo>
                    <a:pt x="175628" y="33261"/>
                  </a:lnTo>
                  <a:lnTo>
                    <a:pt x="175628" y="50393"/>
                  </a:lnTo>
                  <a:lnTo>
                    <a:pt x="191757" y="50393"/>
                  </a:lnTo>
                  <a:lnTo>
                    <a:pt x="191757" y="33261"/>
                  </a:lnTo>
                  <a:lnTo>
                    <a:pt x="208889" y="33261"/>
                  </a:lnTo>
                  <a:lnTo>
                    <a:pt x="208889" y="17132"/>
                  </a:lnTo>
                  <a:close/>
                </a:path>
                <a:path w="437514" h="291464">
                  <a:moveTo>
                    <a:pt x="230225" y="117716"/>
                  </a:moveTo>
                  <a:lnTo>
                    <a:pt x="213093" y="117716"/>
                  </a:lnTo>
                  <a:lnTo>
                    <a:pt x="213093" y="100584"/>
                  </a:lnTo>
                  <a:lnTo>
                    <a:pt x="196964" y="100584"/>
                  </a:lnTo>
                  <a:lnTo>
                    <a:pt x="196964" y="117716"/>
                  </a:lnTo>
                  <a:lnTo>
                    <a:pt x="179832" y="117716"/>
                  </a:lnTo>
                  <a:lnTo>
                    <a:pt x="179832" y="133845"/>
                  </a:lnTo>
                  <a:lnTo>
                    <a:pt x="196964" y="133845"/>
                  </a:lnTo>
                  <a:lnTo>
                    <a:pt x="196964" y="150977"/>
                  </a:lnTo>
                  <a:lnTo>
                    <a:pt x="213093" y="150977"/>
                  </a:lnTo>
                  <a:lnTo>
                    <a:pt x="213093" y="133845"/>
                  </a:lnTo>
                  <a:lnTo>
                    <a:pt x="230225" y="133845"/>
                  </a:lnTo>
                  <a:lnTo>
                    <a:pt x="230225" y="117716"/>
                  </a:lnTo>
                  <a:close/>
                </a:path>
                <a:path w="437514" h="291464">
                  <a:moveTo>
                    <a:pt x="282041" y="257924"/>
                  </a:moveTo>
                  <a:lnTo>
                    <a:pt x="264909" y="257924"/>
                  </a:lnTo>
                  <a:lnTo>
                    <a:pt x="264909" y="240792"/>
                  </a:lnTo>
                  <a:lnTo>
                    <a:pt x="248780" y="240792"/>
                  </a:lnTo>
                  <a:lnTo>
                    <a:pt x="248780" y="257924"/>
                  </a:lnTo>
                  <a:lnTo>
                    <a:pt x="231648" y="257924"/>
                  </a:lnTo>
                  <a:lnTo>
                    <a:pt x="231648" y="274053"/>
                  </a:lnTo>
                  <a:lnTo>
                    <a:pt x="248780" y="274053"/>
                  </a:lnTo>
                  <a:lnTo>
                    <a:pt x="248780" y="291185"/>
                  </a:lnTo>
                  <a:lnTo>
                    <a:pt x="264909" y="291185"/>
                  </a:lnTo>
                  <a:lnTo>
                    <a:pt x="264909" y="274053"/>
                  </a:lnTo>
                  <a:lnTo>
                    <a:pt x="282041" y="274053"/>
                  </a:lnTo>
                  <a:lnTo>
                    <a:pt x="282041" y="257924"/>
                  </a:lnTo>
                  <a:close/>
                </a:path>
                <a:path w="437514" h="291464">
                  <a:moveTo>
                    <a:pt x="437489" y="257924"/>
                  </a:moveTo>
                  <a:lnTo>
                    <a:pt x="420357" y="257924"/>
                  </a:lnTo>
                  <a:lnTo>
                    <a:pt x="420357" y="240792"/>
                  </a:lnTo>
                  <a:lnTo>
                    <a:pt x="404228" y="240792"/>
                  </a:lnTo>
                  <a:lnTo>
                    <a:pt x="404228" y="257924"/>
                  </a:lnTo>
                  <a:lnTo>
                    <a:pt x="387096" y="257924"/>
                  </a:lnTo>
                  <a:lnTo>
                    <a:pt x="387096" y="274053"/>
                  </a:lnTo>
                  <a:lnTo>
                    <a:pt x="404228" y="274053"/>
                  </a:lnTo>
                  <a:lnTo>
                    <a:pt x="404228" y="291185"/>
                  </a:lnTo>
                  <a:lnTo>
                    <a:pt x="420357" y="291185"/>
                  </a:lnTo>
                  <a:lnTo>
                    <a:pt x="420357" y="274053"/>
                  </a:lnTo>
                  <a:lnTo>
                    <a:pt x="437489" y="274053"/>
                  </a:lnTo>
                  <a:lnTo>
                    <a:pt x="437489" y="257924"/>
                  </a:lnTo>
                  <a:close/>
                </a:path>
              </a:pathLst>
            </a:custGeom>
            <a:solidFill>
              <a:srgbClr val="359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1361" y="2329433"/>
              <a:ext cx="4692650" cy="687705"/>
            </a:xfrm>
            <a:custGeom>
              <a:avLst/>
              <a:gdLst/>
              <a:ahLst/>
              <a:cxnLst/>
              <a:rect l="l" t="t" r="r" b="b"/>
              <a:pathLst>
                <a:path w="4692650" h="687705">
                  <a:moveTo>
                    <a:pt x="0" y="0"/>
                  </a:moveTo>
                  <a:lnTo>
                    <a:pt x="98882" y="0"/>
                  </a:lnTo>
                  <a:lnTo>
                    <a:pt x="98882" y="24066"/>
                  </a:lnTo>
                  <a:lnTo>
                    <a:pt x="172834" y="24066"/>
                  </a:lnTo>
                  <a:lnTo>
                    <a:pt x="172834" y="44323"/>
                  </a:lnTo>
                  <a:lnTo>
                    <a:pt x="240449" y="44323"/>
                  </a:lnTo>
                  <a:lnTo>
                    <a:pt x="240449" y="83324"/>
                  </a:lnTo>
                  <a:lnTo>
                    <a:pt x="258064" y="83324"/>
                  </a:lnTo>
                  <a:lnTo>
                    <a:pt x="258064" y="106629"/>
                  </a:lnTo>
                  <a:lnTo>
                    <a:pt x="280911" y="106629"/>
                  </a:lnTo>
                  <a:lnTo>
                    <a:pt x="280911" y="129171"/>
                  </a:lnTo>
                  <a:lnTo>
                    <a:pt x="698957" y="129171"/>
                  </a:lnTo>
                  <a:lnTo>
                    <a:pt x="698957" y="149999"/>
                  </a:lnTo>
                  <a:lnTo>
                    <a:pt x="728954" y="149999"/>
                  </a:lnTo>
                  <a:lnTo>
                    <a:pt x="728954" y="171589"/>
                  </a:lnTo>
                  <a:lnTo>
                    <a:pt x="758952" y="171589"/>
                  </a:lnTo>
                  <a:lnTo>
                    <a:pt x="758952" y="194043"/>
                  </a:lnTo>
                  <a:lnTo>
                    <a:pt x="805446" y="194043"/>
                  </a:lnTo>
                  <a:lnTo>
                    <a:pt x="805446" y="215912"/>
                  </a:lnTo>
                  <a:lnTo>
                    <a:pt x="1048435" y="215912"/>
                  </a:lnTo>
                  <a:lnTo>
                    <a:pt x="1048435" y="237604"/>
                  </a:lnTo>
                  <a:lnTo>
                    <a:pt x="1120648" y="237604"/>
                  </a:lnTo>
                  <a:lnTo>
                    <a:pt x="1120648" y="260057"/>
                  </a:lnTo>
                  <a:lnTo>
                    <a:pt x="1336484" y="260057"/>
                  </a:lnTo>
                  <a:lnTo>
                    <a:pt x="1336484" y="281927"/>
                  </a:lnTo>
                  <a:lnTo>
                    <a:pt x="1616138" y="281927"/>
                  </a:lnTo>
                  <a:lnTo>
                    <a:pt x="1616138" y="302755"/>
                  </a:lnTo>
                  <a:lnTo>
                    <a:pt x="1959737" y="302755"/>
                  </a:lnTo>
                  <a:lnTo>
                    <a:pt x="1959737" y="325208"/>
                  </a:lnTo>
                  <a:lnTo>
                    <a:pt x="2292553" y="325208"/>
                  </a:lnTo>
                  <a:lnTo>
                    <a:pt x="2292553" y="347091"/>
                  </a:lnTo>
                  <a:lnTo>
                    <a:pt x="2317153" y="347091"/>
                  </a:lnTo>
                  <a:lnTo>
                    <a:pt x="2317153" y="368960"/>
                  </a:lnTo>
                  <a:lnTo>
                    <a:pt x="2340013" y="368960"/>
                  </a:lnTo>
                  <a:lnTo>
                    <a:pt x="2340013" y="390931"/>
                  </a:lnTo>
                  <a:lnTo>
                    <a:pt x="2691714" y="390931"/>
                  </a:lnTo>
                  <a:lnTo>
                    <a:pt x="2691714" y="412242"/>
                  </a:lnTo>
                  <a:lnTo>
                    <a:pt x="2860255" y="412242"/>
                  </a:lnTo>
                  <a:lnTo>
                    <a:pt x="2860255" y="434124"/>
                  </a:lnTo>
                  <a:lnTo>
                    <a:pt x="3025317" y="434124"/>
                  </a:lnTo>
                  <a:lnTo>
                    <a:pt x="3025317" y="456095"/>
                  </a:lnTo>
                  <a:lnTo>
                    <a:pt x="3369081" y="456095"/>
                  </a:lnTo>
                  <a:lnTo>
                    <a:pt x="3369081" y="480542"/>
                  </a:lnTo>
                  <a:lnTo>
                    <a:pt x="3377171" y="480542"/>
                  </a:lnTo>
                  <a:lnTo>
                    <a:pt x="3377171" y="504698"/>
                  </a:lnTo>
                  <a:lnTo>
                    <a:pt x="3392246" y="504698"/>
                  </a:lnTo>
                  <a:lnTo>
                    <a:pt x="3392246" y="525437"/>
                  </a:lnTo>
                  <a:lnTo>
                    <a:pt x="3742042" y="525437"/>
                  </a:lnTo>
                  <a:lnTo>
                    <a:pt x="3742042" y="548551"/>
                  </a:lnTo>
                  <a:lnTo>
                    <a:pt x="3789502" y="548551"/>
                  </a:lnTo>
                  <a:lnTo>
                    <a:pt x="3789502" y="569569"/>
                  </a:lnTo>
                  <a:lnTo>
                    <a:pt x="4099941" y="569569"/>
                  </a:lnTo>
                  <a:lnTo>
                    <a:pt x="4099941" y="604570"/>
                  </a:lnTo>
                  <a:lnTo>
                    <a:pt x="4434649" y="604570"/>
                  </a:lnTo>
                  <a:lnTo>
                    <a:pt x="4434649" y="643280"/>
                  </a:lnTo>
                  <a:lnTo>
                    <a:pt x="4450359" y="643280"/>
                  </a:lnTo>
                  <a:lnTo>
                    <a:pt x="4450359" y="687324"/>
                  </a:lnTo>
                  <a:lnTo>
                    <a:pt x="4692396" y="687324"/>
                  </a:lnTo>
                </a:path>
              </a:pathLst>
            </a:custGeom>
            <a:ln w="19049">
              <a:solidFill>
                <a:srgbClr val="00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64363" y="3845176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359942"/>
                </a:solidFill>
                <a:latin typeface="Arial Black"/>
                <a:cs typeface="Arial Black"/>
              </a:rPr>
              <a:t>24.8%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4419" y="3034332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003479"/>
                </a:solidFill>
                <a:latin typeface="Arial Black"/>
                <a:cs typeface="Arial Black"/>
              </a:rPr>
              <a:t>74.6%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4209" y="2308809"/>
            <a:ext cx="5057140" cy="2281555"/>
            <a:chOff x="914209" y="2308809"/>
            <a:chExt cx="5057140" cy="2281555"/>
          </a:xfrm>
        </p:grpSpPr>
        <p:sp>
          <p:nvSpPr>
            <p:cNvPr id="26" name="object 26"/>
            <p:cNvSpPr/>
            <p:nvPr/>
          </p:nvSpPr>
          <p:spPr>
            <a:xfrm>
              <a:off x="966152" y="2308809"/>
              <a:ext cx="4745990" cy="739775"/>
            </a:xfrm>
            <a:custGeom>
              <a:avLst/>
              <a:gdLst/>
              <a:ahLst/>
              <a:cxnLst/>
              <a:rect l="l" t="t" r="r" b="b"/>
              <a:pathLst>
                <a:path w="4745990" h="739775">
                  <a:moveTo>
                    <a:pt x="50393" y="17132"/>
                  </a:moveTo>
                  <a:lnTo>
                    <a:pt x="33261" y="17132"/>
                  </a:lnTo>
                  <a:lnTo>
                    <a:pt x="33261" y="0"/>
                  </a:lnTo>
                  <a:lnTo>
                    <a:pt x="17132" y="0"/>
                  </a:lnTo>
                  <a:lnTo>
                    <a:pt x="17132" y="17132"/>
                  </a:lnTo>
                  <a:lnTo>
                    <a:pt x="0" y="17132"/>
                  </a:lnTo>
                  <a:lnTo>
                    <a:pt x="0" y="33261"/>
                  </a:lnTo>
                  <a:lnTo>
                    <a:pt x="17132" y="33261"/>
                  </a:lnTo>
                  <a:lnTo>
                    <a:pt x="17132" y="50393"/>
                  </a:lnTo>
                  <a:lnTo>
                    <a:pt x="33261" y="50393"/>
                  </a:lnTo>
                  <a:lnTo>
                    <a:pt x="33261" y="33261"/>
                  </a:lnTo>
                  <a:lnTo>
                    <a:pt x="50393" y="33261"/>
                  </a:lnTo>
                  <a:lnTo>
                    <a:pt x="50393" y="17132"/>
                  </a:lnTo>
                  <a:close/>
                </a:path>
                <a:path w="4745990" h="739775">
                  <a:moveTo>
                    <a:pt x="312521" y="122288"/>
                  </a:moveTo>
                  <a:lnTo>
                    <a:pt x="295389" y="122288"/>
                  </a:lnTo>
                  <a:lnTo>
                    <a:pt x="295389" y="105156"/>
                  </a:lnTo>
                  <a:lnTo>
                    <a:pt x="279260" y="105156"/>
                  </a:lnTo>
                  <a:lnTo>
                    <a:pt x="279260" y="122288"/>
                  </a:lnTo>
                  <a:lnTo>
                    <a:pt x="262128" y="122288"/>
                  </a:lnTo>
                  <a:lnTo>
                    <a:pt x="262128" y="138417"/>
                  </a:lnTo>
                  <a:lnTo>
                    <a:pt x="279260" y="138417"/>
                  </a:lnTo>
                  <a:lnTo>
                    <a:pt x="279260" y="155549"/>
                  </a:lnTo>
                  <a:lnTo>
                    <a:pt x="295389" y="155549"/>
                  </a:lnTo>
                  <a:lnTo>
                    <a:pt x="295389" y="138417"/>
                  </a:lnTo>
                  <a:lnTo>
                    <a:pt x="312521" y="138417"/>
                  </a:lnTo>
                  <a:lnTo>
                    <a:pt x="312521" y="122288"/>
                  </a:lnTo>
                  <a:close/>
                </a:path>
                <a:path w="4745990" h="739775">
                  <a:moveTo>
                    <a:pt x="2017877" y="340220"/>
                  </a:moveTo>
                  <a:lnTo>
                    <a:pt x="2000745" y="340220"/>
                  </a:lnTo>
                  <a:lnTo>
                    <a:pt x="2000745" y="323088"/>
                  </a:lnTo>
                  <a:lnTo>
                    <a:pt x="1984616" y="323088"/>
                  </a:lnTo>
                  <a:lnTo>
                    <a:pt x="1984616" y="340220"/>
                  </a:lnTo>
                  <a:lnTo>
                    <a:pt x="1967484" y="340220"/>
                  </a:lnTo>
                  <a:lnTo>
                    <a:pt x="1967484" y="356349"/>
                  </a:lnTo>
                  <a:lnTo>
                    <a:pt x="1984616" y="356349"/>
                  </a:lnTo>
                  <a:lnTo>
                    <a:pt x="1984616" y="373481"/>
                  </a:lnTo>
                  <a:lnTo>
                    <a:pt x="2000745" y="373481"/>
                  </a:lnTo>
                  <a:lnTo>
                    <a:pt x="2000745" y="356349"/>
                  </a:lnTo>
                  <a:lnTo>
                    <a:pt x="2017877" y="356349"/>
                  </a:lnTo>
                  <a:lnTo>
                    <a:pt x="2017877" y="340220"/>
                  </a:lnTo>
                  <a:close/>
                </a:path>
                <a:path w="4745990" h="739775">
                  <a:moveTo>
                    <a:pt x="2703677" y="407276"/>
                  </a:moveTo>
                  <a:lnTo>
                    <a:pt x="2686545" y="407276"/>
                  </a:lnTo>
                  <a:lnTo>
                    <a:pt x="2686545" y="390144"/>
                  </a:lnTo>
                  <a:lnTo>
                    <a:pt x="2670416" y="390144"/>
                  </a:lnTo>
                  <a:lnTo>
                    <a:pt x="2670416" y="407276"/>
                  </a:lnTo>
                  <a:lnTo>
                    <a:pt x="2653284" y="407276"/>
                  </a:lnTo>
                  <a:lnTo>
                    <a:pt x="2653284" y="423405"/>
                  </a:lnTo>
                  <a:lnTo>
                    <a:pt x="2670416" y="423405"/>
                  </a:lnTo>
                  <a:lnTo>
                    <a:pt x="2670416" y="440537"/>
                  </a:lnTo>
                  <a:lnTo>
                    <a:pt x="2686545" y="440537"/>
                  </a:lnTo>
                  <a:lnTo>
                    <a:pt x="2686545" y="423405"/>
                  </a:lnTo>
                  <a:lnTo>
                    <a:pt x="2703677" y="423405"/>
                  </a:lnTo>
                  <a:lnTo>
                    <a:pt x="2703677" y="407276"/>
                  </a:lnTo>
                  <a:close/>
                </a:path>
                <a:path w="4745990" h="739775">
                  <a:moveTo>
                    <a:pt x="2775305" y="430136"/>
                  </a:moveTo>
                  <a:lnTo>
                    <a:pt x="2758173" y="430136"/>
                  </a:lnTo>
                  <a:lnTo>
                    <a:pt x="2758173" y="413004"/>
                  </a:lnTo>
                  <a:lnTo>
                    <a:pt x="2742044" y="413004"/>
                  </a:lnTo>
                  <a:lnTo>
                    <a:pt x="2742044" y="430136"/>
                  </a:lnTo>
                  <a:lnTo>
                    <a:pt x="2724912" y="430136"/>
                  </a:lnTo>
                  <a:lnTo>
                    <a:pt x="2724912" y="446265"/>
                  </a:lnTo>
                  <a:lnTo>
                    <a:pt x="2742044" y="446265"/>
                  </a:lnTo>
                  <a:lnTo>
                    <a:pt x="2742044" y="463397"/>
                  </a:lnTo>
                  <a:lnTo>
                    <a:pt x="2758173" y="463397"/>
                  </a:lnTo>
                  <a:lnTo>
                    <a:pt x="2758173" y="446265"/>
                  </a:lnTo>
                  <a:lnTo>
                    <a:pt x="2775305" y="446265"/>
                  </a:lnTo>
                  <a:lnTo>
                    <a:pt x="2775305" y="430136"/>
                  </a:lnTo>
                  <a:close/>
                </a:path>
                <a:path w="4745990" h="739775">
                  <a:moveTo>
                    <a:pt x="3791813" y="565772"/>
                  </a:moveTo>
                  <a:lnTo>
                    <a:pt x="3774681" y="565772"/>
                  </a:lnTo>
                  <a:lnTo>
                    <a:pt x="3774681" y="548640"/>
                  </a:lnTo>
                  <a:lnTo>
                    <a:pt x="3758552" y="548640"/>
                  </a:lnTo>
                  <a:lnTo>
                    <a:pt x="3758552" y="565772"/>
                  </a:lnTo>
                  <a:lnTo>
                    <a:pt x="3741420" y="565772"/>
                  </a:lnTo>
                  <a:lnTo>
                    <a:pt x="3741420" y="581901"/>
                  </a:lnTo>
                  <a:lnTo>
                    <a:pt x="3758552" y="581901"/>
                  </a:lnTo>
                  <a:lnTo>
                    <a:pt x="3758552" y="599033"/>
                  </a:lnTo>
                  <a:lnTo>
                    <a:pt x="3774681" y="599033"/>
                  </a:lnTo>
                  <a:lnTo>
                    <a:pt x="3774681" y="581901"/>
                  </a:lnTo>
                  <a:lnTo>
                    <a:pt x="3791813" y="581901"/>
                  </a:lnTo>
                  <a:lnTo>
                    <a:pt x="3791813" y="565772"/>
                  </a:lnTo>
                  <a:close/>
                </a:path>
                <a:path w="4745990" h="739775">
                  <a:moveTo>
                    <a:pt x="4011269" y="587108"/>
                  </a:moveTo>
                  <a:lnTo>
                    <a:pt x="3996029" y="587108"/>
                  </a:lnTo>
                  <a:lnTo>
                    <a:pt x="3994137" y="587108"/>
                  </a:lnTo>
                  <a:lnTo>
                    <a:pt x="3994137" y="569976"/>
                  </a:lnTo>
                  <a:lnTo>
                    <a:pt x="3978897" y="569976"/>
                  </a:lnTo>
                  <a:lnTo>
                    <a:pt x="3978008" y="569976"/>
                  </a:lnTo>
                  <a:lnTo>
                    <a:pt x="3962768" y="569976"/>
                  </a:lnTo>
                  <a:lnTo>
                    <a:pt x="3962768" y="587108"/>
                  </a:lnTo>
                  <a:lnTo>
                    <a:pt x="3960876" y="587108"/>
                  </a:lnTo>
                  <a:lnTo>
                    <a:pt x="3957929" y="587108"/>
                  </a:lnTo>
                  <a:lnTo>
                    <a:pt x="3956037" y="587108"/>
                  </a:lnTo>
                  <a:lnTo>
                    <a:pt x="3956037" y="569976"/>
                  </a:lnTo>
                  <a:lnTo>
                    <a:pt x="3907904" y="569976"/>
                  </a:lnTo>
                  <a:lnTo>
                    <a:pt x="3907904" y="587108"/>
                  </a:lnTo>
                  <a:lnTo>
                    <a:pt x="3907536" y="587108"/>
                  </a:lnTo>
                  <a:lnTo>
                    <a:pt x="3904488" y="587108"/>
                  </a:lnTo>
                  <a:lnTo>
                    <a:pt x="3890772" y="587108"/>
                  </a:lnTo>
                  <a:lnTo>
                    <a:pt x="3890772" y="603237"/>
                  </a:lnTo>
                  <a:lnTo>
                    <a:pt x="3904488" y="603237"/>
                  </a:lnTo>
                  <a:lnTo>
                    <a:pt x="3907536" y="603237"/>
                  </a:lnTo>
                  <a:lnTo>
                    <a:pt x="3907904" y="603237"/>
                  </a:lnTo>
                  <a:lnTo>
                    <a:pt x="3907904" y="620369"/>
                  </a:lnTo>
                  <a:lnTo>
                    <a:pt x="3956037" y="620369"/>
                  </a:lnTo>
                  <a:lnTo>
                    <a:pt x="3956037" y="603237"/>
                  </a:lnTo>
                  <a:lnTo>
                    <a:pt x="3957929" y="603237"/>
                  </a:lnTo>
                  <a:lnTo>
                    <a:pt x="3960876" y="603237"/>
                  </a:lnTo>
                  <a:lnTo>
                    <a:pt x="3962768" y="603237"/>
                  </a:lnTo>
                  <a:lnTo>
                    <a:pt x="3962768" y="620369"/>
                  </a:lnTo>
                  <a:lnTo>
                    <a:pt x="3978008" y="620369"/>
                  </a:lnTo>
                  <a:lnTo>
                    <a:pt x="3978897" y="620369"/>
                  </a:lnTo>
                  <a:lnTo>
                    <a:pt x="3994137" y="620369"/>
                  </a:lnTo>
                  <a:lnTo>
                    <a:pt x="3994137" y="603237"/>
                  </a:lnTo>
                  <a:lnTo>
                    <a:pt x="3996029" y="603237"/>
                  </a:lnTo>
                  <a:lnTo>
                    <a:pt x="4011269" y="603237"/>
                  </a:lnTo>
                  <a:lnTo>
                    <a:pt x="4011269" y="587108"/>
                  </a:lnTo>
                  <a:close/>
                </a:path>
                <a:path w="4745990" h="739775">
                  <a:moveTo>
                    <a:pt x="4255109" y="619112"/>
                  </a:moveTo>
                  <a:lnTo>
                    <a:pt x="4237977" y="619112"/>
                  </a:lnTo>
                  <a:lnTo>
                    <a:pt x="4237977" y="601980"/>
                  </a:lnTo>
                  <a:lnTo>
                    <a:pt x="4221848" y="601980"/>
                  </a:lnTo>
                  <a:lnTo>
                    <a:pt x="4221848" y="619112"/>
                  </a:lnTo>
                  <a:lnTo>
                    <a:pt x="4204716" y="619112"/>
                  </a:lnTo>
                  <a:lnTo>
                    <a:pt x="4204716" y="635241"/>
                  </a:lnTo>
                  <a:lnTo>
                    <a:pt x="4221848" y="635241"/>
                  </a:lnTo>
                  <a:lnTo>
                    <a:pt x="4221848" y="652373"/>
                  </a:lnTo>
                  <a:lnTo>
                    <a:pt x="4237977" y="652373"/>
                  </a:lnTo>
                  <a:lnTo>
                    <a:pt x="4237977" y="635241"/>
                  </a:lnTo>
                  <a:lnTo>
                    <a:pt x="4255109" y="635241"/>
                  </a:lnTo>
                  <a:lnTo>
                    <a:pt x="4255109" y="619112"/>
                  </a:lnTo>
                  <a:close/>
                </a:path>
                <a:path w="4745990" h="739775">
                  <a:moveTo>
                    <a:pt x="4355693" y="619112"/>
                  </a:moveTo>
                  <a:lnTo>
                    <a:pt x="4338561" y="619112"/>
                  </a:lnTo>
                  <a:lnTo>
                    <a:pt x="4338561" y="601980"/>
                  </a:lnTo>
                  <a:lnTo>
                    <a:pt x="4322432" y="601980"/>
                  </a:lnTo>
                  <a:lnTo>
                    <a:pt x="4322432" y="619112"/>
                  </a:lnTo>
                  <a:lnTo>
                    <a:pt x="4305300" y="619112"/>
                  </a:lnTo>
                  <a:lnTo>
                    <a:pt x="4305300" y="635241"/>
                  </a:lnTo>
                  <a:lnTo>
                    <a:pt x="4322432" y="635241"/>
                  </a:lnTo>
                  <a:lnTo>
                    <a:pt x="4322432" y="652373"/>
                  </a:lnTo>
                  <a:lnTo>
                    <a:pt x="4338561" y="652373"/>
                  </a:lnTo>
                  <a:lnTo>
                    <a:pt x="4338561" y="635241"/>
                  </a:lnTo>
                  <a:lnTo>
                    <a:pt x="4355693" y="635241"/>
                  </a:lnTo>
                  <a:lnTo>
                    <a:pt x="4355693" y="619112"/>
                  </a:lnTo>
                  <a:close/>
                </a:path>
                <a:path w="4745990" h="739775">
                  <a:moveTo>
                    <a:pt x="4416653" y="619112"/>
                  </a:moveTo>
                  <a:lnTo>
                    <a:pt x="4399521" y="619112"/>
                  </a:lnTo>
                  <a:lnTo>
                    <a:pt x="4399521" y="601980"/>
                  </a:lnTo>
                  <a:lnTo>
                    <a:pt x="4383392" y="601980"/>
                  </a:lnTo>
                  <a:lnTo>
                    <a:pt x="4383392" y="619112"/>
                  </a:lnTo>
                  <a:lnTo>
                    <a:pt x="4366260" y="619112"/>
                  </a:lnTo>
                  <a:lnTo>
                    <a:pt x="4366260" y="635241"/>
                  </a:lnTo>
                  <a:lnTo>
                    <a:pt x="4383392" y="635241"/>
                  </a:lnTo>
                  <a:lnTo>
                    <a:pt x="4383392" y="652373"/>
                  </a:lnTo>
                  <a:lnTo>
                    <a:pt x="4399521" y="652373"/>
                  </a:lnTo>
                  <a:lnTo>
                    <a:pt x="4399521" y="635241"/>
                  </a:lnTo>
                  <a:lnTo>
                    <a:pt x="4416653" y="635241"/>
                  </a:lnTo>
                  <a:lnTo>
                    <a:pt x="4416653" y="619112"/>
                  </a:lnTo>
                  <a:close/>
                </a:path>
                <a:path w="4745990" h="739775">
                  <a:moveTo>
                    <a:pt x="4552289" y="704456"/>
                  </a:moveTo>
                  <a:lnTo>
                    <a:pt x="4538573" y="704456"/>
                  </a:lnTo>
                  <a:lnTo>
                    <a:pt x="4535157" y="704456"/>
                  </a:lnTo>
                  <a:lnTo>
                    <a:pt x="4535157" y="687324"/>
                  </a:lnTo>
                  <a:lnTo>
                    <a:pt x="4521441" y="687324"/>
                  </a:lnTo>
                  <a:lnTo>
                    <a:pt x="4519028" y="687324"/>
                  </a:lnTo>
                  <a:lnTo>
                    <a:pt x="4505312" y="687324"/>
                  </a:lnTo>
                  <a:lnTo>
                    <a:pt x="4505312" y="688848"/>
                  </a:lnTo>
                  <a:lnTo>
                    <a:pt x="4471149" y="688848"/>
                  </a:lnTo>
                  <a:lnTo>
                    <a:pt x="4471149" y="673341"/>
                  </a:lnTo>
                  <a:lnTo>
                    <a:pt x="4488281" y="673341"/>
                  </a:lnTo>
                  <a:lnTo>
                    <a:pt x="4488281" y="657212"/>
                  </a:lnTo>
                  <a:lnTo>
                    <a:pt x="4471149" y="657212"/>
                  </a:lnTo>
                  <a:lnTo>
                    <a:pt x="4471149" y="640080"/>
                  </a:lnTo>
                  <a:lnTo>
                    <a:pt x="4455909" y="640080"/>
                  </a:lnTo>
                  <a:lnTo>
                    <a:pt x="4455909" y="635241"/>
                  </a:lnTo>
                  <a:lnTo>
                    <a:pt x="4473041" y="635241"/>
                  </a:lnTo>
                  <a:lnTo>
                    <a:pt x="4473041" y="619112"/>
                  </a:lnTo>
                  <a:lnTo>
                    <a:pt x="4455909" y="619112"/>
                  </a:lnTo>
                  <a:lnTo>
                    <a:pt x="4455909" y="601980"/>
                  </a:lnTo>
                  <a:lnTo>
                    <a:pt x="4439780" y="601980"/>
                  </a:lnTo>
                  <a:lnTo>
                    <a:pt x="4439780" y="619112"/>
                  </a:lnTo>
                  <a:lnTo>
                    <a:pt x="4422648" y="619112"/>
                  </a:lnTo>
                  <a:lnTo>
                    <a:pt x="4422648" y="635241"/>
                  </a:lnTo>
                  <a:lnTo>
                    <a:pt x="4439780" y="635241"/>
                  </a:lnTo>
                  <a:lnTo>
                    <a:pt x="4439780" y="652373"/>
                  </a:lnTo>
                  <a:lnTo>
                    <a:pt x="4455020" y="652373"/>
                  </a:lnTo>
                  <a:lnTo>
                    <a:pt x="4455020" y="657212"/>
                  </a:lnTo>
                  <a:lnTo>
                    <a:pt x="4437888" y="657212"/>
                  </a:lnTo>
                  <a:lnTo>
                    <a:pt x="4437888" y="673341"/>
                  </a:lnTo>
                  <a:lnTo>
                    <a:pt x="4455020" y="673341"/>
                  </a:lnTo>
                  <a:lnTo>
                    <a:pt x="4455020" y="690473"/>
                  </a:lnTo>
                  <a:lnTo>
                    <a:pt x="4459592" y="690473"/>
                  </a:lnTo>
                  <a:lnTo>
                    <a:pt x="4459592" y="705980"/>
                  </a:lnTo>
                  <a:lnTo>
                    <a:pt x="4457700" y="705980"/>
                  </a:lnTo>
                  <a:lnTo>
                    <a:pt x="4442460" y="705980"/>
                  </a:lnTo>
                  <a:lnTo>
                    <a:pt x="4442460" y="722109"/>
                  </a:lnTo>
                  <a:lnTo>
                    <a:pt x="4457700" y="722109"/>
                  </a:lnTo>
                  <a:lnTo>
                    <a:pt x="4459592" y="722109"/>
                  </a:lnTo>
                  <a:lnTo>
                    <a:pt x="4459592" y="739241"/>
                  </a:lnTo>
                  <a:lnTo>
                    <a:pt x="4474832" y="739241"/>
                  </a:lnTo>
                  <a:lnTo>
                    <a:pt x="4475721" y="739241"/>
                  </a:lnTo>
                  <a:lnTo>
                    <a:pt x="4507725" y="739241"/>
                  </a:lnTo>
                  <a:lnTo>
                    <a:pt x="4507725" y="737717"/>
                  </a:lnTo>
                  <a:lnTo>
                    <a:pt x="4519028" y="737717"/>
                  </a:lnTo>
                  <a:lnTo>
                    <a:pt x="4521441" y="737717"/>
                  </a:lnTo>
                  <a:lnTo>
                    <a:pt x="4535157" y="737717"/>
                  </a:lnTo>
                  <a:lnTo>
                    <a:pt x="4535157" y="720585"/>
                  </a:lnTo>
                  <a:lnTo>
                    <a:pt x="4538573" y="720585"/>
                  </a:lnTo>
                  <a:lnTo>
                    <a:pt x="4552289" y="720585"/>
                  </a:lnTo>
                  <a:lnTo>
                    <a:pt x="4552289" y="704456"/>
                  </a:lnTo>
                  <a:close/>
                </a:path>
                <a:path w="4745990" h="739775">
                  <a:moveTo>
                    <a:pt x="4694021" y="704456"/>
                  </a:moveTo>
                  <a:lnTo>
                    <a:pt x="4676889" y="704456"/>
                  </a:lnTo>
                  <a:lnTo>
                    <a:pt x="4676889" y="687324"/>
                  </a:lnTo>
                  <a:lnTo>
                    <a:pt x="4660760" y="687324"/>
                  </a:lnTo>
                  <a:lnTo>
                    <a:pt x="4660760" y="704456"/>
                  </a:lnTo>
                  <a:lnTo>
                    <a:pt x="4655553" y="704456"/>
                  </a:lnTo>
                  <a:lnTo>
                    <a:pt x="4655553" y="687324"/>
                  </a:lnTo>
                  <a:lnTo>
                    <a:pt x="4639424" y="687324"/>
                  </a:lnTo>
                  <a:lnTo>
                    <a:pt x="4639424" y="704456"/>
                  </a:lnTo>
                  <a:lnTo>
                    <a:pt x="4623549" y="704456"/>
                  </a:lnTo>
                  <a:lnTo>
                    <a:pt x="4623549" y="687324"/>
                  </a:lnTo>
                  <a:lnTo>
                    <a:pt x="4607420" y="687324"/>
                  </a:lnTo>
                  <a:lnTo>
                    <a:pt x="4607420" y="704456"/>
                  </a:lnTo>
                  <a:lnTo>
                    <a:pt x="4590288" y="704456"/>
                  </a:lnTo>
                  <a:lnTo>
                    <a:pt x="4590288" y="720585"/>
                  </a:lnTo>
                  <a:lnTo>
                    <a:pt x="4607420" y="720585"/>
                  </a:lnTo>
                  <a:lnTo>
                    <a:pt x="4607420" y="737717"/>
                  </a:lnTo>
                  <a:lnTo>
                    <a:pt x="4623549" y="737717"/>
                  </a:lnTo>
                  <a:lnTo>
                    <a:pt x="4623549" y="720585"/>
                  </a:lnTo>
                  <a:lnTo>
                    <a:pt x="4639424" y="720585"/>
                  </a:lnTo>
                  <a:lnTo>
                    <a:pt x="4639424" y="737717"/>
                  </a:lnTo>
                  <a:lnTo>
                    <a:pt x="4655553" y="737717"/>
                  </a:lnTo>
                  <a:lnTo>
                    <a:pt x="4655553" y="720585"/>
                  </a:lnTo>
                  <a:lnTo>
                    <a:pt x="4660760" y="720585"/>
                  </a:lnTo>
                  <a:lnTo>
                    <a:pt x="4660760" y="737717"/>
                  </a:lnTo>
                  <a:lnTo>
                    <a:pt x="4676889" y="737717"/>
                  </a:lnTo>
                  <a:lnTo>
                    <a:pt x="4676889" y="720585"/>
                  </a:lnTo>
                  <a:lnTo>
                    <a:pt x="4694021" y="720585"/>
                  </a:lnTo>
                  <a:lnTo>
                    <a:pt x="4694021" y="704456"/>
                  </a:lnTo>
                  <a:close/>
                </a:path>
                <a:path w="4745990" h="739775">
                  <a:moveTo>
                    <a:pt x="4745837" y="704456"/>
                  </a:moveTo>
                  <a:lnTo>
                    <a:pt x="4728705" y="704456"/>
                  </a:lnTo>
                  <a:lnTo>
                    <a:pt x="4728705" y="687324"/>
                  </a:lnTo>
                  <a:lnTo>
                    <a:pt x="4712576" y="687324"/>
                  </a:lnTo>
                  <a:lnTo>
                    <a:pt x="4712576" y="704456"/>
                  </a:lnTo>
                  <a:lnTo>
                    <a:pt x="4695444" y="704456"/>
                  </a:lnTo>
                  <a:lnTo>
                    <a:pt x="4695444" y="720585"/>
                  </a:lnTo>
                  <a:lnTo>
                    <a:pt x="4712576" y="720585"/>
                  </a:lnTo>
                  <a:lnTo>
                    <a:pt x="4712576" y="737717"/>
                  </a:lnTo>
                  <a:lnTo>
                    <a:pt x="4728705" y="737717"/>
                  </a:lnTo>
                  <a:lnTo>
                    <a:pt x="4728705" y="720585"/>
                  </a:lnTo>
                  <a:lnTo>
                    <a:pt x="4745837" y="720585"/>
                  </a:lnTo>
                  <a:lnTo>
                    <a:pt x="4745837" y="704456"/>
                  </a:lnTo>
                  <a:close/>
                </a:path>
              </a:pathLst>
            </a:custGeom>
            <a:solidFill>
              <a:srgbClr val="00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8719" y="2900172"/>
              <a:ext cx="0" cy="1687195"/>
            </a:xfrm>
            <a:custGeom>
              <a:avLst/>
              <a:gdLst/>
              <a:ahLst/>
              <a:cxnLst/>
              <a:rect l="l" t="t" r="r" b="b"/>
              <a:pathLst>
                <a:path h="1687195">
                  <a:moveTo>
                    <a:pt x="0" y="16865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5858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8972" y="458266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0120" y="2328672"/>
              <a:ext cx="5006340" cy="2254250"/>
            </a:xfrm>
            <a:custGeom>
              <a:avLst/>
              <a:gdLst/>
              <a:ahLst/>
              <a:cxnLst/>
              <a:rect l="l" t="t" r="r" b="b"/>
              <a:pathLst>
                <a:path w="5006340" h="2254250">
                  <a:moveTo>
                    <a:pt x="0" y="2253996"/>
                  </a:moveTo>
                  <a:lnTo>
                    <a:pt x="0" y="0"/>
                  </a:lnTo>
                </a:path>
                <a:path w="5006340" h="2254250">
                  <a:moveTo>
                    <a:pt x="0" y="2253996"/>
                  </a:moveTo>
                  <a:lnTo>
                    <a:pt x="5006340" y="2253996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3373" y="2175244"/>
            <a:ext cx="250825" cy="24822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33655" algn="r">
              <a:lnSpc>
                <a:spcPct val="100000"/>
              </a:lnSpc>
              <a:spcBef>
                <a:spcPts val="72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100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30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90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0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80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70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70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60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50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40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0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30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20</a:t>
            </a:r>
            <a:endParaRPr sz="9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695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900" spc="-50" dirty="0">
                <a:solidFill>
                  <a:srgbClr val="333333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14209" y="2323909"/>
            <a:ext cx="50800" cy="2038350"/>
            <a:chOff x="914209" y="2323909"/>
            <a:chExt cx="50800" cy="2038350"/>
          </a:xfrm>
        </p:grpSpPr>
        <p:sp>
          <p:nvSpPr>
            <p:cNvPr id="32" name="object 32"/>
            <p:cNvSpPr/>
            <p:nvPr/>
          </p:nvSpPr>
          <p:spPr>
            <a:xfrm>
              <a:off x="918972" y="232867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8972" y="27797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8972" y="255422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8972" y="323088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8972" y="30053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8972" y="345643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8972" y="368198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8972" y="390601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8972" y="435711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8972" y="413156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04931" y="4632527"/>
            <a:ext cx="131445" cy="1562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51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38771" y="4782459"/>
            <a:ext cx="2070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282828"/>
                </a:solidFill>
                <a:latin typeface="Arial Black"/>
                <a:cs typeface="Arial Black"/>
              </a:rPr>
              <a:t>Months</a:t>
            </a:r>
            <a:r>
              <a:rPr sz="900" spc="-60" dirty="0">
                <a:solidFill>
                  <a:srgbClr val="282828"/>
                </a:solidFill>
                <a:latin typeface="Arial Black"/>
                <a:cs typeface="Arial Black"/>
              </a:rPr>
              <a:t> </a:t>
            </a:r>
            <a:r>
              <a:rPr sz="900" spc="-25" dirty="0">
                <a:solidFill>
                  <a:srgbClr val="282828"/>
                </a:solidFill>
                <a:latin typeface="Arial Black"/>
                <a:cs typeface="Arial Black"/>
              </a:rPr>
              <a:t>from</a:t>
            </a:r>
            <a:r>
              <a:rPr sz="900" spc="-35" dirty="0">
                <a:solidFill>
                  <a:srgbClr val="282828"/>
                </a:solidFill>
                <a:latin typeface="Arial Black"/>
                <a:cs typeface="Arial Black"/>
              </a:rPr>
              <a:t> </a:t>
            </a:r>
            <a:r>
              <a:rPr sz="900" spc="-55" dirty="0">
                <a:solidFill>
                  <a:srgbClr val="282828"/>
                </a:solidFill>
                <a:latin typeface="Arial Black"/>
                <a:cs typeface="Arial Black"/>
              </a:rPr>
              <a:t>date</a:t>
            </a:r>
            <a:r>
              <a:rPr sz="900" spc="-60" dirty="0">
                <a:solidFill>
                  <a:srgbClr val="282828"/>
                </a:solidFill>
                <a:latin typeface="Arial Black"/>
                <a:cs typeface="Arial Black"/>
              </a:rPr>
              <a:t> </a:t>
            </a:r>
            <a:r>
              <a:rPr sz="900" spc="-35" dirty="0">
                <a:solidFill>
                  <a:srgbClr val="282828"/>
                </a:solidFill>
                <a:latin typeface="Arial Black"/>
                <a:cs typeface="Arial Black"/>
              </a:rPr>
              <a:t>of</a:t>
            </a:r>
            <a:r>
              <a:rPr sz="900" spc="-40" dirty="0">
                <a:solidFill>
                  <a:srgbClr val="282828"/>
                </a:solidFill>
                <a:latin typeface="Arial Black"/>
                <a:cs typeface="Arial Black"/>
              </a:rPr>
              <a:t> </a:t>
            </a:r>
            <a:r>
              <a:rPr sz="900" spc="-25" dirty="0">
                <a:solidFill>
                  <a:srgbClr val="282828"/>
                </a:solidFill>
                <a:latin typeface="Arial Black"/>
                <a:cs typeface="Arial Black"/>
              </a:rPr>
              <a:t>randomization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55357" y="4580953"/>
            <a:ext cx="4913630" cy="52705"/>
            <a:chOff x="955357" y="4580953"/>
            <a:chExt cx="4913630" cy="52705"/>
          </a:xfrm>
        </p:grpSpPr>
        <p:sp>
          <p:nvSpPr>
            <p:cNvPr id="45" name="object 45"/>
            <p:cNvSpPr/>
            <p:nvPr/>
          </p:nvSpPr>
          <p:spPr>
            <a:xfrm>
              <a:off x="960119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6191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8155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89859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13787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67455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43527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21123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74791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97196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25752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419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01823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33087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55491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09160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85231" y="45857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72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58090" y="458647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74" y="0"/>
                  </a:lnTo>
                </a:path>
              </a:pathLst>
            </a:custGeom>
            <a:ln w="317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10217" y="2625934"/>
            <a:ext cx="181610" cy="1656714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spc="-60" dirty="0">
                <a:solidFill>
                  <a:srgbClr val="333333"/>
                </a:solidFill>
                <a:latin typeface="Arial Black"/>
                <a:cs typeface="Arial Black"/>
              </a:rPr>
              <a:t>Progression-</a:t>
            </a:r>
            <a:r>
              <a:rPr sz="900" spc="-40" dirty="0">
                <a:solidFill>
                  <a:srgbClr val="333333"/>
                </a:solidFill>
                <a:latin typeface="Arial Black"/>
                <a:cs typeface="Arial Black"/>
              </a:rPr>
              <a:t>free</a:t>
            </a:r>
            <a:r>
              <a:rPr sz="900" spc="-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900" spc="-45" dirty="0">
                <a:solidFill>
                  <a:srgbClr val="333333"/>
                </a:solidFill>
                <a:latin typeface="Arial Black"/>
                <a:cs typeface="Arial Black"/>
              </a:rPr>
              <a:t>survival</a:t>
            </a:r>
            <a:r>
              <a:rPr sz="900" spc="-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Arial Black"/>
                <a:cs typeface="Arial Black"/>
              </a:rPr>
              <a:t>(%)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2992" y="4141466"/>
            <a:ext cx="4737100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6495" marR="3117850" indent="43815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00275B"/>
                </a:solidFill>
                <a:latin typeface="Arial Black"/>
                <a:cs typeface="Arial Black"/>
              </a:rPr>
              <a:t>End</a:t>
            </a:r>
            <a:r>
              <a:rPr sz="900" spc="-55" dirty="0">
                <a:solidFill>
                  <a:srgbClr val="00275B"/>
                </a:solidFill>
                <a:latin typeface="Arial Black"/>
                <a:cs typeface="Arial Black"/>
              </a:rPr>
              <a:t> </a:t>
            </a:r>
            <a:r>
              <a:rPr sz="900" spc="-25" dirty="0">
                <a:solidFill>
                  <a:srgbClr val="00275B"/>
                </a:solidFill>
                <a:latin typeface="Arial Black"/>
                <a:cs typeface="Arial Black"/>
              </a:rPr>
              <a:t>of </a:t>
            </a:r>
            <a:r>
              <a:rPr sz="900" spc="-55" dirty="0">
                <a:solidFill>
                  <a:srgbClr val="00275B"/>
                </a:solidFill>
                <a:latin typeface="Arial Black"/>
                <a:cs typeface="Arial Black"/>
              </a:rPr>
              <a:t>Ibr+Ven</a:t>
            </a:r>
            <a:endParaRPr sz="900">
              <a:latin typeface="Arial Black"/>
              <a:cs typeface="Arial Black"/>
            </a:endParaRPr>
          </a:p>
          <a:p>
            <a:pPr marL="1815464">
              <a:lnSpc>
                <a:spcPts val="935"/>
              </a:lnSpc>
            </a:pP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HR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0.214</a:t>
            </a:r>
            <a:r>
              <a:rPr sz="800" spc="-1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(95%</a:t>
            </a:r>
            <a:r>
              <a:rPr sz="800" spc="-2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CI,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0.138-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0.334);</a:t>
            </a:r>
            <a:r>
              <a:rPr sz="800" spc="1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b="1" i="1" dirty="0">
                <a:solidFill>
                  <a:srgbClr val="333333"/>
                </a:solidFill>
                <a:latin typeface="Trebuchet MS"/>
                <a:cs typeface="Trebuchet MS"/>
              </a:rPr>
              <a:t>p</a:t>
            </a:r>
            <a:r>
              <a:rPr sz="800" b="1" i="1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&lt; </a:t>
            </a:r>
            <a:r>
              <a:rPr sz="800" spc="-10" dirty="0">
                <a:solidFill>
                  <a:srgbClr val="333333"/>
                </a:solidFill>
                <a:latin typeface="Arial Black"/>
                <a:cs typeface="Arial Black"/>
              </a:rPr>
              <a:t>0.0001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298450" algn="l"/>
                <a:tab pos="594360" algn="l"/>
                <a:tab pos="880744" algn="l"/>
                <a:tab pos="1134110" algn="l"/>
                <a:tab pos="1421130" algn="l"/>
                <a:tab pos="1698625" algn="l"/>
                <a:tab pos="2018664" algn="l"/>
                <a:tab pos="2280285" algn="l"/>
                <a:tab pos="2563495" algn="l"/>
                <a:tab pos="2862580" algn="l"/>
                <a:tab pos="3145790" algn="l"/>
                <a:tab pos="3428365" algn="l"/>
                <a:tab pos="3727450" algn="l"/>
                <a:tab pos="4010660" algn="l"/>
                <a:tab pos="4309745" algn="l"/>
                <a:tab pos="4592955" algn="l"/>
              </a:tabLst>
            </a:pPr>
            <a:r>
              <a:rPr sz="900" spc="-50" dirty="0">
                <a:solidFill>
                  <a:srgbClr val="282828"/>
                </a:solidFill>
                <a:latin typeface="Arial MT"/>
                <a:cs typeface="Arial MT"/>
              </a:rPr>
              <a:t>0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50" dirty="0">
                <a:solidFill>
                  <a:srgbClr val="282828"/>
                </a:solidFill>
                <a:latin typeface="Arial MT"/>
                <a:cs typeface="Arial MT"/>
              </a:rPr>
              <a:t>3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50" dirty="0">
                <a:solidFill>
                  <a:srgbClr val="282828"/>
                </a:solidFill>
                <a:latin typeface="Arial MT"/>
                <a:cs typeface="Arial MT"/>
              </a:rPr>
              <a:t>6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50" dirty="0">
                <a:solidFill>
                  <a:srgbClr val="282828"/>
                </a:solidFill>
                <a:latin typeface="Arial MT"/>
                <a:cs typeface="Arial MT"/>
              </a:rPr>
              <a:t>9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12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15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18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21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24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27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30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33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36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39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42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45</a:t>
            </a:r>
            <a:r>
              <a:rPr sz="900" dirty="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sz="900" spc="-25" dirty="0">
                <a:solidFill>
                  <a:srgbClr val="282828"/>
                </a:solidFill>
                <a:latin typeface="Arial MT"/>
                <a:cs typeface="Arial MT"/>
              </a:rPr>
              <a:t>48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473353" y="4409313"/>
            <a:ext cx="76200" cy="167640"/>
            <a:chOff x="1473353" y="4409313"/>
            <a:chExt cx="76200" cy="167640"/>
          </a:xfrm>
        </p:grpSpPr>
        <p:sp>
          <p:nvSpPr>
            <p:cNvPr id="66" name="object 66"/>
            <p:cNvSpPr/>
            <p:nvPr/>
          </p:nvSpPr>
          <p:spPr>
            <a:xfrm>
              <a:off x="1511128" y="4418838"/>
              <a:ext cx="2540" cy="94615"/>
            </a:xfrm>
            <a:custGeom>
              <a:avLst/>
              <a:gdLst/>
              <a:ahLst/>
              <a:cxnLst/>
              <a:rect l="l" t="t" r="r" b="b"/>
              <a:pathLst>
                <a:path w="2540" h="94614">
                  <a:moveTo>
                    <a:pt x="2374" y="0"/>
                  </a:moveTo>
                  <a:lnTo>
                    <a:pt x="0" y="94259"/>
                  </a:lnTo>
                </a:path>
              </a:pathLst>
            </a:custGeom>
            <a:ln w="19050">
              <a:solidFill>
                <a:srgbClr val="287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73353" y="4499436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36169" y="77139"/>
                  </a:lnTo>
                  <a:lnTo>
                    <a:pt x="76174" y="1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7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321203" y="4141466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287330"/>
                </a:solidFill>
                <a:latin typeface="Arial Black"/>
                <a:cs typeface="Arial Black"/>
              </a:rPr>
              <a:t>End</a:t>
            </a:r>
            <a:r>
              <a:rPr sz="900" spc="-55" dirty="0">
                <a:solidFill>
                  <a:srgbClr val="287330"/>
                </a:solidFill>
                <a:latin typeface="Arial Black"/>
                <a:cs typeface="Arial Black"/>
              </a:rPr>
              <a:t> </a:t>
            </a:r>
            <a:r>
              <a:rPr sz="900" spc="-40" dirty="0">
                <a:solidFill>
                  <a:srgbClr val="287330"/>
                </a:solidFill>
                <a:latin typeface="Arial Black"/>
                <a:cs typeface="Arial Black"/>
              </a:rPr>
              <a:t>of </a:t>
            </a:r>
            <a:r>
              <a:rPr sz="900" spc="-60" dirty="0">
                <a:solidFill>
                  <a:srgbClr val="287330"/>
                </a:solidFill>
                <a:latin typeface="Arial Black"/>
                <a:cs typeface="Arial Black"/>
              </a:rPr>
              <a:t>Clb+O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262785" y="4409313"/>
            <a:ext cx="3719195" cy="478155"/>
            <a:chOff x="2262785" y="4409313"/>
            <a:chExt cx="3719195" cy="478155"/>
          </a:xfrm>
        </p:grpSpPr>
        <p:sp>
          <p:nvSpPr>
            <p:cNvPr id="70" name="object 70"/>
            <p:cNvSpPr/>
            <p:nvPr/>
          </p:nvSpPr>
          <p:spPr>
            <a:xfrm>
              <a:off x="2300560" y="4418838"/>
              <a:ext cx="2540" cy="94615"/>
            </a:xfrm>
            <a:custGeom>
              <a:avLst/>
              <a:gdLst/>
              <a:ahLst/>
              <a:cxnLst/>
              <a:rect l="l" t="t" r="r" b="b"/>
              <a:pathLst>
                <a:path w="2539" h="94614">
                  <a:moveTo>
                    <a:pt x="2374" y="0"/>
                  </a:moveTo>
                  <a:lnTo>
                    <a:pt x="0" y="94259"/>
                  </a:lnTo>
                </a:path>
              </a:pathLst>
            </a:custGeom>
            <a:ln w="19050">
              <a:solidFill>
                <a:srgbClr val="002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62785" y="4499436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36169" y="77139"/>
                  </a:lnTo>
                  <a:lnTo>
                    <a:pt x="76174" y="1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83580" y="4587240"/>
              <a:ext cx="198120" cy="300355"/>
            </a:xfrm>
            <a:custGeom>
              <a:avLst/>
              <a:gdLst/>
              <a:ahLst/>
              <a:cxnLst/>
              <a:rect l="l" t="t" r="r" b="b"/>
              <a:pathLst>
                <a:path w="198120" h="300354">
                  <a:moveTo>
                    <a:pt x="198120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198120" y="300227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21497" y="5348043"/>
            <a:ext cx="4538980" cy="54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333333"/>
                </a:solidFill>
                <a:latin typeface="Arial"/>
                <a:cs typeface="Arial"/>
              </a:rPr>
              <a:t>Median</a:t>
            </a:r>
            <a:r>
              <a:rPr sz="900" i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33333"/>
                </a:solidFill>
                <a:latin typeface="Arial"/>
                <a:cs typeface="Arial"/>
              </a:rPr>
              <a:t>study</a:t>
            </a:r>
            <a:r>
              <a:rPr sz="900" i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33333"/>
                </a:solidFill>
                <a:latin typeface="Arial"/>
                <a:cs typeface="Arial"/>
              </a:rPr>
              <a:t>follow-up:</a:t>
            </a:r>
            <a:r>
              <a:rPr sz="9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33333"/>
                </a:solidFill>
                <a:latin typeface="Arial"/>
                <a:cs typeface="Arial"/>
              </a:rPr>
              <a:t>46</a:t>
            </a:r>
            <a:r>
              <a:rPr sz="9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333333"/>
                </a:solidFill>
                <a:latin typeface="Arial"/>
                <a:cs typeface="Arial"/>
              </a:rPr>
              <a:t>months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70" dirty="0">
                <a:solidFill>
                  <a:srgbClr val="333333"/>
                </a:solidFill>
                <a:latin typeface="Arial MT"/>
                <a:cs typeface="Arial MT"/>
              </a:rPr>
              <a:t>IRC,</a:t>
            </a:r>
            <a:r>
              <a:rPr sz="1000" spc="1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independent</a:t>
            </a:r>
            <a:r>
              <a:rPr sz="1000" spc="1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review</a:t>
            </a:r>
            <a:r>
              <a:rPr sz="1000" spc="1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committee;</a:t>
            </a:r>
            <a:r>
              <a:rPr sz="1000" spc="1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333333"/>
                </a:solidFill>
                <a:latin typeface="Arial MT"/>
                <a:cs typeface="Arial MT"/>
              </a:rPr>
              <a:t>CI,</a:t>
            </a:r>
            <a:r>
              <a:rPr sz="1000" spc="1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confidence</a:t>
            </a:r>
            <a:r>
              <a:rPr sz="1000" spc="1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interval;</a:t>
            </a:r>
            <a:r>
              <a:rPr sz="1000" spc="1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333333"/>
                </a:solidFill>
                <a:latin typeface="Arial MT"/>
                <a:cs typeface="Arial MT"/>
              </a:rPr>
              <a:t>HR,</a:t>
            </a:r>
            <a:r>
              <a:rPr sz="1000" spc="1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33333"/>
                </a:solidFill>
                <a:latin typeface="Arial MT"/>
                <a:cs typeface="Arial MT"/>
              </a:rPr>
              <a:t>hazard</a:t>
            </a:r>
            <a:r>
              <a:rPr sz="1000" spc="1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 MT"/>
                <a:cs typeface="Arial MT"/>
              </a:rPr>
              <a:t>ratio</a:t>
            </a:r>
            <a:r>
              <a:rPr sz="600" spc="-10" dirty="0">
                <a:solidFill>
                  <a:srgbClr val="333333"/>
                </a:solidFill>
                <a:latin typeface="Arial MT"/>
                <a:cs typeface="Arial MT"/>
              </a:rPr>
              <a:t>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80669" y="6412533"/>
            <a:ext cx="2808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33"/>
                </a:solidFill>
                <a:latin typeface="Arial MT"/>
                <a:cs typeface="Arial MT"/>
              </a:rPr>
              <a:t>Neimann</a:t>
            </a:r>
            <a:r>
              <a:rPr sz="2000" spc="-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33333"/>
                </a:solidFill>
                <a:latin typeface="Arial MT"/>
                <a:cs typeface="Arial MT"/>
              </a:rPr>
              <a:t>et</a:t>
            </a:r>
            <a:r>
              <a:rPr sz="2000" spc="-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33333"/>
                </a:solidFill>
                <a:latin typeface="Arial MT"/>
                <a:cs typeface="Arial MT"/>
              </a:rPr>
              <a:t>al</a:t>
            </a:r>
            <a:r>
              <a:rPr sz="2000" spc="-1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33333"/>
                </a:solidFill>
                <a:latin typeface="Arial MT"/>
                <a:cs typeface="Arial MT"/>
              </a:rPr>
              <a:t>ASH</a:t>
            </a:r>
            <a:r>
              <a:rPr sz="2000" spc="-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Arial MT"/>
                <a:cs typeface="Arial MT"/>
              </a:rPr>
              <a:t>2022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5080" algn="ctr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Idelalisib</a:t>
            </a:r>
            <a:r>
              <a:rPr sz="34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r>
              <a:rPr sz="3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3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Orally</a:t>
            </a:r>
            <a:r>
              <a:rPr sz="34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Bioavailable</a:t>
            </a:r>
            <a:r>
              <a:rPr sz="3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00"/>
                </a:solidFill>
                <a:latin typeface="Arial"/>
                <a:cs typeface="Arial"/>
              </a:rPr>
              <a:t>Small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Molecule</a:t>
            </a:r>
            <a:r>
              <a:rPr sz="34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That</a:t>
            </a:r>
            <a:r>
              <a:rPr sz="3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Inhibits</a:t>
            </a:r>
            <a:r>
              <a:rPr sz="3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PI3K</a:t>
            </a:r>
            <a:r>
              <a:rPr sz="34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Delta</a:t>
            </a:r>
            <a:r>
              <a:rPr sz="3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00"/>
                </a:solidFill>
                <a:latin typeface="Arial"/>
                <a:cs typeface="Arial"/>
              </a:rPr>
              <a:t>Potently </a:t>
            </a:r>
            <a:r>
              <a:rPr sz="34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34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00"/>
                </a:solidFill>
                <a:latin typeface="Arial"/>
                <a:cs typeface="Arial"/>
              </a:rPr>
              <a:t>Selectively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292" y="2802635"/>
            <a:ext cx="790955" cy="784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4615" y="2802635"/>
            <a:ext cx="786383" cy="7848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4315" y="2802635"/>
            <a:ext cx="789431" cy="78485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00215" y="1219200"/>
            <a:ext cx="2272665" cy="2453640"/>
            <a:chOff x="6300215" y="1219200"/>
            <a:chExt cx="2272665" cy="24536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5" y="1219200"/>
              <a:ext cx="2241803" cy="2453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4035" y="1234440"/>
              <a:ext cx="2135123" cy="23469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5" y="2802636"/>
              <a:ext cx="786383" cy="784859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7200" y="3087649"/>
          <a:ext cx="7003415" cy="235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290"/>
                <a:gridCol w="1327785"/>
                <a:gridCol w="1689100"/>
                <a:gridCol w="1346200"/>
                <a:gridCol w="1463040"/>
              </a:tblGrid>
              <a:tr h="697230">
                <a:tc>
                  <a:txBody>
                    <a:bodyPr/>
                    <a:lstStyle/>
                    <a:p>
                      <a:pPr marL="91440" marR="417195">
                        <a:lnSpc>
                          <a:spcPct val="78300"/>
                        </a:lnSpc>
                        <a:spcBef>
                          <a:spcPts val="285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Class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 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PI3K</a:t>
                      </a:r>
                      <a:endParaRPr sz="17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ts val="1610"/>
                        </a:lnSpc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Isoform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ts val="1570"/>
                        </a:lnSpc>
                      </a:pPr>
                      <a:r>
                        <a:rPr sz="1700" b="1" spc="-10" dirty="0">
                          <a:solidFill>
                            <a:srgbClr val="00356C"/>
                          </a:solidFill>
                          <a:latin typeface="Arial"/>
                          <a:cs typeface="Arial"/>
                        </a:rPr>
                        <a:t>Alpha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570"/>
                        </a:lnSpc>
                      </a:pPr>
                      <a:r>
                        <a:rPr sz="1700" b="1" spc="-20" dirty="0">
                          <a:solidFill>
                            <a:srgbClr val="00356C"/>
                          </a:solidFill>
                          <a:latin typeface="Arial"/>
                          <a:cs typeface="Arial"/>
                        </a:rPr>
                        <a:t>Beta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595"/>
                        </a:lnSpc>
                      </a:pPr>
                      <a:r>
                        <a:rPr sz="1700" b="1" spc="-10" dirty="0">
                          <a:solidFill>
                            <a:srgbClr val="00356C"/>
                          </a:solidFill>
                          <a:latin typeface="Arial"/>
                          <a:cs typeface="Arial"/>
                        </a:rPr>
                        <a:t>Gamma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1470"/>
                        </a:lnSpc>
                      </a:pPr>
                      <a:r>
                        <a:rPr sz="1700" b="1" spc="-10" dirty="0">
                          <a:solidFill>
                            <a:srgbClr val="00356C"/>
                          </a:solidFill>
                          <a:latin typeface="Arial"/>
                          <a:cs typeface="Arial"/>
                        </a:rPr>
                        <a:t>Delta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91440" marR="303530">
                        <a:lnSpc>
                          <a:spcPts val="2000"/>
                        </a:lnSpc>
                        <a:spcBef>
                          <a:spcPts val="37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Cell- Based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ts val="2020"/>
                        </a:lnSpc>
                        <a:spcBef>
                          <a:spcPts val="270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PDGF-</a:t>
                      </a:r>
                      <a:endParaRPr sz="1700">
                        <a:latin typeface="Arial MT"/>
                        <a:cs typeface="Arial MT"/>
                      </a:endParaRPr>
                    </a:p>
                    <a:p>
                      <a:pPr marL="433070" marR="234950" indent="-107314">
                        <a:lnSpc>
                          <a:spcPts val="2000"/>
                        </a:lnSpc>
                        <a:spcBef>
                          <a:spcPts val="80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induced 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pAKT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8325" marR="227329" indent="-340360">
                        <a:lnSpc>
                          <a:spcPts val="2000"/>
                        </a:lnSpc>
                        <a:spcBef>
                          <a:spcPts val="370"/>
                        </a:spcBef>
                      </a:pPr>
                      <a:r>
                        <a:rPr sz="17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LPA-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induced 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pAKT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2020"/>
                        </a:lnSpc>
                        <a:spcBef>
                          <a:spcPts val="270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fMLP-</a:t>
                      </a:r>
                      <a:endParaRPr sz="1700">
                        <a:latin typeface="Arial MT"/>
                        <a:cs typeface="Arial MT"/>
                      </a:endParaRPr>
                    </a:p>
                    <a:p>
                      <a:pPr marL="273050" marR="344170" indent="-38100">
                        <a:lnSpc>
                          <a:spcPts val="2000"/>
                        </a:lnSpc>
                        <a:spcBef>
                          <a:spcPts val="80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induced CD63+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5595" marR="309245" indent="66675" algn="just">
                        <a:lnSpc>
                          <a:spcPct val="97900"/>
                        </a:lnSpc>
                        <a:spcBef>
                          <a:spcPts val="32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Fc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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R1- induced CD63+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FF"/>
                      </a:solidFill>
                      <a:prstDash val="solid"/>
                    </a:lnT>
                    <a:solidFill>
                      <a:srgbClr val="0000FF"/>
                    </a:solidFill>
                  </a:tcPr>
                </a:tc>
              </a:tr>
              <a:tr h="699135">
                <a:tc>
                  <a:txBody>
                    <a:bodyPr/>
                    <a:lstStyle/>
                    <a:p>
                      <a:pPr marL="90805" marR="617855">
                        <a:lnSpc>
                          <a:spcPts val="2000"/>
                        </a:lnSpc>
                        <a:spcBef>
                          <a:spcPts val="1155"/>
                        </a:spcBef>
                      </a:pPr>
                      <a:r>
                        <a:rPr sz="17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1650" b="1" spc="-30" baseline="-2020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(nM)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&gt;20,000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1,900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3,000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B w="12700">
                      <a:solidFill>
                        <a:srgbClr val="0000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8566" y="5613252"/>
            <a:ext cx="8614410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indent="-118110">
              <a:lnSpc>
                <a:spcPct val="100000"/>
              </a:lnSpc>
              <a:spcBef>
                <a:spcPts val="100"/>
              </a:spcBef>
              <a:buChar char="•"/>
              <a:tabLst>
                <a:tab pos="422909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Selectivity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relative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Class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PI3K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isoforms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involved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insulin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signaling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physiological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functions</a:t>
            </a:r>
            <a:endParaRPr sz="1400">
              <a:latin typeface="Arial MT"/>
              <a:cs typeface="Arial MT"/>
            </a:endParaRPr>
          </a:p>
          <a:p>
            <a:pPr marL="422909" indent="-118110">
              <a:lnSpc>
                <a:spcPct val="100000"/>
              </a:lnSpc>
              <a:buChar char="•"/>
              <a:tabLst>
                <a:tab pos="422909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off-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target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activity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against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Class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II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III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PI3K,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mTOR,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DNA-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PK</a:t>
            </a:r>
            <a:endParaRPr sz="1400">
              <a:latin typeface="Arial MT"/>
              <a:cs typeface="Arial MT"/>
            </a:endParaRPr>
          </a:p>
          <a:p>
            <a:pPr marL="422909" indent="-118110">
              <a:lnSpc>
                <a:spcPct val="100000"/>
              </a:lnSpc>
              <a:spcBef>
                <a:spcPts val="25"/>
              </a:spcBef>
              <a:buChar char="•"/>
              <a:tabLst>
                <a:tab pos="422909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off-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target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activity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seen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screen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&gt;350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protein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kinases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(Ambit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KINOMEscan</a:t>
            </a:r>
            <a:r>
              <a:rPr sz="1400" spc="-10" dirty="0">
                <a:solidFill>
                  <a:srgbClr val="FFFFFF"/>
                </a:solidFill>
                <a:latin typeface="MS PGothic"/>
                <a:cs typeface="MS PGothic"/>
              </a:rPr>
              <a:t>™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Lannutti et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Blood.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2011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13;117(2):591-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3516" y="1868339"/>
            <a:ext cx="100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A400"/>
                </a:solidFill>
                <a:latin typeface="Arial"/>
                <a:cs typeface="Arial"/>
              </a:rPr>
              <a:t>Idelalisib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3" y="-81279"/>
            <a:ext cx="8558530" cy="274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2470" marR="276860" algn="ctr">
              <a:lnSpc>
                <a:spcPct val="100000"/>
              </a:lnSpc>
              <a:spcBef>
                <a:spcPts val="100"/>
              </a:spcBef>
              <a:tabLst>
                <a:tab pos="7185659" algn="l"/>
              </a:tabLst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Genomic</a:t>
            </a:r>
            <a:r>
              <a:rPr sz="4400" b="1" spc="-2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Aberrations</a:t>
            </a:r>
            <a:r>
              <a:rPr sz="44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4400" b="1" spc="-25" dirty="0">
                <a:solidFill>
                  <a:srgbClr val="FFFF00"/>
                </a:solidFill>
                <a:latin typeface="Arial"/>
                <a:cs typeface="Arial"/>
              </a:rPr>
              <a:t>CLL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Interphase</a:t>
            </a:r>
            <a:r>
              <a:rPr sz="4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FISH</a:t>
            </a:r>
            <a:r>
              <a:rPr sz="4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Arial"/>
                <a:cs typeface="Arial"/>
              </a:rPr>
              <a:t>Results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82%</a:t>
            </a:r>
            <a:r>
              <a:rPr sz="4400" b="1" spc="-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Arial"/>
                <a:cs typeface="Arial"/>
              </a:rPr>
              <a:t>Abnormal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4571365" algn="l"/>
              </a:tabLst>
            </a:pPr>
            <a:r>
              <a:rPr sz="4100" b="1" u="sng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Abnormality</a:t>
            </a:r>
            <a:r>
              <a:rPr sz="4100" b="1" dirty="0">
                <a:latin typeface="Arial"/>
                <a:cs typeface="Arial"/>
              </a:rPr>
              <a:t>	</a:t>
            </a:r>
            <a:r>
              <a:rPr sz="4100" b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No.</a:t>
            </a:r>
            <a:r>
              <a:rPr sz="4100" b="1" u="sng" spc="-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4100" b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Patients</a:t>
            </a:r>
            <a:r>
              <a:rPr sz="4100" b="1" u="sng" spc="-5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4100" b="1" u="sng" spc="-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(%)</a:t>
            </a:r>
            <a:endParaRPr sz="4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077" y="2762089"/>
          <a:ext cx="8307704" cy="401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4580"/>
                <a:gridCol w="2045970"/>
                <a:gridCol w="1367154"/>
              </a:tblGrid>
              <a:tr h="634365">
                <a:tc>
                  <a:txBody>
                    <a:bodyPr/>
                    <a:lstStyle/>
                    <a:p>
                      <a:pPr marL="34290">
                        <a:lnSpc>
                          <a:spcPts val="4535"/>
                        </a:lnSpc>
                      </a:pPr>
                      <a:r>
                        <a:rPr sz="4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13q</a:t>
                      </a:r>
                      <a:r>
                        <a:rPr sz="4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deletion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8145" algn="r">
                        <a:lnSpc>
                          <a:spcPts val="4535"/>
                        </a:lnSpc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178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4535"/>
                        </a:lnSpc>
                      </a:pPr>
                      <a:r>
                        <a:rPr sz="4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(55)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87070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11q</a:t>
                      </a:r>
                      <a:r>
                        <a:rPr sz="4100" b="1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deletion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(18)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</a:tr>
              <a:tr h="68707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trisomy</a:t>
                      </a:r>
                      <a:r>
                        <a:rPr sz="4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40132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53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(16)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</a:tr>
              <a:tr h="687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17p</a:t>
                      </a:r>
                      <a:r>
                        <a:rPr sz="4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deletion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40195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(7)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</a:tr>
              <a:tr h="1322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6q</a:t>
                      </a:r>
                      <a:r>
                        <a:rPr sz="4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deletion</a:t>
                      </a:r>
                      <a:endParaRPr sz="4100">
                        <a:latin typeface="Arial"/>
                        <a:cs typeface="Arial"/>
                      </a:endParaRPr>
                    </a:p>
                    <a:p>
                      <a:pPr marL="34290">
                        <a:lnSpc>
                          <a:spcPts val="1600"/>
                        </a:lnSpc>
                        <a:spcBef>
                          <a:spcPts val="37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Dohner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al.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Engl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Med.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2000;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343:1910-1916.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40259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(6)</a:t>
                      </a:r>
                      <a:endParaRPr sz="41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772" y="132080"/>
            <a:ext cx="6428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Idelalisib</a:t>
            </a:r>
            <a:r>
              <a:rPr sz="44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4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Arial"/>
                <a:cs typeface="Arial"/>
              </a:rPr>
              <a:t>Rituximab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895672"/>
            <a:ext cx="736790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763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relapsed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CLL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idelalisib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vs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Idelalisib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toxicity,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rituximab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5.5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85%,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1CR</a:t>
            </a:r>
            <a:endParaRPr sz="24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transaminitis,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resume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decrease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occurrence</a:t>
            </a:r>
            <a:endParaRPr sz="2400">
              <a:latin typeface="Arial"/>
              <a:cs typeface="Arial"/>
            </a:endParaRPr>
          </a:p>
          <a:p>
            <a:pPr marL="355600" marR="7175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Serious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pneumonitis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&lt;5%)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colitis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(10-20%)</a:t>
            </a:r>
            <a:endParaRPr sz="2400">
              <a:latin typeface="Arial"/>
              <a:cs typeface="Arial"/>
            </a:endParaRPr>
          </a:p>
          <a:p>
            <a:pPr marL="355600" marR="38354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Frontline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trials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halted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FDA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aggregate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infections),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“itises”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markedly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520053"/>
            <a:ext cx="6431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Sharman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Oncol.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Jun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1;37(16):1391-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1402.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Epub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Apr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17.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5859" y="36065"/>
            <a:ext cx="2731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FFF00"/>
                </a:solidFill>
                <a:latin typeface="Arial"/>
                <a:cs typeface="Arial"/>
              </a:rPr>
              <a:t>Duvelisib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948941"/>
            <a:ext cx="7316470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PI3K</a:t>
            </a: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delta/gamma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inhibitor,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3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25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3000">
              <a:latin typeface="Arial"/>
              <a:cs typeface="Arial"/>
            </a:endParaRPr>
          </a:p>
          <a:p>
            <a:pPr marL="355600" marR="28511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relapsed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CLL</a:t>
            </a:r>
            <a:r>
              <a:rPr sz="3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versus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ofatumumab</a:t>
            </a:r>
            <a:endParaRPr sz="3000">
              <a:latin typeface="Arial"/>
              <a:cs typeface="Arial"/>
            </a:endParaRPr>
          </a:p>
          <a:p>
            <a:pPr marL="355600" marR="100203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Duvelisib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toxicity;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ofatumumab</a:t>
            </a:r>
            <a:r>
              <a:rPr sz="3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3000">
              <a:latin typeface="Arial"/>
              <a:cs typeface="Arial"/>
            </a:endParaRPr>
          </a:p>
          <a:p>
            <a:pPr marL="355600" marR="24066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74%,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PR;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months,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endParaRPr sz="3000">
              <a:latin typeface="Arial"/>
              <a:cs typeface="Arial"/>
            </a:endParaRPr>
          </a:p>
          <a:p>
            <a:pPr marL="355600" marR="22352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sz="3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idelalisib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toxicities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317533"/>
            <a:ext cx="48266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O’Brien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Hematol.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Nov;93(11):1318-1326.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Flinn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Oncol.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2019 Apr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10;37(11):912-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922.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5157" y="295592"/>
            <a:ext cx="4963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Conclusions</a:t>
            </a:r>
            <a:r>
              <a:rPr sz="44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44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48" y="1030993"/>
            <a:ext cx="8922385" cy="547393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47980" marR="89535" indent="-335280">
              <a:lnSpc>
                <a:spcPct val="80000"/>
              </a:lnSpc>
              <a:spcBef>
                <a:spcPts val="585"/>
              </a:spcBef>
              <a:buFont typeface="Arial MT"/>
              <a:buChar char="•"/>
              <a:tabLst>
                <a:tab pos="347980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Ibrutinib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produces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frontline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therapy)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FCR,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BR,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Chlorambucil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obinutuzumab</a:t>
            </a:r>
            <a:endParaRPr sz="2000" dirty="0">
              <a:latin typeface="Arial"/>
              <a:cs typeface="Arial"/>
            </a:endParaRPr>
          </a:p>
          <a:p>
            <a:pPr marL="347980" marR="711200" indent="-33528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4798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unanswered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mutated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IGHV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cure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fraction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FCR</a:t>
            </a:r>
            <a:endParaRPr sz="2000" dirty="0">
              <a:latin typeface="Arial"/>
              <a:cs typeface="Arial"/>
            </a:endParaRPr>
          </a:p>
          <a:p>
            <a:pPr marL="347345" marR="476884" indent="-33528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47345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Acalabrutini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obinutuzuma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producing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84-72%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frontline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000" dirty="0">
              <a:latin typeface="Arial"/>
              <a:cs typeface="Arial"/>
            </a:endParaRPr>
          </a:p>
          <a:p>
            <a:pPr marL="347345" indent="-334645">
              <a:lnSpc>
                <a:spcPct val="100000"/>
              </a:lnSpc>
              <a:buFont typeface="Arial MT"/>
              <a:buChar char="•"/>
              <a:tabLst>
                <a:tab pos="347345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Zanubrutinib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BR,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85%</a:t>
            </a:r>
            <a:endParaRPr sz="2000" dirty="0">
              <a:latin typeface="Arial"/>
              <a:cs typeface="Arial"/>
            </a:endParaRPr>
          </a:p>
          <a:p>
            <a:pPr marL="347345" marR="288290" indent="-33528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47345" algn="l"/>
                <a:tab pos="2446655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Venetoclax</a:t>
            </a:r>
            <a:r>
              <a:rPr sz="20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obinutuzumab</a:t>
            </a:r>
            <a:r>
              <a:rPr sz="20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uMRD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finite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(1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year),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PFS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63%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 MT"/>
              <a:buChar char="•"/>
            </a:pPr>
            <a:endParaRPr sz="2000" dirty="0">
              <a:latin typeface="Arial"/>
              <a:cs typeface="Arial"/>
            </a:endParaRPr>
          </a:p>
          <a:p>
            <a:pPr marL="347980" marR="671830" indent="-335280">
              <a:lnSpc>
                <a:spcPct val="80000"/>
              </a:lnSpc>
              <a:spcBef>
                <a:spcPts val="5"/>
              </a:spcBef>
              <a:buFont typeface="Arial MT"/>
              <a:buChar char="•"/>
              <a:tabLst>
                <a:tab pos="347980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Idelalisib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(given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Rituximab)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Duvelisib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PI3K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inhibitors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relapsed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CLL</a:t>
            </a:r>
            <a:endParaRPr sz="2000" dirty="0">
              <a:latin typeface="Arial"/>
              <a:cs typeface="Arial"/>
            </a:endParaRPr>
          </a:p>
          <a:p>
            <a:pPr marL="347980" marR="302895" indent="-33528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47980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Venetoclax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rituximab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remissions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relapsed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CLL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finite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(2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years)</a:t>
            </a:r>
            <a:endParaRPr sz="2000" dirty="0">
              <a:latin typeface="Arial"/>
              <a:cs typeface="Arial"/>
            </a:endParaRPr>
          </a:p>
          <a:p>
            <a:pPr marL="347345" marR="5080" indent="-33528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4734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ElevateRR,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ibrutinib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acalabrutinib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overlapping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curves,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effects,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particularly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(atrial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fibrillation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HTN)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acalabrutinib</a:t>
            </a:r>
            <a:endParaRPr sz="2000" dirty="0">
              <a:latin typeface="Arial"/>
              <a:cs typeface="Arial"/>
            </a:endParaRPr>
          </a:p>
          <a:p>
            <a:pPr marL="347345" marR="115570" indent="-33528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4734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Alpine,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zanu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produces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ibrutinib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fib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(HTN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same)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57933" y="601980"/>
            <a:ext cx="6316980" cy="3973195"/>
            <a:chOff x="1757933" y="601980"/>
            <a:chExt cx="6316980" cy="3973195"/>
          </a:xfrm>
        </p:grpSpPr>
        <p:sp>
          <p:nvSpPr>
            <p:cNvPr id="4" name="object 4"/>
            <p:cNvSpPr/>
            <p:nvPr/>
          </p:nvSpPr>
          <p:spPr>
            <a:xfrm>
              <a:off x="1757933" y="621030"/>
              <a:ext cx="1096010" cy="0"/>
            </a:xfrm>
            <a:custGeom>
              <a:avLst/>
              <a:gdLst/>
              <a:ahLst/>
              <a:cxnLst/>
              <a:rect l="l" t="t" r="r" b="b"/>
              <a:pathLst>
                <a:path w="1096010">
                  <a:moveTo>
                    <a:pt x="0" y="0"/>
                  </a:moveTo>
                  <a:lnTo>
                    <a:pt x="1095756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7594" y="621030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70">
                  <a:moveTo>
                    <a:pt x="0" y="0"/>
                  </a:moveTo>
                  <a:lnTo>
                    <a:pt x="0" y="51816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9973" y="678942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0" y="0"/>
                  </a:moveTo>
                  <a:lnTo>
                    <a:pt x="496823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0127" y="678942"/>
              <a:ext cx="280416" cy="2575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63873" y="936498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586740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0613" y="930402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4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6710" y="1026413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10" h="6350">
                  <a:moveTo>
                    <a:pt x="0" y="0"/>
                  </a:moveTo>
                  <a:lnTo>
                    <a:pt x="28956" y="6096"/>
                  </a:lnTo>
                </a:path>
              </a:pathLst>
            </a:custGeom>
            <a:ln w="38099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1094" y="1026413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0"/>
                  </a:moveTo>
                  <a:lnTo>
                    <a:pt x="0" y="196596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76522" y="12169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2241" y="1216913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7669" y="126720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69485" y="126720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19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4913" y="131902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6061" y="131445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80">
                  <a:moveTo>
                    <a:pt x="0" y="0"/>
                  </a:moveTo>
                  <a:lnTo>
                    <a:pt x="0" y="10668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9966" y="142113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048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4013" y="1416558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8585" y="152171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14494" y="1521713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4494" y="1661922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>
                  <a:moveTo>
                    <a:pt x="0" y="0"/>
                  </a:moveTo>
                  <a:lnTo>
                    <a:pt x="92964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2885" y="1657350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684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96789" y="1789938"/>
              <a:ext cx="574675" cy="0"/>
            </a:xfrm>
            <a:custGeom>
              <a:avLst/>
              <a:gdLst/>
              <a:ahLst/>
              <a:cxnLst/>
              <a:rect l="l" t="t" r="r" b="b"/>
              <a:pathLst>
                <a:path w="574675">
                  <a:moveTo>
                    <a:pt x="0" y="0"/>
                  </a:moveTo>
                  <a:lnTo>
                    <a:pt x="574548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1337" y="1786890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2692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1337" y="1989582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8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42025" y="1983486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2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7454" y="2234946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>
                  <a:moveTo>
                    <a:pt x="0" y="0"/>
                  </a:moveTo>
                  <a:lnTo>
                    <a:pt x="227076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58433" y="2230374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80">
                  <a:moveTo>
                    <a:pt x="0" y="0"/>
                  </a:moveTo>
                  <a:lnTo>
                    <a:pt x="0" y="259079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53862" y="2484881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46825" y="2480309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6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42254" y="2772918"/>
              <a:ext cx="668020" cy="0"/>
            </a:xfrm>
            <a:custGeom>
              <a:avLst/>
              <a:gdLst/>
              <a:ahLst/>
              <a:cxnLst/>
              <a:rect l="l" t="t" r="r" b="b"/>
              <a:pathLst>
                <a:path w="668020">
                  <a:moveTo>
                    <a:pt x="0" y="0"/>
                  </a:moveTo>
                  <a:lnTo>
                    <a:pt x="667512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03669" y="2779013"/>
              <a:ext cx="0" cy="299085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704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35674" y="3062478"/>
              <a:ext cx="0" cy="299085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704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03669" y="30670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29577" y="3356609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81393" y="3356609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004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76822" y="3769613"/>
              <a:ext cx="657225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844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3666" y="3765041"/>
              <a:ext cx="0" cy="795655"/>
            </a:xfrm>
            <a:custGeom>
              <a:avLst/>
              <a:gdLst/>
              <a:ahLst/>
              <a:cxnLst/>
              <a:rect l="l" t="t" r="r" b="b"/>
              <a:pathLst>
                <a:path h="795654">
                  <a:moveTo>
                    <a:pt x="0" y="0"/>
                  </a:moveTo>
                  <a:lnTo>
                    <a:pt x="0" y="795527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26045" y="4555997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64129" y="922782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80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19477" y="614934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4">
                  <a:moveTo>
                    <a:pt x="0" y="0"/>
                  </a:moveTo>
                  <a:lnTo>
                    <a:pt x="0" y="115823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16429" y="724662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62026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0601" y="721614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56737" y="800862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968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096767" y="1323594"/>
            <a:ext cx="5191760" cy="3472815"/>
            <a:chOff x="3096767" y="1323594"/>
            <a:chExt cx="5191760" cy="3472815"/>
          </a:xfrm>
        </p:grpSpPr>
        <p:sp>
          <p:nvSpPr>
            <p:cNvPr id="47" name="object 47"/>
            <p:cNvSpPr/>
            <p:nvPr/>
          </p:nvSpPr>
          <p:spPr>
            <a:xfrm>
              <a:off x="6781038" y="4776978"/>
              <a:ext cx="1507490" cy="0"/>
            </a:xfrm>
            <a:custGeom>
              <a:avLst/>
              <a:gdLst/>
              <a:ahLst/>
              <a:cxnLst/>
              <a:rect l="l" t="t" r="r" b="b"/>
              <a:pathLst>
                <a:path w="1507490">
                  <a:moveTo>
                    <a:pt x="0" y="0"/>
                  </a:moveTo>
                  <a:lnTo>
                    <a:pt x="1507236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88658" y="4080510"/>
              <a:ext cx="0" cy="693420"/>
            </a:xfrm>
            <a:custGeom>
              <a:avLst/>
              <a:gdLst/>
              <a:ahLst/>
              <a:cxnLst/>
              <a:rect l="l" t="t" r="r" b="b"/>
              <a:pathLst>
                <a:path h="693420">
                  <a:moveTo>
                    <a:pt x="0" y="69341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43877" y="4080510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82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54546" y="3380994"/>
              <a:ext cx="0" cy="696595"/>
            </a:xfrm>
            <a:custGeom>
              <a:avLst/>
              <a:gdLst/>
              <a:ahLst/>
              <a:cxnLst/>
              <a:rect l="l" t="t" r="r" b="b"/>
              <a:pathLst>
                <a:path h="696595">
                  <a:moveTo>
                    <a:pt x="0" y="69646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0813" y="3384042"/>
              <a:ext cx="909955" cy="0"/>
            </a:xfrm>
            <a:custGeom>
              <a:avLst/>
              <a:gdLst/>
              <a:ahLst/>
              <a:cxnLst/>
              <a:rect l="l" t="t" r="r" b="b"/>
              <a:pathLst>
                <a:path w="909954">
                  <a:moveTo>
                    <a:pt x="0" y="0"/>
                  </a:moveTo>
                  <a:lnTo>
                    <a:pt x="90982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6910" y="3076194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84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6513" y="3082289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>
                  <a:moveTo>
                    <a:pt x="124967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44133" y="2762250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4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61382" y="2765297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2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67477" y="2545841"/>
              <a:ext cx="0" cy="219710"/>
            </a:xfrm>
            <a:custGeom>
              <a:avLst/>
              <a:gdLst/>
              <a:ahLst/>
              <a:cxnLst/>
              <a:rect l="l" t="t" r="r" b="b"/>
              <a:pathLst>
                <a:path h="219710">
                  <a:moveTo>
                    <a:pt x="0" y="21945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57750" y="2542794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11277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63845" y="2309622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19">
                  <a:moveTo>
                    <a:pt x="0" y="2362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99025" y="2318766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02073" y="2109977"/>
              <a:ext cx="0" cy="212090"/>
            </a:xfrm>
            <a:custGeom>
              <a:avLst/>
              <a:gdLst/>
              <a:ahLst/>
              <a:cxnLst/>
              <a:rect l="l" t="t" r="r" b="b"/>
              <a:pathLst>
                <a:path h="212089">
                  <a:moveTo>
                    <a:pt x="0" y="21183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81093" y="2116074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979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85665" y="1914906"/>
              <a:ext cx="0" cy="204470"/>
            </a:xfrm>
            <a:custGeom>
              <a:avLst/>
              <a:gdLst/>
              <a:ahLst/>
              <a:cxnLst/>
              <a:rect l="l" t="t" r="r" b="b"/>
              <a:pathLst>
                <a:path h="204469">
                  <a:moveTo>
                    <a:pt x="0" y="20421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70781" y="192100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2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78401" y="1773174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30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2869" y="177622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05249" y="1604010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0"/>
                  </a:moveTo>
                  <a:lnTo>
                    <a:pt x="0" y="17526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20033" y="1610106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4">
                  <a:moveTo>
                    <a:pt x="0" y="0"/>
                  </a:moveTo>
                  <a:lnTo>
                    <a:pt x="58978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23081" y="1453134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15697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09721" y="1459230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40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15817" y="1323594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13868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2880360" y="919733"/>
            <a:ext cx="246379" cy="430530"/>
            <a:chOff x="2880360" y="919733"/>
            <a:chExt cx="246379" cy="430530"/>
          </a:xfrm>
        </p:grpSpPr>
        <p:sp>
          <p:nvSpPr>
            <p:cNvPr id="72" name="object 72"/>
            <p:cNvSpPr/>
            <p:nvPr/>
          </p:nvSpPr>
          <p:spPr>
            <a:xfrm>
              <a:off x="2899410" y="919733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h="231775">
                  <a:moveTo>
                    <a:pt x="0" y="0"/>
                  </a:moveTo>
                  <a:lnTo>
                    <a:pt x="0" y="231647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02458" y="1143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80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44190" y="1148333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h="189230">
                  <a:moveTo>
                    <a:pt x="0" y="0"/>
                  </a:moveTo>
                  <a:lnTo>
                    <a:pt x="0" y="188976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39618" y="1331213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522982" y="787908"/>
            <a:ext cx="63500" cy="140970"/>
            <a:chOff x="2522982" y="787908"/>
            <a:chExt cx="63500" cy="140970"/>
          </a:xfrm>
        </p:grpSpPr>
        <p:sp>
          <p:nvSpPr>
            <p:cNvPr id="77" name="object 77"/>
            <p:cNvSpPr/>
            <p:nvPr/>
          </p:nvSpPr>
          <p:spPr>
            <a:xfrm>
              <a:off x="2567178" y="797814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4">
                  <a:moveTo>
                    <a:pt x="0" y="0"/>
                  </a:moveTo>
                  <a:lnTo>
                    <a:pt x="0" y="131064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22982" y="806958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886711" y="617981"/>
            <a:ext cx="6185535" cy="3877945"/>
            <a:chOff x="1886711" y="617981"/>
            <a:chExt cx="6185535" cy="3877945"/>
          </a:xfrm>
        </p:grpSpPr>
        <p:sp>
          <p:nvSpPr>
            <p:cNvPr id="80" name="object 80"/>
            <p:cNvSpPr/>
            <p:nvPr/>
          </p:nvSpPr>
          <p:spPr>
            <a:xfrm>
              <a:off x="1905761" y="617981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98141" y="74295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58161" y="742950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5">
                  <a:moveTo>
                    <a:pt x="0" y="0"/>
                  </a:moveTo>
                  <a:lnTo>
                    <a:pt x="0" y="115823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053589" y="852677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5">
                  <a:moveTo>
                    <a:pt x="0" y="0"/>
                  </a:moveTo>
                  <a:lnTo>
                    <a:pt x="63550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84525" y="846581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78429" y="99136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2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32937" y="986790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459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40558" y="114528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0972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53333" y="1137665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459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57905" y="1296162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0" y="0"/>
                  </a:moveTo>
                  <a:lnTo>
                    <a:pt x="496823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44061" y="1296162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4">
                  <a:moveTo>
                    <a:pt x="0" y="0"/>
                  </a:moveTo>
                  <a:lnTo>
                    <a:pt x="0" y="201168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36441" y="1500378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77589" y="1504949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4">
                  <a:moveTo>
                    <a:pt x="0" y="0"/>
                  </a:moveTo>
                  <a:lnTo>
                    <a:pt x="0" y="207264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74541" y="170611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85794" y="1706118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85794" y="1908809"/>
              <a:ext cx="623570" cy="0"/>
            </a:xfrm>
            <a:custGeom>
              <a:avLst/>
              <a:gdLst/>
              <a:ahLst/>
              <a:cxnLst/>
              <a:rect l="l" t="t" r="r" b="b"/>
              <a:pathLst>
                <a:path w="623570">
                  <a:moveTo>
                    <a:pt x="0" y="0"/>
                  </a:moveTo>
                  <a:lnTo>
                    <a:pt x="623316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03013" y="1908809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9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03013" y="2181606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316992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15433" y="2178557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084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09338" y="2466593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976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95266" y="2460498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0"/>
                  </a:moveTo>
                  <a:lnTo>
                    <a:pt x="0" y="30175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98313" y="2756154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>
                  <a:moveTo>
                    <a:pt x="0" y="0"/>
                  </a:moveTo>
                  <a:lnTo>
                    <a:pt x="608076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98770" y="2753105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084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1817" y="3038093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61482" y="3038093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6909" y="3321558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0" y="0"/>
                  </a:moveTo>
                  <a:lnTo>
                    <a:pt x="111252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60541" y="3324605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896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54446" y="363245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29705" y="3635502"/>
              <a:ext cx="0" cy="844550"/>
            </a:xfrm>
            <a:custGeom>
              <a:avLst/>
              <a:gdLst/>
              <a:ahLst/>
              <a:cxnLst/>
              <a:rect l="l" t="t" r="r" b="b"/>
              <a:pathLst>
                <a:path h="844550">
                  <a:moveTo>
                    <a:pt x="0" y="0"/>
                  </a:moveTo>
                  <a:lnTo>
                    <a:pt x="0" y="844296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32753" y="4476749"/>
              <a:ext cx="2039620" cy="0"/>
            </a:xfrm>
            <a:custGeom>
              <a:avLst/>
              <a:gdLst/>
              <a:ahLst/>
              <a:cxnLst/>
              <a:rect l="l" t="t" r="r" b="b"/>
              <a:pathLst>
                <a:path w="2039620">
                  <a:moveTo>
                    <a:pt x="0" y="0"/>
                  </a:moveTo>
                  <a:lnTo>
                    <a:pt x="2039112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2853689" y="917447"/>
            <a:ext cx="4240530" cy="5187315"/>
            <a:chOff x="2853689" y="917447"/>
            <a:chExt cx="4240530" cy="5187315"/>
          </a:xfrm>
        </p:grpSpPr>
        <p:sp>
          <p:nvSpPr>
            <p:cNvPr id="111" name="object 111"/>
            <p:cNvSpPr/>
            <p:nvPr/>
          </p:nvSpPr>
          <p:spPr>
            <a:xfrm>
              <a:off x="7075169" y="5773674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5">
                  <a:moveTo>
                    <a:pt x="0" y="0"/>
                  </a:moveTo>
                  <a:lnTo>
                    <a:pt x="0" y="330708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42937" y="5770626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50557" y="5360669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40995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46825" y="5369813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78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54445" y="4991862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94782" y="4988813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94782" y="4754118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0791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54573" y="475716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78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57622" y="4516374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78373" y="451942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4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81422" y="4112513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004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136641" y="4115562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828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36641" y="3920490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0"/>
                  </a:moveTo>
                  <a:lnTo>
                    <a:pt x="0" y="201168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60797" y="3912869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0" y="0"/>
                  </a:moveTo>
                  <a:lnTo>
                    <a:pt x="283464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857750" y="370408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46497" y="370103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54117" y="3537965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17068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39817" y="354406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47438" y="3377946"/>
              <a:ext cx="0" cy="169545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164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01717" y="3384041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06289" y="3224021"/>
              <a:ext cx="0" cy="163195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16306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84725" y="3227069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66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95393" y="3085337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30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219193" y="307924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26813" y="2925318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5">
                  <a:moveTo>
                    <a:pt x="0" y="15392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139945" y="2928365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147565" y="2786633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071365" y="279425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077461" y="2513837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4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046981" y="2521458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043933" y="2376677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30">
                  <a:moveTo>
                    <a:pt x="0" y="15087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850386" y="2376677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644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861053" y="2234945"/>
              <a:ext cx="0" cy="14224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14173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784853" y="224104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792473" y="2119122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70553" y="2119122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670553" y="1972817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5">
                  <a:moveTo>
                    <a:pt x="0" y="15392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533393" y="197586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78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539489" y="1850897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4">
                  <a:moveTo>
                    <a:pt x="0" y="0"/>
                  </a:moveTo>
                  <a:lnTo>
                    <a:pt x="0" y="131064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94709" y="1853945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352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94709" y="1613153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32581" y="1607057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37153" y="1488185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1219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02101" y="148818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09721" y="1375409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5">
                  <a:moveTo>
                    <a:pt x="0" y="10972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071621" y="137845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077717" y="1273301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4">
                  <a:moveTo>
                    <a:pt x="0" y="10210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98469" y="127330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006089" y="1082801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80">
                  <a:moveTo>
                    <a:pt x="0" y="18287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974085" y="108280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981705" y="93954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14020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53689" y="93649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19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1660905" y="575818"/>
            <a:ext cx="6759575" cy="5627370"/>
            <a:chOff x="1660905" y="575818"/>
            <a:chExt cx="6759575" cy="5627370"/>
          </a:xfrm>
        </p:grpSpPr>
        <p:sp>
          <p:nvSpPr>
            <p:cNvPr id="164" name="object 164"/>
            <p:cNvSpPr/>
            <p:nvPr/>
          </p:nvSpPr>
          <p:spPr>
            <a:xfrm>
              <a:off x="1809749" y="624078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548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05177" y="814577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20">
                  <a:moveTo>
                    <a:pt x="0" y="0"/>
                  </a:moveTo>
                  <a:lnTo>
                    <a:pt x="1048512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56738" y="806958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43277" y="614934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37181" y="849629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30">
                  <a:moveTo>
                    <a:pt x="0" y="0"/>
                  </a:moveTo>
                  <a:lnTo>
                    <a:pt x="150876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981961" y="852677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974341" y="1116330"/>
              <a:ext cx="163195" cy="0"/>
            </a:xfrm>
            <a:custGeom>
              <a:avLst/>
              <a:gdLst/>
              <a:ahLst/>
              <a:cxnLst/>
              <a:rect l="l" t="t" r="r" b="b"/>
              <a:pathLst>
                <a:path w="163194">
                  <a:moveTo>
                    <a:pt x="0" y="0"/>
                  </a:moveTo>
                  <a:lnTo>
                    <a:pt x="163068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132837" y="1113281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0"/>
                  </a:moveTo>
                  <a:lnTo>
                    <a:pt x="0" y="26822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129789" y="137540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205989" y="1375409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4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205989" y="1645157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288286" y="1639062"/>
              <a:ext cx="0" cy="266700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70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288286" y="189814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323337" y="1895093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4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320289" y="2170937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533650" y="2170937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530602" y="2437638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30">
                  <a:moveTo>
                    <a:pt x="0" y="0"/>
                  </a:moveTo>
                  <a:lnTo>
                    <a:pt x="150876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678430" y="2434590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670809" y="271348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0" y="0"/>
                  </a:moveTo>
                  <a:lnTo>
                    <a:pt x="111252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777489" y="2710434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4">
                  <a:moveTo>
                    <a:pt x="0" y="0"/>
                  </a:moveTo>
                  <a:lnTo>
                    <a:pt x="0" y="315468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777489" y="3003803"/>
              <a:ext cx="90170" cy="38100"/>
            </a:xfrm>
            <a:custGeom>
              <a:avLst/>
              <a:gdLst/>
              <a:ahLst/>
              <a:cxnLst/>
              <a:rect l="l" t="t" r="r" b="b"/>
              <a:pathLst>
                <a:path w="90169" h="38100">
                  <a:moveTo>
                    <a:pt x="0" y="38100"/>
                  </a:moveTo>
                  <a:lnTo>
                    <a:pt x="89916" y="38100"/>
                  </a:lnTo>
                  <a:lnTo>
                    <a:pt x="8991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771394" y="3006851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85725" h="38100">
                  <a:moveTo>
                    <a:pt x="0" y="38100"/>
                  </a:moveTo>
                  <a:lnTo>
                    <a:pt x="85344" y="38100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53689" y="3022853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394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7594" y="333070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4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926841" y="3327653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394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919222" y="3638550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064002" y="3635501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394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57905" y="394944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09728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164586" y="3946397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56966" y="4267962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6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309366" y="4267962"/>
              <a:ext cx="0" cy="320040"/>
            </a:xfrm>
            <a:custGeom>
              <a:avLst/>
              <a:gdLst/>
              <a:ahLst/>
              <a:cxnLst/>
              <a:rect l="l" t="t" r="r" b="b"/>
              <a:pathLst>
                <a:path h="320039">
                  <a:moveTo>
                    <a:pt x="0" y="0"/>
                  </a:moveTo>
                  <a:lnTo>
                    <a:pt x="0" y="32004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312413" y="4581906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563873" y="4575809"/>
              <a:ext cx="0" cy="320040"/>
            </a:xfrm>
            <a:custGeom>
              <a:avLst/>
              <a:gdLst/>
              <a:ahLst/>
              <a:cxnLst/>
              <a:rect l="l" t="t" r="r" b="b"/>
              <a:pathLst>
                <a:path h="320039">
                  <a:moveTo>
                    <a:pt x="0" y="0"/>
                  </a:moveTo>
                  <a:lnTo>
                    <a:pt x="0" y="32004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557777" y="4889753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0" y="0"/>
                  </a:moveTo>
                  <a:lnTo>
                    <a:pt x="548640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098798" y="4889753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0"/>
                  </a:moveTo>
                  <a:lnTo>
                    <a:pt x="0" y="318516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098798" y="520065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928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278629" y="5197602"/>
              <a:ext cx="0" cy="481965"/>
            </a:xfrm>
            <a:custGeom>
              <a:avLst/>
              <a:gdLst/>
              <a:ahLst/>
              <a:cxnLst/>
              <a:rect l="l" t="t" r="r" b="b"/>
              <a:pathLst>
                <a:path h="481964">
                  <a:moveTo>
                    <a:pt x="0" y="0"/>
                  </a:moveTo>
                  <a:lnTo>
                    <a:pt x="0" y="48158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274057" y="5673089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660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95622" y="5660897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387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49551" y="582168"/>
              <a:ext cx="0" cy="5614670"/>
            </a:xfrm>
            <a:custGeom>
              <a:avLst/>
              <a:gdLst/>
              <a:ahLst/>
              <a:cxnLst/>
              <a:rect l="l" t="t" r="r" b="b"/>
              <a:pathLst>
                <a:path h="5614670">
                  <a:moveTo>
                    <a:pt x="0" y="0"/>
                  </a:moveTo>
                  <a:lnTo>
                    <a:pt x="0" y="56144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67255" y="6106668"/>
              <a:ext cx="6746875" cy="0"/>
            </a:xfrm>
            <a:custGeom>
              <a:avLst/>
              <a:gdLst/>
              <a:ahLst/>
              <a:cxnLst/>
              <a:rect l="l" t="t" r="r" b="b"/>
              <a:pathLst>
                <a:path w="6746875">
                  <a:moveTo>
                    <a:pt x="0" y="0"/>
                  </a:moveTo>
                  <a:lnTo>
                    <a:pt x="674674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1316471" y="498031"/>
            <a:ext cx="322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415611" y="1595695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415611" y="2693359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415611" y="3789419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415611" y="4907945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488717" y="600560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1667001" y="613918"/>
            <a:ext cx="6544945" cy="5608955"/>
            <a:chOff x="1667001" y="613918"/>
            <a:chExt cx="6544945" cy="5608955"/>
          </a:xfrm>
        </p:grpSpPr>
        <p:sp>
          <p:nvSpPr>
            <p:cNvPr id="212" name="object 212"/>
            <p:cNvSpPr/>
            <p:nvPr/>
          </p:nvSpPr>
          <p:spPr>
            <a:xfrm>
              <a:off x="2191511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618231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052571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480816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928872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349495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77739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198363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632704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059423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481572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22007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350251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776972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205216" y="6120383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673351" y="62026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82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673351" y="171907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82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676399" y="281635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676399" y="391363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676399" y="501700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09927" y="446532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709927" y="557022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709927" y="336804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709927" y="226466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09927" y="116585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854992" y="2174168"/>
            <a:ext cx="267335" cy="2304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Surviving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675049" y="6213159"/>
            <a:ext cx="6764655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  <a:tabLst>
                <a:tab pos="398780" algn="l"/>
                <a:tab pos="819150" algn="l"/>
                <a:tab pos="1264285" algn="l"/>
                <a:tab pos="1688464" algn="l"/>
                <a:tab pos="2126615" algn="l"/>
                <a:tab pos="2557780" algn="l"/>
                <a:tab pos="2988945" algn="l"/>
                <a:tab pos="3411220" algn="l"/>
                <a:tab pos="3884929" algn="l"/>
                <a:tab pos="4734560" algn="l"/>
                <a:tab pos="5160645" algn="l"/>
                <a:tab pos="5598795" algn="l"/>
                <a:tab pos="6024880" algn="l"/>
                <a:tab pos="6454140" algn="l"/>
              </a:tabLst>
            </a:pP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96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108</a:t>
            </a:r>
            <a:r>
              <a:rPr sz="140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132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144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168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  <a:p>
            <a:pPr marL="7620" algn="ctr">
              <a:lnSpc>
                <a:spcPts val="1955"/>
              </a:lnSpc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747510" y="1331099"/>
            <a:ext cx="99504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17p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deletion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11q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deletion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7747510" y="1757969"/>
            <a:ext cx="13214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10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12q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trisomy Normal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13q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deletion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sole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abnormality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1676400" y="604837"/>
            <a:ext cx="6935470" cy="5572125"/>
            <a:chOff x="1676400" y="604837"/>
            <a:chExt cx="6935470" cy="5572125"/>
          </a:xfrm>
        </p:grpSpPr>
        <p:sp>
          <p:nvSpPr>
            <p:cNvPr id="242" name="object 242"/>
            <p:cNvSpPr/>
            <p:nvPr/>
          </p:nvSpPr>
          <p:spPr>
            <a:xfrm>
              <a:off x="7351014" y="146837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0" y="0"/>
                  </a:moveTo>
                  <a:lnTo>
                    <a:pt x="332232" y="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346441" y="1652777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0" y="0"/>
                  </a:moveTo>
                  <a:lnTo>
                    <a:pt x="332232" y="0"/>
                  </a:lnTo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349490" y="1853946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0" y="0"/>
                  </a:moveTo>
                  <a:lnTo>
                    <a:pt x="332232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349490" y="203987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0" y="0"/>
                  </a:moveTo>
                  <a:lnTo>
                    <a:pt x="332232" y="0"/>
                  </a:lnTo>
                </a:path>
              </a:pathLst>
            </a:custGeom>
            <a:ln w="38100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49490" y="2227325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0" y="0"/>
                  </a:moveTo>
                  <a:lnTo>
                    <a:pt x="332232" y="0"/>
                  </a:lnTo>
                </a:path>
              </a:pathLst>
            </a:custGeom>
            <a:ln w="381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753361" y="610362"/>
              <a:ext cx="0" cy="5562600"/>
            </a:xfrm>
            <a:custGeom>
              <a:avLst/>
              <a:gdLst/>
              <a:ahLst/>
              <a:cxnLst/>
              <a:rect l="l" t="t" r="r" b="b"/>
              <a:pathLst>
                <a:path h="5562600">
                  <a:moveTo>
                    <a:pt x="0" y="0"/>
                  </a:moveTo>
                  <a:lnTo>
                    <a:pt x="0" y="556260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677161" y="6096761"/>
              <a:ext cx="6934200" cy="0"/>
            </a:xfrm>
            <a:custGeom>
              <a:avLst/>
              <a:gdLst/>
              <a:ahLst/>
              <a:cxnLst/>
              <a:rect l="l" t="t" r="r" b="b"/>
              <a:pathLst>
                <a:path w="6934200">
                  <a:moveTo>
                    <a:pt x="0" y="0"/>
                  </a:moveTo>
                  <a:lnTo>
                    <a:pt x="693420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676400" y="6096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676400" y="2819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676400" y="3962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676400" y="50292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86037" y="61674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84" y="1397"/>
                  </a:lnTo>
                  <a:lnTo>
                    <a:pt x="0" y="4762"/>
                  </a:lnTo>
                  <a:lnTo>
                    <a:pt x="1384" y="8140"/>
                  </a:lnTo>
                  <a:lnTo>
                    <a:pt x="4762" y="9525"/>
                  </a:lnTo>
                  <a:lnTo>
                    <a:pt x="8128" y="8140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676400" y="1676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2098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5908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290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862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3434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7244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816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6388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198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770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3152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724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2296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934200" y="6096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100964" y="6580089"/>
            <a:ext cx="4066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Dohner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Engl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2000;343:1910-1916.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1" name="object 271"/>
          <p:cNvSpPr txBox="1">
            <a:spLocks noGrp="1"/>
          </p:cNvSpPr>
          <p:nvPr>
            <p:ph type="title"/>
          </p:nvPr>
        </p:nvSpPr>
        <p:spPr>
          <a:xfrm>
            <a:off x="2907271" y="28638"/>
            <a:ext cx="37801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Probability</a:t>
            </a:r>
            <a:r>
              <a:rPr sz="28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8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Survival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2388" y="-53403"/>
            <a:ext cx="80384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Ig</a:t>
            </a:r>
            <a:r>
              <a:rPr sz="40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4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Gene</a:t>
            </a:r>
            <a:r>
              <a:rPr sz="4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Mutations</a:t>
            </a:r>
            <a:r>
              <a:rPr sz="4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40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00"/>
                </a:solidFill>
                <a:latin typeface="Arial"/>
                <a:cs typeface="Arial"/>
              </a:rPr>
              <a:t>CD38: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Newer</a:t>
            </a:r>
            <a:r>
              <a:rPr sz="4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Prognostic</a:t>
            </a:r>
            <a:r>
              <a:rPr sz="4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Factors</a:t>
            </a:r>
            <a:r>
              <a:rPr sz="4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4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6266" y="1750314"/>
            <a:ext cx="3028315" cy="3896995"/>
          </a:xfrm>
          <a:custGeom>
            <a:avLst/>
            <a:gdLst/>
            <a:ahLst/>
            <a:cxnLst/>
            <a:rect l="l" t="t" r="r" b="b"/>
            <a:pathLst>
              <a:path w="3028315" h="3896995">
                <a:moveTo>
                  <a:pt x="0" y="0"/>
                </a:moveTo>
                <a:lnTo>
                  <a:pt x="3028188" y="0"/>
                </a:lnTo>
                <a:lnTo>
                  <a:pt x="3028188" y="3896867"/>
                </a:lnTo>
                <a:lnTo>
                  <a:pt x="0" y="389686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673" y="1750314"/>
            <a:ext cx="3037840" cy="3896995"/>
          </a:xfrm>
          <a:custGeom>
            <a:avLst/>
            <a:gdLst/>
            <a:ahLst/>
            <a:cxnLst/>
            <a:rect l="l" t="t" r="r" b="b"/>
            <a:pathLst>
              <a:path w="3037840" h="3896995">
                <a:moveTo>
                  <a:pt x="0" y="0"/>
                </a:moveTo>
                <a:lnTo>
                  <a:pt x="3037331" y="0"/>
                </a:lnTo>
                <a:lnTo>
                  <a:pt x="3037331" y="3896867"/>
                </a:lnTo>
                <a:lnTo>
                  <a:pt x="0" y="389686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66574" y="1323975"/>
            <a:ext cx="473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779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CD38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02" y="6084951"/>
            <a:ext cx="628586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21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Damle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Blood.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1999;94;1840-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1847.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810" y="2387340"/>
            <a:ext cx="366395" cy="2618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Surviving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9914" y="4800536"/>
            <a:ext cx="121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Unmutated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9914" y="5074856"/>
            <a:ext cx="90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Mutated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115" y="4822761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3115" y="5097081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&lt;30%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28488" y="4978908"/>
            <a:ext cx="376555" cy="304800"/>
            <a:chOff x="5428488" y="4978908"/>
            <a:chExt cx="376555" cy="304800"/>
          </a:xfrm>
        </p:grpSpPr>
        <p:sp>
          <p:nvSpPr>
            <p:cNvPr id="14" name="object 14"/>
            <p:cNvSpPr/>
            <p:nvPr/>
          </p:nvSpPr>
          <p:spPr>
            <a:xfrm>
              <a:off x="5447538" y="4997958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756" y="0"/>
                  </a:lnTo>
                </a:path>
              </a:pathLst>
            </a:custGeom>
            <a:ln w="38100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47538" y="5264658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328" y="0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1903" y="1562457"/>
            <a:ext cx="452120" cy="42138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7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6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6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67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8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8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2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61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5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65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1460" y="5770491"/>
            <a:ext cx="3220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580" algn="l"/>
                <a:tab pos="607695" algn="l"/>
                <a:tab pos="913765" algn="l"/>
                <a:tab pos="1216025" algn="l"/>
              </a:tabLst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8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101214161820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70253" y="1776222"/>
            <a:ext cx="3111500" cy="3959860"/>
            <a:chOff x="1270253" y="1776222"/>
            <a:chExt cx="3111500" cy="3959860"/>
          </a:xfrm>
        </p:grpSpPr>
        <p:sp>
          <p:nvSpPr>
            <p:cNvPr id="19" name="object 19"/>
            <p:cNvSpPr/>
            <p:nvPr/>
          </p:nvSpPr>
          <p:spPr>
            <a:xfrm>
              <a:off x="1375409" y="1820418"/>
              <a:ext cx="2860675" cy="1638300"/>
            </a:xfrm>
            <a:custGeom>
              <a:avLst/>
              <a:gdLst/>
              <a:ahLst/>
              <a:cxnLst/>
              <a:rect l="l" t="t" r="r" b="b"/>
              <a:pathLst>
                <a:path w="2860675" h="1638300">
                  <a:moveTo>
                    <a:pt x="0" y="0"/>
                  </a:moveTo>
                  <a:lnTo>
                    <a:pt x="905560" y="0"/>
                  </a:lnTo>
                  <a:lnTo>
                    <a:pt x="905560" y="200025"/>
                  </a:lnTo>
                  <a:lnTo>
                    <a:pt x="1049426" y="200025"/>
                  </a:lnTo>
                  <a:lnTo>
                    <a:pt x="1049426" y="457200"/>
                  </a:lnTo>
                  <a:lnTo>
                    <a:pt x="1861896" y="457200"/>
                  </a:lnTo>
                  <a:lnTo>
                    <a:pt x="1861896" y="923925"/>
                  </a:lnTo>
                  <a:lnTo>
                    <a:pt x="2555875" y="923925"/>
                  </a:lnTo>
                  <a:lnTo>
                    <a:pt x="2555875" y="1638300"/>
                  </a:lnTo>
                  <a:lnTo>
                    <a:pt x="2860548" y="1638300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9645" y="1829562"/>
              <a:ext cx="1760220" cy="3810000"/>
            </a:xfrm>
            <a:custGeom>
              <a:avLst/>
              <a:gdLst/>
              <a:ahLst/>
              <a:cxnLst/>
              <a:rect l="l" t="t" r="r" b="b"/>
              <a:pathLst>
                <a:path w="1760220" h="3810000">
                  <a:moveTo>
                    <a:pt x="0" y="0"/>
                  </a:moveTo>
                  <a:lnTo>
                    <a:pt x="0" y="133350"/>
                  </a:lnTo>
                  <a:lnTo>
                    <a:pt x="304647" y="133350"/>
                  </a:lnTo>
                  <a:lnTo>
                    <a:pt x="304647" y="342900"/>
                  </a:lnTo>
                  <a:lnTo>
                    <a:pt x="380822" y="342900"/>
                  </a:lnTo>
                  <a:lnTo>
                    <a:pt x="380822" y="714375"/>
                  </a:lnTo>
                  <a:lnTo>
                    <a:pt x="533146" y="714375"/>
                  </a:lnTo>
                  <a:lnTo>
                    <a:pt x="533146" y="1323975"/>
                  </a:lnTo>
                  <a:lnTo>
                    <a:pt x="626237" y="1323975"/>
                  </a:lnTo>
                  <a:lnTo>
                    <a:pt x="626237" y="1543050"/>
                  </a:lnTo>
                  <a:lnTo>
                    <a:pt x="837793" y="1543050"/>
                  </a:lnTo>
                  <a:lnTo>
                    <a:pt x="837793" y="1733550"/>
                  </a:lnTo>
                  <a:lnTo>
                    <a:pt x="990130" y="1733550"/>
                  </a:lnTo>
                  <a:lnTo>
                    <a:pt x="990130" y="2200275"/>
                  </a:lnTo>
                  <a:lnTo>
                    <a:pt x="1150912" y="2200275"/>
                  </a:lnTo>
                  <a:lnTo>
                    <a:pt x="1150912" y="2457450"/>
                  </a:lnTo>
                  <a:lnTo>
                    <a:pt x="1294777" y="2457450"/>
                  </a:lnTo>
                  <a:lnTo>
                    <a:pt x="1294777" y="3371850"/>
                  </a:lnTo>
                  <a:lnTo>
                    <a:pt x="1760220" y="3371850"/>
                  </a:lnTo>
                  <a:lnTo>
                    <a:pt x="1760220" y="3810000"/>
                  </a:lnTo>
                </a:path>
              </a:pathLst>
            </a:custGeom>
            <a:ln w="38100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34433" y="34206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85081" y="34206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27881" y="2699766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6213" y="2699766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72205" y="22273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96005" y="22273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19805" y="22273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15005" y="22273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83941" y="22273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0769" y="1975866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83713" y="1975866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17597" y="1776222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5761" y="1776222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21941" y="1776222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1941" y="19225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74341" y="19225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22169" y="2504694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74797" y="35227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30245" y="3986022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91789" y="424662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70253" y="181737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70253" y="219837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0253" y="257937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70253" y="296189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70253" y="334289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0253" y="372541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70253" y="410641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70253" y="448741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70253" y="4869942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70253" y="5250942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70253" y="5633466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72361" y="563956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71065" y="563956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71293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69997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68701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68929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67633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7861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68089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66793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67021" y="5639562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5137" y="497967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756" y="0"/>
                  </a:lnTo>
                </a:path>
              </a:pathLst>
            </a:custGeom>
            <a:ln w="38100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85137" y="5226557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0" y="0"/>
                  </a:moveTo>
                  <a:lnTo>
                    <a:pt x="338328" y="0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352450" y="5740400"/>
            <a:ext cx="3220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580" algn="l"/>
                <a:tab pos="607695" algn="l"/>
                <a:tab pos="913765" algn="l"/>
                <a:tab pos="1216025" algn="l"/>
              </a:tabLst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8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101214161820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298185" y="1782317"/>
            <a:ext cx="3134360" cy="3991610"/>
            <a:chOff x="5298185" y="1782317"/>
            <a:chExt cx="3134360" cy="3991610"/>
          </a:xfrm>
        </p:grpSpPr>
        <p:sp>
          <p:nvSpPr>
            <p:cNvPr id="67" name="object 67"/>
            <p:cNvSpPr/>
            <p:nvPr/>
          </p:nvSpPr>
          <p:spPr>
            <a:xfrm>
              <a:off x="6942581" y="3993641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3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3417" y="3701033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59245" y="2024633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28575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98185" y="1817369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98185" y="2198369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98185" y="2579369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98185" y="2961893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98185" y="3342893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98185" y="372541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98185" y="410641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98185" y="448741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98185" y="486994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98185" y="525094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98185" y="563346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30773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726429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26657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25361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24065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25817" y="5677661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219950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20177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18881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19109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17813" y="567613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48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91321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75625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302245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30617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33081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59929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38365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614921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366509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97929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56197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03797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30645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51397" y="178231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18581" y="1823465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5">
                  <a:moveTo>
                    <a:pt x="0" y="0"/>
                  </a:moveTo>
                  <a:lnTo>
                    <a:pt x="2862072" y="1524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96761" y="1829561"/>
              <a:ext cx="1437640" cy="3807460"/>
            </a:xfrm>
            <a:custGeom>
              <a:avLst/>
              <a:gdLst/>
              <a:ahLst/>
              <a:cxnLst/>
              <a:rect l="l" t="t" r="r" b="b"/>
              <a:pathLst>
                <a:path w="1437640" h="3807460">
                  <a:moveTo>
                    <a:pt x="0" y="0"/>
                  </a:moveTo>
                  <a:lnTo>
                    <a:pt x="0" y="238137"/>
                  </a:lnTo>
                  <a:lnTo>
                    <a:pt x="228701" y="238137"/>
                  </a:lnTo>
                  <a:lnTo>
                    <a:pt x="228701" y="790600"/>
                  </a:lnTo>
                  <a:lnTo>
                    <a:pt x="304927" y="790600"/>
                  </a:lnTo>
                  <a:lnTo>
                    <a:pt x="304927" y="1047788"/>
                  </a:lnTo>
                  <a:lnTo>
                    <a:pt x="542099" y="1047788"/>
                  </a:lnTo>
                  <a:lnTo>
                    <a:pt x="542099" y="1324013"/>
                  </a:lnTo>
                  <a:lnTo>
                    <a:pt x="686092" y="1324013"/>
                  </a:lnTo>
                  <a:lnTo>
                    <a:pt x="686092" y="1886013"/>
                  </a:lnTo>
                  <a:lnTo>
                    <a:pt x="855497" y="1886013"/>
                  </a:lnTo>
                  <a:lnTo>
                    <a:pt x="855497" y="2200351"/>
                  </a:lnTo>
                  <a:lnTo>
                    <a:pt x="991031" y="2200351"/>
                  </a:lnTo>
                  <a:lnTo>
                    <a:pt x="991031" y="3267189"/>
                  </a:lnTo>
                  <a:lnTo>
                    <a:pt x="1437132" y="3267189"/>
                  </a:lnTo>
                  <a:lnTo>
                    <a:pt x="1437132" y="3806952"/>
                  </a:lnTo>
                </a:path>
              </a:pathLst>
            </a:custGeom>
            <a:ln w="38100">
              <a:solidFill>
                <a:srgbClr val="99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793678" y="1562457"/>
            <a:ext cx="451484" cy="42138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7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6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6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67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8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8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2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61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5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65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08:04:46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B-cell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chronic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lymphocytic </a:t>
            </a:r>
            <a:r>
              <a:rPr sz="1000" dirty="0">
                <a:latin typeface="Arial MT"/>
                <a:cs typeface="Arial MT"/>
              </a:rPr>
              <a:t>leukemia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(B-CLL)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are </a:t>
            </a:r>
            <a:r>
              <a:rPr sz="1000" dirty="0">
                <a:latin typeface="Arial MT"/>
                <a:cs typeface="Arial MT"/>
              </a:rPr>
              <a:t>CD5+.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Originally,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investigators </a:t>
            </a:r>
            <a:r>
              <a:rPr sz="1000" dirty="0">
                <a:latin typeface="Arial MT"/>
                <a:cs typeface="Arial MT"/>
              </a:rPr>
              <a:t>presumed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that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this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meant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that </a:t>
            </a:r>
            <a:r>
              <a:rPr sz="1000" dirty="0">
                <a:latin typeface="Arial MT"/>
                <a:cs typeface="Arial MT"/>
              </a:rPr>
              <a:t>these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had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not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been </a:t>
            </a:r>
            <a:r>
              <a:rPr sz="1000" dirty="0">
                <a:latin typeface="Arial MT"/>
                <a:cs typeface="Arial MT"/>
              </a:rPr>
              <a:t>exposed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antigens.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However,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identifying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significant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numbers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somatic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mutations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Ig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heavy-chain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variable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(V)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region,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it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has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become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clear </a:t>
            </a:r>
            <a:r>
              <a:rPr sz="1000" dirty="0">
                <a:latin typeface="Arial MT"/>
                <a:cs typeface="Arial MT"/>
              </a:rPr>
              <a:t>that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least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half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cases,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malignant clone expanded in </a:t>
            </a:r>
            <a:r>
              <a:rPr sz="1000" spc="-25" dirty="0">
                <a:latin typeface="Arial MT"/>
                <a:cs typeface="Arial MT"/>
              </a:rPr>
              <a:t>B-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derives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previously </a:t>
            </a:r>
            <a:r>
              <a:rPr sz="1000" dirty="0">
                <a:latin typeface="Arial MT"/>
                <a:cs typeface="Arial MT"/>
              </a:rPr>
              <a:t>triggered,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postgerminal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center </a:t>
            </a:r>
            <a:r>
              <a:rPr sz="1000" dirty="0">
                <a:latin typeface="Arial MT"/>
                <a:cs typeface="Arial MT"/>
              </a:rPr>
              <a:t>“memory”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cells.</a:t>
            </a:r>
            <a:r>
              <a:rPr sz="1000" spc="4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Whether</a:t>
            </a:r>
            <a:r>
              <a:rPr sz="1000" spc="50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CLL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derives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“virgin” </a:t>
            </a:r>
            <a:r>
              <a:rPr sz="1000" dirty="0">
                <a:latin typeface="Arial MT"/>
                <a:cs typeface="Arial MT"/>
              </a:rPr>
              <a:t>lymphocytes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“memory”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B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appears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have</a:t>
            </a:r>
            <a:r>
              <a:rPr sz="1000" spc="50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prognostic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significance.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Damle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colleagues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categorized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47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whether </a:t>
            </a:r>
            <a:r>
              <a:rPr sz="1000" dirty="0">
                <a:latin typeface="Arial MT"/>
                <a:cs typeface="Arial MT"/>
              </a:rPr>
              <a:t>mutations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were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present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variable regions. The </a:t>
            </a:r>
            <a:r>
              <a:rPr sz="1000" spc="-10" dirty="0">
                <a:latin typeface="Arial MT"/>
                <a:cs typeface="Arial MT"/>
              </a:rPr>
              <a:t>Kaplan-</a:t>
            </a:r>
            <a:r>
              <a:rPr sz="1000" dirty="0">
                <a:latin typeface="Arial MT"/>
                <a:cs typeface="Arial MT"/>
              </a:rPr>
              <a:t>Meier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curve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left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indicates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prognostic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significance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mutated,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compared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unmutated,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variable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regions. </a:t>
            </a:r>
            <a:r>
              <a:rPr sz="1000" dirty="0">
                <a:latin typeface="Arial MT"/>
                <a:cs typeface="Arial MT"/>
              </a:rPr>
              <a:t>Median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was</a:t>
            </a:r>
            <a:r>
              <a:rPr sz="1000" spc="500" dirty="0">
                <a:latin typeface="Arial MT"/>
                <a:cs typeface="Arial MT"/>
              </a:rPr>
              <a:t>        </a:t>
            </a:r>
            <a:r>
              <a:rPr sz="1000" dirty="0">
                <a:latin typeface="Arial MT"/>
                <a:cs typeface="Arial MT"/>
              </a:rPr>
              <a:t> 9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years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without </a:t>
            </a:r>
            <a:r>
              <a:rPr sz="1000" dirty="0">
                <a:latin typeface="Arial MT"/>
                <a:cs typeface="Arial MT"/>
              </a:rPr>
              <a:t>variable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gene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mutations,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but </a:t>
            </a:r>
            <a:r>
              <a:rPr sz="1000" dirty="0">
                <a:latin typeface="Arial MT"/>
                <a:cs typeface="Arial MT"/>
              </a:rPr>
              <a:t>median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with </a:t>
            </a:r>
            <a:r>
              <a:rPr sz="1000" dirty="0">
                <a:latin typeface="Arial MT"/>
                <a:cs typeface="Arial MT"/>
              </a:rPr>
              <a:t>variable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gene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mutations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not </a:t>
            </a:r>
            <a:r>
              <a:rPr sz="1000" dirty="0">
                <a:latin typeface="Arial MT"/>
                <a:cs typeface="Arial MT"/>
              </a:rPr>
              <a:t>been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reached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(P=.0001).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A smaller percentage of </a:t>
            </a:r>
            <a:r>
              <a:rPr sz="1000" spc="-10" dirty="0">
                <a:latin typeface="Arial MT"/>
                <a:cs typeface="Arial MT"/>
              </a:rPr>
              <a:t>CD38-</a:t>
            </a:r>
            <a:r>
              <a:rPr sz="1000" dirty="0">
                <a:latin typeface="Arial MT"/>
                <a:cs typeface="Arial MT"/>
              </a:rPr>
              <a:t>expressing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associated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favorable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prognosis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well.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Kaplan-Meier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curve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right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shows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times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36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CD38 </a:t>
            </a:r>
            <a:r>
              <a:rPr sz="1000" dirty="0">
                <a:latin typeface="Arial MT"/>
                <a:cs typeface="Arial MT"/>
              </a:rPr>
              <a:t>expression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&lt;30%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B-</a:t>
            </a:r>
            <a:r>
              <a:rPr sz="1000" spc="-25" dirty="0">
                <a:latin typeface="Arial MT"/>
                <a:cs typeface="Arial MT"/>
              </a:rPr>
              <a:t>CLL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patients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30%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B-CLL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cells </a:t>
            </a:r>
            <a:r>
              <a:rPr sz="1000" dirty="0">
                <a:latin typeface="Arial MT"/>
                <a:cs typeface="Arial MT"/>
              </a:rPr>
              <a:t>expressing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CD38.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Median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30%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CD38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expression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was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10 </a:t>
            </a:r>
            <a:r>
              <a:rPr sz="1000" dirty="0">
                <a:latin typeface="Arial MT"/>
                <a:cs typeface="Arial MT"/>
              </a:rPr>
              <a:t>years,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but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median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had </a:t>
            </a:r>
            <a:r>
              <a:rPr sz="1000" dirty="0">
                <a:latin typeface="Arial MT"/>
                <a:cs typeface="Arial MT"/>
              </a:rPr>
              <a:t>not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been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reached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patients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B-CLL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expressing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less </a:t>
            </a:r>
            <a:r>
              <a:rPr sz="1000" dirty="0">
                <a:latin typeface="Arial MT"/>
                <a:cs typeface="Arial MT"/>
              </a:rPr>
              <a:t>CD38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(P=.001).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Damle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al. </a:t>
            </a:r>
            <a:r>
              <a:rPr sz="1000" dirty="0">
                <a:latin typeface="Arial MT"/>
                <a:cs typeface="Arial MT"/>
              </a:rPr>
              <a:t>Blood. 1999;94:1840-</a:t>
            </a:r>
            <a:r>
              <a:rPr sz="1000" spc="-10" dirty="0">
                <a:latin typeface="Arial MT"/>
                <a:cs typeface="Arial MT"/>
              </a:rPr>
              <a:t>1847.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69" y="156463"/>
            <a:ext cx="8928100" cy="11264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84530" marR="5080" indent="-672465">
              <a:lnSpc>
                <a:spcPts val="4100"/>
              </a:lnSpc>
              <a:spcBef>
                <a:spcPts val="625"/>
              </a:spcBef>
            </a:pP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Prognostic</a:t>
            </a:r>
            <a:r>
              <a:rPr sz="38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Value</a:t>
            </a:r>
            <a:r>
              <a:rPr sz="38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25" dirty="0">
                <a:solidFill>
                  <a:srgbClr val="FFFF00"/>
                </a:solidFill>
                <a:latin typeface="Arial"/>
                <a:cs typeface="Arial"/>
              </a:rPr>
              <a:t>ZAP-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70</a:t>
            </a:r>
            <a:r>
              <a:rPr sz="38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FFFF00"/>
                </a:solidFill>
                <a:latin typeface="Arial"/>
                <a:cs typeface="Arial"/>
              </a:rPr>
              <a:t>Patients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With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Stage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8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Binet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00"/>
                </a:solidFill>
                <a:latin typeface="Arial"/>
                <a:cs typeface="Arial"/>
              </a:rPr>
              <a:t>CLL:</a:t>
            </a:r>
            <a:r>
              <a:rPr sz="38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FFFF00"/>
                </a:solidFill>
                <a:latin typeface="Arial"/>
                <a:cs typeface="Arial"/>
              </a:rPr>
              <a:t>Survival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62" y="6600443"/>
            <a:ext cx="3604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Crespo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Engl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Med.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2003;348:1764.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7573" y="1911476"/>
            <a:ext cx="5554345" cy="3580765"/>
            <a:chOff x="1917573" y="1911476"/>
            <a:chExt cx="5554345" cy="3580765"/>
          </a:xfrm>
        </p:grpSpPr>
        <p:sp>
          <p:nvSpPr>
            <p:cNvPr id="6" name="object 6"/>
            <p:cNvSpPr/>
            <p:nvPr/>
          </p:nvSpPr>
          <p:spPr>
            <a:xfrm>
              <a:off x="2094738" y="1921001"/>
              <a:ext cx="0" cy="3556000"/>
            </a:xfrm>
            <a:custGeom>
              <a:avLst/>
              <a:gdLst/>
              <a:ahLst/>
              <a:cxnLst/>
              <a:rect l="l" t="t" r="r" b="b"/>
              <a:pathLst>
                <a:path h="3556000">
                  <a:moveTo>
                    <a:pt x="0" y="0"/>
                  </a:moveTo>
                  <a:lnTo>
                    <a:pt x="0" y="355549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6910" y="5362193"/>
              <a:ext cx="5515610" cy="0"/>
            </a:xfrm>
            <a:custGeom>
              <a:avLst/>
              <a:gdLst/>
              <a:ahLst/>
              <a:cxnLst/>
              <a:rect l="l" t="t" r="r" b="b"/>
              <a:pathLst>
                <a:path w="5515609">
                  <a:moveTo>
                    <a:pt x="551535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0814" y="1921001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3194" y="226390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1691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7098" y="2617469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7098" y="2958845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0814" y="3300221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0814" y="3643122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40814" y="3984497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0814" y="4319777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0814" y="466877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40814" y="5020817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1676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87574" y="53621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5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8886" y="5357622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79">
                  <a:moveTo>
                    <a:pt x="0" y="0"/>
                  </a:moveTo>
                  <a:lnTo>
                    <a:pt x="0" y="11887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7818" y="5357622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79">
                  <a:moveTo>
                    <a:pt x="0" y="0"/>
                  </a:moveTo>
                  <a:lnTo>
                    <a:pt x="0" y="11887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61510" y="5357622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79">
                  <a:moveTo>
                    <a:pt x="0" y="0"/>
                  </a:moveTo>
                  <a:lnTo>
                    <a:pt x="0" y="11887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66538" y="53621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5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9374" y="535152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64401" y="5357622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79">
                  <a:moveTo>
                    <a:pt x="0" y="0"/>
                  </a:moveTo>
                  <a:lnTo>
                    <a:pt x="0" y="11887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62266" y="535152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657362" y="5487921"/>
            <a:ext cx="146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3367" y="5487921"/>
            <a:ext cx="26606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41997" y="535152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96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90247" y="5346029"/>
            <a:ext cx="4008754" cy="85153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220"/>
              </a:spcBef>
              <a:tabLst>
                <a:tab pos="586740" algn="l"/>
                <a:tab pos="1188720" algn="l"/>
                <a:tab pos="1853564" algn="l"/>
                <a:tab pos="2459355" algn="l"/>
                <a:tab pos="3089910" algn="l"/>
                <a:tab pos="3754754" algn="l"/>
              </a:tabLst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117598" y="1872233"/>
            <a:ext cx="5232400" cy="3461385"/>
            <a:chOff x="2117598" y="1872233"/>
            <a:chExt cx="5232400" cy="3461385"/>
          </a:xfrm>
        </p:grpSpPr>
        <p:sp>
          <p:nvSpPr>
            <p:cNvPr id="31" name="object 31"/>
            <p:cNvSpPr/>
            <p:nvPr/>
          </p:nvSpPr>
          <p:spPr>
            <a:xfrm>
              <a:off x="5892545" y="3976877"/>
              <a:ext cx="0" cy="1356360"/>
            </a:xfrm>
            <a:custGeom>
              <a:avLst/>
              <a:gdLst/>
              <a:ahLst/>
              <a:cxnLst/>
              <a:rect l="l" t="t" r="r" b="b"/>
              <a:pathLst>
                <a:path h="1356360">
                  <a:moveTo>
                    <a:pt x="0" y="135636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8990" y="3998213"/>
              <a:ext cx="2569845" cy="0"/>
            </a:xfrm>
            <a:custGeom>
              <a:avLst/>
              <a:gdLst/>
              <a:ahLst/>
              <a:cxnLst/>
              <a:rect l="l" t="t" r="r" b="b"/>
              <a:pathLst>
                <a:path w="2569845">
                  <a:moveTo>
                    <a:pt x="0" y="0"/>
                  </a:moveTo>
                  <a:lnTo>
                    <a:pt x="2569464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74898" y="3294125"/>
              <a:ext cx="0" cy="727075"/>
            </a:xfrm>
            <a:custGeom>
              <a:avLst/>
              <a:gdLst/>
              <a:ahLst/>
              <a:cxnLst/>
              <a:rect l="l" t="t" r="r" b="b"/>
              <a:pathLst>
                <a:path h="727075">
                  <a:moveTo>
                    <a:pt x="0" y="0"/>
                  </a:moveTo>
                  <a:lnTo>
                    <a:pt x="0" y="726948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2562" y="3315461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0" y="0"/>
                  </a:moveTo>
                  <a:lnTo>
                    <a:pt x="425195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31998" y="2996945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192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20974" y="324383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34106" y="324383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57906" y="324230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52622" y="3922013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44546" y="3065525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84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17698" y="2855213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19">
                  <a:moveTo>
                    <a:pt x="0" y="2743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27782" y="2875025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46070" y="2623565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80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40914" y="26982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89682" y="2497073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0" y="25450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20518" y="2524505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72334" y="2361437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80">
                  <a:moveTo>
                    <a:pt x="0" y="23317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23922" y="2370581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5654" y="2312669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0"/>
                  </a:moveTo>
                  <a:lnTo>
                    <a:pt x="0" y="128016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17598" y="2085593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207264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20290" y="2065781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1334" y="2234945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19">
                  <a:moveTo>
                    <a:pt x="0" y="0"/>
                  </a:moveTo>
                  <a:lnTo>
                    <a:pt x="160020" y="0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26970" y="2219705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0"/>
                  </a:moveTo>
                  <a:lnTo>
                    <a:pt x="0" y="170688"/>
                  </a:lnTo>
                </a:path>
              </a:pathLst>
            </a:custGeom>
            <a:ln w="38100">
              <a:solidFill>
                <a:srgbClr val="66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2462" y="194386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508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56282" y="1872233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6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98014" y="1933193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0" y="0"/>
                  </a:moveTo>
                  <a:lnTo>
                    <a:pt x="0" y="254508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98014" y="2155697"/>
              <a:ext cx="4951730" cy="0"/>
            </a:xfrm>
            <a:custGeom>
              <a:avLst/>
              <a:gdLst/>
              <a:ahLst/>
              <a:cxnLst/>
              <a:rect l="l" t="t" r="r" b="b"/>
              <a:pathLst>
                <a:path w="4951730">
                  <a:moveTo>
                    <a:pt x="0" y="0"/>
                  </a:moveTo>
                  <a:lnTo>
                    <a:pt x="4951476" y="0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81834" y="208864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23566" y="208864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27198" y="208864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33878" y="209168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636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03982" y="209168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636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2770" y="209168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636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72206" y="209168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636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85210" y="208864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84270" y="208864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86377" y="208864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602983" y="3570094"/>
            <a:ext cx="302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ZAP-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70–positive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65277" y="1712720"/>
            <a:ext cx="303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&lt;20%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ZAP-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70–positive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18130" y="2592373"/>
            <a:ext cx="907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(N=44)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(P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=0.01)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33518" y="1665970"/>
            <a:ext cx="386715" cy="401510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2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20"/>
              </a:spcBef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59825" y="2200386"/>
            <a:ext cx="281305" cy="2829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Probability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08:04:47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Kaplan-Meier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estimates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likelihood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among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Binet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stage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CLL, </a:t>
            </a:r>
            <a:r>
              <a:rPr sz="1000" dirty="0">
                <a:latin typeface="Arial MT"/>
                <a:cs typeface="Arial MT"/>
              </a:rPr>
              <a:t>according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level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expression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ZAP-70.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probability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10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years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was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90%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among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patients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&lt;20%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ZAP-</a:t>
            </a:r>
            <a:r>
              <a:rPr sz="1000" dirty="0">
                <a:latin typeface="Arial MT"/>
                <a:cs typeface="Arial MT"/>
              </a:rPr>
              <a:t>70–expressing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cells.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median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survival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was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90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months </a:t>
            </a:r>
            <a:r>
              <a:rPr sz="1000" dirty="0">
                <a:latin typeface="Arial MT"/>
                <a:cs typeface="Arial MT"/>
              </a:rPr>
              <a:t>among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those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20%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ZAP-70–expressing</a:t>
            </a:r>
            <a:r>
              <a:rPr sz="1000" spc="2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cells, </a:t>
            </a:r>
            <a:r>
              <a:rPr sz="1000" dirty="0">
                <a:latin typeface="Arial MT"/>
                <a:cs typeface="Arial MT"/>
              </a:rPr>
              <a:t>whereas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it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was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not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reached </a:t>
            </a:r>
            <a:r>
              <a:rPr sz="1000" dirty="0">
                <a:latin typeface="Arial MT"/>
                <a:cs typeface="Arial MT"/>
              </a:rPr>
              <a:t>among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patients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&lt;20%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ZAP-70–expressing</a:t>
            </a:r>
            <a:r>
              <a:rPr sz="1000" spc="2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cells </a:t>
            </a:r>
            <a:r>
              <a:rPr sz="1000" dirty="0">
                <a:latin typeface="Arial MT"/>
                <a:cs typeface="Arial MT"/>
              </a:rPr>
              <a:t>(P=0.01).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Tick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marks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indicate </a:t>
            </a:r>
            <a:r>
              <a:rPr sz="1000" dirty="0">
                <a:latin typeface="Arial MT"/>
                <a:cs typeface="Arial MT"/>
              </a:rPr>
              <a:t>censored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data.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Crespo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al.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N </a:t>
            </a:r>
            <a:r>
              <a:rPr sz="1000" dirty="0">
                <a:latin typeface="Arial MT"/>
                <a:cs typeface="Arial MT"/>
              </a:rPr>
              <a:t>Engl J Med. </a:t>
            </a:r>
            <a:r>
              <a:rPr sz="1000" spc="-10" dirty="0">
                <a:latin typeface="Arial MT"/>
                <a:cs typeface="Arial MT"/>
              </a:rPr>
              <a:t>2003;348:1764.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5422" y="147320"/>
            <a:ext cx="66916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FFFF00"/>
                </a:solidFill>
                <a:latin typeface="Arial"/>
                <a:cs typeface="Arial"/>
              </a:rPr>
              <a:t>Prognostic</a:t>
            </a:r>
            <a:r>
              <a:rPr sz="42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200" b="1" dirty="0">
                <a:solidFill>
                  <a:srgbClr val="FFFF00"/>
                </a:solidFill>
                <a:latin typeface="Arial"/>
                <a:cs typeface="Arial"/>
              </a:rPr>
              <a:t>Factors</a:t>
            </a:r>
            <a:r>
              <a:rPr sz="42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200" b="1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42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200" b="1" spc="-25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8309" y="1390901"/>
            <a:ext cx="57778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2670" algn="l"/>
              </a:tabLst>
            </a:pP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Parameter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00" b="1" spc="-25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474" y="1970865"/>
            <a:ext cx="4500880" cy="349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354070" indent="-635">
              <a:lnSpc>
                <a:spcPct val="120000"/>
              </a:lnSpc>
              <a:spcBef>
                <a:spcPts val="95"/>
              </a:spcBef>
            </a:pPr>
            <a:r>
              <a:rPr sz="3800" b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750" b="1" spc="-37" baseline="-2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00" b="1" spc="-2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3800" b="1" spc="-20" dirty="0">
                <a:solidFill>
                  <a:srgbClr val="FFFFFF"/>
                </a:solidFill>
                <a:latin typeface="Arial"/>
                <a:cs typeface="Arial"/>
              </a:rPr>
              <a:t>FISH</a:t>
            </a:r>
            <a:endParaRPr sz="3800">
              <a:latin typeface="Arial"/>
              <a:cs typeface="Arial"/>
            </a:endParaRPr>
          </a:p>
          <a:p>
            <a:pPr marL="38100" marR="30480">
              <a:lnSpc>
                <a:spcPts val="5470"/>
              </a:lnSpc>
              <a:spcBef>
                <a:spcPts val="335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VH</a:t>
            </a:r>
            <a:r>
              <a:rPr sz="3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Mutation</a:t>
            </a:r>
            <a:r>
              <a:rPr sz="3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3800" b="1" spc="-20" dirty="0">
                <a:solidFill>
                  <a:srgbClr val="FFFFFF"/>
                </a:solidFill>
                <a:latin typeface="Arial"/>
                <a:cs typeface="Arial"/>
              </a:rPr>
              <a:t>CD38</a:t>
            </a:r>
            <a:endParaRPr sz="38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575"/>
              </a:spcBef>
            </a:pP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ZAP70</a:t>
            </a:r>
            <a:endParaRPr sz="3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394" y="1970865"/>
            <a:ext cx="2496185" cy="349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0" indent="-635">
              <a:lnSpc>
                <a:spcPct val="120000"/>
              </a:lnSpc>
              <a:spcBef>
                <a:spcPts val="95"/>
              </a:spcBef>
            </a:pP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increased 11q-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Arial"/>
                <a:cs typeface="Arial"/>
              </a:rPr>
              <a:t>17p-</a:t>
            </a:r>
            <a:endParaRPr sz="3800">
              <a:latin typeface="Arial"/>
              <a:cs typeface="Arial"/>
            </a:endParaRPr>
          </a:p>
          <a:p>
            <a:pPr marL="12700" marR="5080" indent="-635">
              <a:lnSpc>
                <a:spcPts val="5470"/>
              </a:lnSpc>
              <a:spcBef>
                <a:spcPts val="135"/>
              </a:spcBef>
            </a:pP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unmutated positive positive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" y="2058161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3361" y="2058161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621" y="6578534"/>
            <a:ext cx="4378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Hallek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Blood.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21;131(25);2745-2760.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9773" y="112267"/>
            <a:ext cx="5664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5080" indent="-381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FF00"/>
                </a:solidFill>
                <a:latin typeface="Arial"/>
                <a:cs typeface="Arial"/>
              </a:rPr>
              <a:t>IWCLL-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NCI:</a:t>
            </a:r>
            <a:r>
              <a:rPr sz="36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Indications</a:t>
            </a:r>
            <a:r>
              <a:rPr sz="3600" b="1" spc="-25" dirty="0">
                <a:solidFill>
                  <a:srgbClr val="FFFF00"/>
                </a:solidFill>
                <a:latin typeface="Arial"/>
                <a:cs typeface="Arial"/>
              </a:rPr>
              <a:t> to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Initiate</a:t>
            </a:r>
            <a:r>
              <a:rPr sz="36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Treatment</a:t>
            </a:r>
            <a:r>
              <a:rPr sz="36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for</a:t>
            </a:r>
            <a:r>
              <a:rPr sz="36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FF00"/>
                </a:solidFill>
                <a:latin typeface="Arial"/>
                <a:cs typeface="Arial"/>
              </a:rPr>
              <a:t>CLL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60" y="1235803"/>
            <a:ext cx="8663305" cy="49631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23876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Constitutional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referable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CLL</a:t>
            </a:r>
            <a:endParaRPr sz="2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3876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marrow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238125" marR="1212850" indent="-22606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3939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Autoimmune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anemia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thrombocytopenia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poorly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responsive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steroids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3876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(&gt;6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cm)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splenomegaly</a:t>
            </a:r>
            <a:endParaRPr sz="2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3876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(&gt;10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cm)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lymphadenopathy</a:t>
            </a:r>
            <a:endParaRPr sz="2400">
              <a:latin typeface="Arial"/>
              <a:cs typeface="Arial"/>
            </a:endParaRPr>
          </a:p>
          <a:p>
            <a:pPr marL="238125" marR="478790" indent="-22606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3939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Symptomatic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extranodal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(eg.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skin,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kidney,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lung,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spine)</a:t>
            </a:r>
            <a:endParaRPr sz="2400">
              <a:latin typeface="Arial"/>
              <a:cs typeface="Arial"/>
            </a:endParaRPr>
          </a:p>
          <a:p>
            <a:pPr marL="238125" marR="5080" indent="-22606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3939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lymphocytosis,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&gt;50%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months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LDT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months.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2023-08-</a:t>
            </a:r>
            <a:r>
              <a:rPr sz="800" i="1" dirty="0">
                <a:latin typeface="Arial"/>
                <a:cs typeface="Arial"/>
              </a:rPr>
              <a:t>15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08:04:47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 MT"/>
                <a:cs typeface="Arial MT"/>
              </a:rPr>
              <a:t>-------------------------------------------</a:t>
            </a:r>
            <a:r>
              <a:rPr sz="1000" spc="-50" dirty="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spc="5" dirty="0">
                <a:latin typeface="Arial MT"/>
                <a:cs typeface="Arial MT"/>
              </a:rPr>
              <a:t>When</a:t>
            </a:r>
            <a:r>
              <a:rPr sz="1000" dirty="0">
                <a:latin typeface="Arial MT"/>
                <a:cs typeface="Arial MT"/>
              </a:rPr>
              <a:t> to begin therapy </a:t>
            </a:r>
            <a:r>
              <a:rPr sz="1000" spc="5" dirty="0">
                <a:latin typeface="Arial MT"/>
                <a:cs typeface="Arial MT"/>
              </a:rPr>
              <a:t>remains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one</a:t>
            </a:r>
            <a:r>
              <a:rPr sz="1000" dirty="0">
                <a:latin typeface="Arial MT"/>
                <a:cs typeface="Arial MT"/>
              </a:rPr>
              <a:t> of the </a:t>
            </a:r>
            <a:r>
              <a:rPr sz="1000" spc="5" dirty="0">
                <a:latin typeface="Arial MT"/>
                <a:cs typeface="Arial MT"/>
              </a:rPr>
              <a:t>most</a:t>
            </a:r>
            <a:r>
              <a:rPr sz="1000" dirty="0">
                <a:latin typeface="Arial MT"/>
                <a:cs typeface="Arial MT"/>
              </a:rPr>
              <a:t> challenging issues confronting physicians		</a:t>
            </a:r>
            <a:r>
              <a:rPr sz="1000" spc="5" dirty="0">
                <a:latin typeface="Arial MT"/>
                <a:cs typeface="Arial MT"/>
              </a:rPr>
              <a:t>who</a:t>
            </a:r>
            <a:r>
              <a:rPr sz="1000" dirty="0">
                <a:latin typeface="Arial MT"/>
                <a:cs typeface="Arial MT"/>
              </a:rPr>
              <a:t> care for patients with </a:t>
            </a:r>
            <a:r>
              <a:rPr sz="1000" spc="5" dirty="0">
                <a:latin typeface="Arial MT"/>
                <a:cs typeface="Arial MT"/>
              </a:rPr>
              <a:t>CLL.</a:t>
            </a:r>
            <a:r>
              <a:rPr sz="1000" dirty="0">
                <a:latin typeface="Arial MT"/>
                <a:cs typeface="Arial MT"/>
              </a:rPr>
              <a:t> Outside of clinical trials, the therapeutic goal for </a:t>
            </a:r>
            <a:r>
              <a:rPr sz="1000" spc="5" dirty="0">
                <a:latin typeface="Arial MT"/>
                <a:cs typeface="Arial MT"/>
              </a:rPr>
              <a:t>most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CLL</a:t>
            </a:r>
            <a:r>
              <a:rPr sz="1000" dirty="0">
                <a:latin typeface="Arial MT"/>
                <a:cs typeface="Arial MT"/>
              </a:rPr>
              <a:t>	patients </a:t>
            </a:r>
            <a:r>
              <a:rPr sz="1000" spc="5" dirty="0">
                <a:latin typeface="Arial MT"/>
                <a:cs typeface="Arial MT"/>
              </a:rPr>
              <a:t>who</a:t>
            </a:r>
            <a:r>
              <a:rPr sz="1000" dirty="0">
                <a:latin typeface="Arial MT"/>
                <a:cs typeface="Arial MT"/>
              </a:rPr>
              <a:t> require treatment </a:t>
            </a:r>
            <a:r>
              <a:rPr sz="1000" spc="5" dirty="0">
                <a:latin typeface="Arial MT"/>
                <a:cs typeface="Arial MT"/>
              </a:rPr>
              <a:t>has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been</a:t>
            </a:r>
            <a:r>
              <a:rPr sz="1000" dirty="0">
                <a:latin typeface="Arial MT"/>
                <a:cs typeface="Arial MT"/>
              </a:rPr>
              <a:t> palliation of </a:t>
            </a:r>
            <a:r>
              <a:rPr sz="1000" spc="5" dirty="0">
                <a:latin typeface="Arial MT"/>
                <a:cs typeface="Arial MT"/>
              </a:rPr>
              <a:t>symptoms.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guidelines </a:t>
            </a:r>
            <a:r>
              <a:rPr sz="1000" spc="5" dirty="0">
                <a:latin typeface="Arial MT"/>
                <a:cs typeface="Arial MT"/>
              </a:rPr>
              <a:t>suggested</a:t>
            </a:r>
            <a:r>
              <a:rPr sz="1000" dirty="0">
                <a:latin typeface="Arial MT"/>
                <a:cs typeface="Arial MT"/>
              </a:rPr>
              <a:t> for initiation of therapy </a:t>
            </a:r>
            <a:r>
              <a:rPr sz="1000" spc="5" dirty="0">
                <a:latin typeface="Arial MT"/>
                <a:cs typeface="Arial MT"/>
              </a:rPr>
              <a:t>from</a:t>
            </a:r>
            <a:r>
              <a:rPr sz="1000" dirty="0">
                <a:latin typeface="Arial MT"/>
                <a:cs typeface="Arial MT"/>
              </a:rPr>
              <a:t> the </a:t>
            </a:r>
            <a:r>
              <a:rPr sz="1000" spc="5" dirty="0">
                <a:latin typeface="Arial MT"/>
                <a:cs typeface="Arial MT"/>
              </a:rPr>
              <a:t>NCI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consensus</a:t>
            </a:r>
            <a:r>
              <a:rPr sz="1000" dirty="0">
                <a:latin typeface="Arial MT"/>
                <a:cs typeface="Arial MT"/>
              </a:rPr>
              <a:t> panel </a:t>
            </a:r>
            <a:r>
              <a:rPr sz="1000" spc="5" dirty="0">
                <a:latin typeface="Arial MT"/>
                <a:cs typeface="Arial MT"/>
              </a:rPr>
              <a:t>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CLL</a:t>
            </a:r>
            <a:r>
              <a:rPr sz="1000" dirty="0">
                <a:latin typeface="Arial MT"/>
                <a:cs typeface="Arial MT"/>
              </a:rPr>
              <a:t> are </a:t>
            </a:r>
            <a:r>
              <a:rPr sz="1000" spc="5" dirty="0">
                <a:latin typeface="Arial MT"/>
                <a:cs typeface="Arial MT"/>
              </a:rPr>
              <a:t>summarized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on</a:t>
            </a:r>
            <a:r>
              <a:rPr sz="1000" dirty="0">
                <a:latin typeface="Arial MT"/>
                <a:cs typeface="Arial MT"/>
              </a:rPr>
              <a:t> this slide. 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	</a:t>
            </a:r>
            <a:r>
              <a:rPr sz="1000" spc="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decision </a:t>
            </a:r>
            <a:r>
              <a:rPr sz="1000" spc="10" dirty="0">
                <a:latin typeface="Arial MT"/>
                <a:cs typeface="Arial MT"/>
              </a:rPr>
              <a:t>on</a:t>
            </a:r>
            <a:r>
              <a:rPr sz="1000" spc="5" dirty="0">
                <a:latin typeface="Arial MT"/>
                <a:cs typeface="Arial MT"/>
              </a:rPr>
              <a:t> initiation of therapy </a:t>
            </a:r>
            <a:r>
              <a:rPr sz="1000" spc="10" dirty="0">
                <a:latin typeface="Arial MT"/>
                <a:cs typeface="Arial MT"/>
              </a:rPr>
              <a:t>must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be</a:t>
            </a:r>
            <a:r>
              <a:rPr sz="1000" spc="5" dirty="0">
                <a:latin typeface="Arial MT"/>
                <a:cs typeface="Arial MT"/>
              </a:rPr>
              <a:t> individualized to the patient’s clinical status </a:t>
            </a:r>
            <a:r>
              <a:rPr sz="1000" spc="10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comorbid</a:t>
            </a:r>
            <a:r>
              <a:rPr sz="1000" spc="5" dirty="0">
                <a:latin typeface="Arial MT"/>
                <a:cs typeface="Arial MT"/>
              </a:rPr>
              <a:t> conditions. Although constitutional </a:t>
            </a:r>
            <a:r>
              <a:rPr sz="1000" spc="10" dirty="0">
                <a:latin typeface="Arial MT"/>
                <a:cs typeface="Arial MT"/>
              </a:rPr>
              <a:t>symptoms</a:t>
            </a:r>
            <a:r>
              <a:rPr sz="1000" spc="5" dirty="0">
                <a:latin typeface="Arial MT"/>
                <a:cs typeface="Arial MT"/>
              </a:rPr>
              <a:t> alone </a:t>
            </a:r>
            <a:r>
              <a:rPr sz="1000" spc="10" dirty="0">
                <a:latin typeface="Arial MT"/>
                <a:cs typeface="Arial MT"/>
              </a:rPr>
              <a:t>may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be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an</a:t>
            </a:r>
            <a:r>
              <a:rPr sz="1000" spc="5" dirty="0">
                <a:latin typeface="Arial MT"/>
                <a:cs typeface="Arial MT"/>
              </a:rPr>
              <a:t> indicator for therapy, </a:t>
            </a:r>
            <a:r>
              <a:rPr sz="1000" spc="10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search</a:t>
            </a:r>
            <a:r>
              <a:rPr sz="1000" spc="5" dirty="0">
                <a:latin typeface="Arial MT"/>
                <a:cs typeface="Arial MT"/>
              </a:rPr>
              <a:t> for other etiologies for weight loss or fever is important. Cytopenia </a:t>
            </a:r>
            <a:r>
              <a:rPr sz="1000" spc="10" dirty="0">
                <a:latin typeface="Arial MT"/>
                <a:cs typeface="Arial MT"/>
              </a:rPr>
              <a:t>may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10" dirty="0">
                <a:latin typeface="Arial MT"/>
                <a:cs typeface="Arial MT"/>
              </a:rPr>
              <a:t>be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caused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by</a:t>
            </a:r>
            <a:r>
              <a:rPr sz="1000" spc="5" dirty="0">
                <a:latin typeface="Arial MT"/>
                <a:cs typeface="Arial MT"/>
              </a:rPr>
              <a:t> autoantibodies in addition to </a:t>
            </a:r>
            <a:r>
              <a:rPr sz="1000" spc="10" dirty="0">
                <a:latin typeface="Arial MT"/>
                <a:cs typeface="Arial MT"/>
              </a:rPr>
              <a:t>marrow</a:t>
            </a:r>
            <a:r>
              <a:rPr sz="1000" spc="5" dirty="0">
                <a:latin typeface="Arial MT"/>
                <a:cs typeface="Arial MT"/>
              </a:rPr>
              <a:t> impairment. </a:t>
            </a:r>
            <a:r>
              <a:rPr sz="1000" dirty="0">
                <a:latin typeface="Arial MT"/>
                <a:cs typeface="Arial MT"/>
              </a:rPr>
              <a:t>Cheson et al. Blood. 1996;87:4990-4997.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Celgene standard theme">
  <a:themeElements>
    <a:clrScheme name="Default Design 15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FFE701"/>
      </a:accent1>
      <a:accent2>
        <a:srgbClr val="FF5050"/>
      </a:accent2>
      <a:accent3>
        <a:srgbClr val="AAAACA"/>
      </a:accent3>
      <a:accent4>
        <a:srgbClr val="DADADA"/>
      </a:accent4>
      <a:accent5>
        <a:srgbClr val="FFF1AA"/>
      </a:accent5>
      <a:accent6>
        <a:srgbClr val="E74848"/>
      </a:accent6>
      <a:hlink>
        <a:srgbClr val="00B000"/>
      </a:hlink>
      <a:folHlink>
        <a:srgbClr val="FF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FFE701"/>
        </a:accent1>
        <a:accent2>
          <a:srgbClr val="FF6600"/>
        </a:accent2>
        <a:accent3>
          <a:srgbClr val="AAAACA"/>
        </a:accent3>
        <a:accent4>
          <a:srgbClr val="DADADA"/>
        </a:accent4>
        <a:accent5>
          <a:srgbClr val="FFF1AA"/>
        </a:accent5>
        <a:accent6>
          <a:srgbClr val="E75C00"/>
        </a:accent6>
        <a:hlink>
          <a:srgbClr val="00FFCC"/>
        </a:hlink>
        <a:folHlink>
          <a:srgbClr val="00B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FFE701"/>
        </a:accent1>
        <a:accent2>
          <a:srgbClr val="FF6600"/>
        </a:accent2>
        <a:accent3>
          <a:srgbClr val="AAAACA"/>
        </a:accent3>
        <a:accent4>
          <a:srgbClr val="DADADA"/>
        </a:accent4>
        <a:accent5>
          <a:srgbClr val="FFF1AA"/>
        </a:accent5>
        <a:accent6>
          <a:srgbClr val="E75C00"/>
        </a:accent6>
        <a:hlink>
          <a:srgbClr val="00B0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FFE701"/>
        </a:accent1>
        <a:accent2>
          <a:srgbClr val="FF5050"/>
        </a:accent2>
        <a:accent3>
          <a:srgbClr val="AAAACA"/>
        </a:accent3>
        <a:accent4>
          <a:srgbClr val="DADADA"/>
        </a:accent4>
        <a:accent5>
          <a:srgbClr val="FFF1AA"/>
        </a:accent5>
        <a:accent6>
          <a:srgbClr val="E74848"/>
        </a:accent6>
        <a:hlink>
          <a:srgbClr val="00B0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6359</Words>
  <Application>Microsoft Office PowerPoint</Application>
  <PresentationFormat>عرض على الشاشة (3:4)‏</PresentationFormat>
  <Paragraphs>1165</Paragraphs>
  <Slides>42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42</vt:i4>
      </vt:variant>
    </vt:vector>
  </HeadingPairs>
  <TitlesOfParts>
    <vt:vector size="44" baseType="lpstr">
      <vt:lpstr>Office Theme</vt:lpstr>
      <vt:lpstr>23_Celgene standard theme</vt:lpstr>
      <vt:lpstr>CLL Chemo- Free Treatment</vt:lpstr>
      <vt:lpstr>Diagnosis of CLL</vt:lpstr>
      <vt:lpstr>Immunophenotypic Differentiation of B-CLL From Other Chronic Lymphoproliferative Disorders</vt:lpstr>
      <vt:lpstr>Genomic Aberrations In CLL Interphase FISH Results 82% Abnormal Abnormality No. Patients (%)</vt:lpstr>
      <vt:lpstr>Probability of Survival</vt:lpstr>
      <vt:lpstr>Ig V Gene Mutations and CD38: Newer Prognostic Factors in CLL</vt:lpstr>
      <vt:lpstr>Prognostic Value of ZAP-70 in Patients With Stage A Binet CLL: Survival</vt:lpstr>
      <vt:lpstr>Prognostic Factors in CLL</vt:lpstr>
      <vt:lpstr>IWCLL-NCI: Indications to Initiate Treatment for CLL</vt:lpstr>
      <vt:lpstr>Why Not Treat CLL at Diagnosis</vt:lpstr>
      <vt:lpstr>عرض تقديمي في PowerPoint</vt:lpstr>
      <vt:lpstr>RESONATE-2: Phase 3 Trial in 1L CLL/SLL</vt:lpstr>
      <vt:lpstr>Up to 8 Years of Follow-up in RESONATE-2:</vt:lpstr>
      <vt:lpstr>Long term results of A041202: BR vs I vs IR</vt:lpstr>
      <vt:lpstr>Progression-free Survival</vt:lpstr>
      <vt:lpstr>Kinase Selectivity of BTK Inhibitors</vt:lpstr>
      <vt:lpstr>ALPINE Study Design</vt:lpstr>
      <vt:lpstr>Zanubrutinib Showed Higher ORR Assessed by IRC</vt:lpstr>
      <vt:lpstr>Zanubrutinib PFS by IRC Significantly Superior to Ibrutinib</vt:lpstr>
      <vt:lpstr>Fewer Atrial Fibrillation/Flutter Events With Zanubrutinib</vt:lpstr>
      <vt:lpstr>SEQUOIA (BGB-3111-304) Study Design</vt:lpstr>
      <vt:lpstr>Sequoia: Progression-Free Survival Per IRC Assessment</vt:lpstr>
      <vt:lpstr>ELEVATE-RR: Phase 3 Randomized Non-inferiority Open-Label Trial</vt:lpstr>
      <vt:lpstr>Primary Endpoint: Non-inferiority Met on IRC-Assessed PFS</vt:lpstr>
      <vt:lpstr>ELEVATE TN Study Design (ACE-CL-007)</vt:lpstr>
      <vt:lpstr>عرض تقديمي في PowerPoint</vt:lpstr>
      <vt:lpstr>Venetoclax: Potent and Selective Bcl-2 Inhibition</vt:lpstr>
      <vt:lpstr>Dosing Schedule of Venetoclax: Dose Escalation Schematic Dose Escalation Scheme</vt:lpstr>
      <vt:lpstr>Venetoclax CRR and ORR Rates by Subgroups</vt:lpstr>
      <vt:lpstr>MURANO (NCT02005471): study design and prior findings</vt:lpstr>
      <vt:lpstr>PFS and OS benefits with VenR over BR were sustained at 7 years</vt:lpstr>
      <vt:lpstr>uMRD at EOT is associated with improved outcomes in the VenR arm</vt:lpstr>
      <vt:lpstr>CLL 14 TRIAL DESIGN VENETOCLAX AND OBINUTUZUMAB VS CHLORAMBUCIL AND OBINUTUZUMAB</vt:lpstr>
      <vt:lpstr>MRD Status by Regimen</vt:lpstr>
      <vt:lpstr>PROGRESSION-FREE SURVIVAL</vt:lpstr>
      <vt:lpstr>Phase 3 GLOW Study (NCT03462719)</vt:lpstr>
      <vt:lpstr>uMRD Rate &lt; 10-4 Was Significantly Higher in Both Compartments With Ibr+Ven</vt:lpstr>
      <vt:lpstr>GLOW: Progression-Free Survival by IRC Remained Superior For Ibr+Ven Versus Clb+O With 4 Years of Study Follow-up</vt:lpstr>
      <vt:lpstr>Idelalisib is an Orally Bioavailable Small Molecule That Inhibits PI3K Delta Potently and Selectively</vt:lpstr>
      <vt:lpstr>Idelalisib and Rituximab</vt:lpstr>
      <vt:lpstr>Duvelisib</vt:lpstr>
      <vt:lpstr>Conclusions - CLL</vt:lpstr>
    </vt:vector>
  </TitlesOfParts>
  <Company>UTMDACC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Lymphocytic Leukemia</dc:title>
  <dc:creator>Susan Mondragon</dc:creator>
  <cp:lastModifiedBy>acer</cp:lastModifiedBy>
  <cp:revision>21</cp:revision>
  <dcterms:created xsi:type="dcterms:W3CDTF">2025-11-28T08:32:02Z</dcterms:created>
  <dcterms:modified xsi:type="dcterms:W3CDTF">2025-12-03T21:48:04Z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2025-11-28T00:00:00Z</vt:filetime>
  </property>
  <property fmtid="{D5CDD505-2E9C-101B-9397-08002B2CF9AE}" pid="5" name="Producer">
    <vt:lpwstr>Adobe PDF Library 23.3.45</vt:lpwstr>
  </property>
</Properties>
</file>